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Lst>
  <p:notesMasterIdLst>
    <p:notesMasterId r:id="rId9"/>
  </p:notesMasterIdLst>
  <p:sldIdLst>
    <p:sldId id="256" r:id="rId2"/>
    <p:sldId id="257" r:id="rId3"/>
    <p:sldId id="262" r:id="rId4"/>
    <p:sldId id="258" r:id="rId5"/>
    <p:sldId id="259" r:id="rId6"/>
    <p:sldId id="260" r:id="rId7"/>
    <p:sldId id="261" r:id="rId8"/>
  </p:sldIdLst>
  <p:sldSz cx="9144000" cy="5143500" type="screen16x9"/>
  <p:notesSz cx="6858000" cy="9144000"/>
  <p:embeddedFontLst>
    <p:embeddedFont>
      <p:font typeface="Roboto" panose="020F0502020204030204" pitchFamily="34" charset="0"/>
      <p:regular r:id="rId10"/>
      <p:bold r:id="rId11"/>
      <p:italic r:id="rId12"/>
      <p:bold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5f61e1cf29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5f61e1cf29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61e1cf29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5f61e1cf29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29800" y="202700"/>
            <a:ext cx="4514100" cy="2052600"/>
          </a:xfrm>
          <a:prstGeom prst="rect">
            <a:avLst/>
          </a:prstGeom>
        </p:spPr>
        <p:txBody>
          <a:bodyPr spcFirstLastPara="1" wrap="square" lIns="91425" tIns="91425" rIns="91425" bIns="91425" anchor="b" anchorCtr="0">
            <a:noAutofit/>
          </a:bodyPr>
          <a:lstStyle>
            <a:lvl1pPr lvl="0">
              <a:spcBef>
                <a:spcPts val="0"/>
              </a:spcBef>
              <a:spcAft>
                <a:spcPts val="0"/>
              </a:spcAft>
              <a:buClr>
                <a:srgbClr val="FFFFFF"/>
              </a:buClr>
              <a:buSzPts val="4000"/>
              <a:buNone/>
              <a:defRPr sz="4000">
                <a:solidFill>
                  <a:srgbClr val="FFFFFF"/>
                </a:solidFill>
              </a:defRPr>
            </a:lvl1pPr>
            <a:lvl2pPr lvl="1">
              <a:spcBef>
                <a:spcPts val="0"/>
              </a:spcBef>
              <a:spcAft>
                <a:spcPts val="0"/>
              </a:spcAft>
              <a:buClr>
                <a:srgbClr val="FFFFFF"/>
              </a:buClr>
              <a:buSzPts val="5200"/>
              <a:buNone/>
              <a:defRPr sz="5200">
                <a:solidFill>
                  <a:srgbClr val="FFFFFF"/>
                </a:solidFill>
              </a:defRPr>
            </a:lvl2pPr>
            <a:lvl3pPr lvl="2">
              <a:spcBef>
                <a:spcPts val="0"/>
              </a:spcBef>
              <a:spcAft>
                <a:spcPts val="0"/>
              </a:spcAft>
              <a:buClr>
                <a:srgbClr val="FFFFFF"/>
              </a:buClr>
              <a:buSzPts val="5200"/>
              <a:buNone/>
              <a:defRPr sz="5200">
                <a:solidFill>
                  <a:srgbClr val="FFFFFF"/>
                </a:solidFill>
              </a:defRPr>
            </a:lvl3pPr>
            <a:lvl4pPr lvl="3">
              <a:spcBef>
                <a:spcPts val="0"/>
              </a:spcBef>
              <a:spcAft>
                <a:spcPts val="0"/>
              </a:spcAft>
              <a:buClr>
                <a:srgbClr val="FFFFFF"/>
              </a:buClr>
              <a:buSzPts val="5200"/>
              <a:buNone/>
              <a:defRPr sz="5200">
                <a:solidFill>
                  <a:srgbClr val="FFFFFF"/>
                </a:solidFill>
              </a:defRPr>
            </a:lvl4pPr>
            <a:lvl5pPr lvl="4">
              <a:spcBef>
                <a:spcPts val="0"/>
              </a:spcBef>
              <a:spcAft>
                <a:spcPts val="0"/>
              </a:spcAft>
              <a:buClr>
                <a:srgbClr val="FFFFFF"/>
              </a:buClr>
              <a:buSzPts val="5200"/>
              <a:buNone/>
              <a:defRPr sz="5200">
                <a:solidFill>
                  <a:srgbClr val="FFFFFF"/>
                </a:solidFill>
              </a:defRPr>
            </a:lvl5pPr>
            <a:lvl6pPr lvl="5">
              <a:spcBef>
                <a:spcPts val="0"/>
              </a:spcBef>
              <a:spcAft>
                <a:spcPts val="0"/>
              </a:spcAft>
              <a:buClr>
                <a:srgbClr val="FFFFFF"/>
              </a:buClr>
              <a:buSzPts val="5200"/>
              <a:buNone/>
              <a:defRPr sz="5200">
                <a:solidFill>
                  <a:srgbClr val="FFFFFF"/>
                </a:solidFill>
              </a:defRPr>
            </a:lvl6pPr>
            <a:lvl7pPr lvl="6">
              <a:spcBef>
                <a:spcPts val="0"/>
              </a:spcBef>
              <a:spcAft>
                <a:spcPts val="0"/>
              </a:spcAft>
              <a:buClr>
                <a:srgbClr val="FFFFFF"/>
              </a:buClr>
              <a:buSzPts val="5200"/>
              <a:buNone/>
              <a:defRPr sz="5200">
                <a:solidFill>
                  <a:srgbClr val="FFFFFF"/>
                </a:solidFill>
              </a:defRPr>
            </a:lvl7pPr>
            <a:lvl8pPr lvl="7">
              <a:spcBef>
                <a:spcPts val="0"/>
              </a:spcBef>
              <a:spcAft>
                <a:spcPts val="0"/>
              </a:spcAft>
              <a:buClr>
                <a:srgbClr val="FFFFFF"/>
              </a:buClr>
              <a:buSzPts val="5200"/>
              <a:buNone/>
              <a:defRPr sz="5200">
                <a:solidFill>
                  <a:srgbClr val="FFFFFF"/>
                </a:solidFill>
              </a:defRPr>
            </a:lvl8pPr>
            <a:lvl9pPr lvl="8">
              <a:spcBef>
                <a:spcPts val="0"/>
              </a:spcBef>
              <a:spcAft>
                <a:spcPts val="0"/>
              </a:spcAft>
              <a:buClr>
                <a:srgbClr val="FFFFFF"/>
              </a:buClr>
              <a:buSzPts val="5200"/>
              <a:buNone/>
              <a:defRPr sz="5200">
                <a:solidFill>
                  <a:srgbClr val="FFFFFF"/>
                </a:solidFill>
              </a:defRPr>
            </a:lvl9pPr>
          </a:lstStyle>
          <a:p>
            <a:endParaRPr/>
          </a:p>
        </p:txBody>
      </p:sp>
      <p:sp>
        <p:nvSpPr>
          <p:cNvPr id="11" name="Google Shape;11;p2"/>
          <p:cNvSpPr txBox="1">
            <a:spLocks noGrp="1"/>
          </p:cNvSpPr>
          <p:nvPr>
            <p:ph type="subTitle" idx="1"/>
          </p:nvPr>
        </p:nvSpPr>
        <p:spPr>
          <a:xfrm>
            <a:off x="229800" y="2255300"/>
            <a:ext cx="45141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rgbClr val="FFD966"/>
              </a:buClr>
              <a:buSzPts val="2000"/>
              <a:buNone/>
              <a:defRPr sz="2000">
                <a:solidFill>
                  <a:srgbClr val="FFD966"/>
                </a:solidFill>
              </a:defRPr>
            </a:lvl1pPr>
            <a:lvl2pPr lvl="1">
              <a:lnSpc>
                <a:spcPct val="100000"/>
              </a:lnSpc>
              <a:spcBef>
                <a:spcPts val="0"/>
              </a:spcBef>
              <a:spcAft>
                <a:spcPts val="0"/>
              </a:spcAft>
              <a:buClr>
                <a:srgbClr val="FFFFFF"/>
              </a:buClr>
              <a:buSzPts val="2400"/>
              <a:buNone/>
              <a:defRPr sz="2400">
                <a:solidFill>
                  <a:srgbClr val="FFFFFF"/>
                </a:solidFill>
              </a:defRPr>
            </a:lvl2pPr>
            <a:lvl3pPr lvl="2">
              <a:lnSpc>
                <a:spcPct val="100000"/>
              </a:lnSpc>
              <a:spcBef>
                <a:spcPts val="0"/>
              </a:spcBef>
              <a:spcAft>
                <a:spcPts val="0"/>
              </a:spcAft>
              <a:buClr>
                <a:srgbClr val="FFFFFF"/>
              </a:buClr>
              <a:buSzPts val="2400"/>
              <a:buNone/>
              <a:defRPr sz="2400">
                <a:solidFill>
                  <a:srgbClr val="FFFFFF"/>
                </a:solidFill>
              </a:defRPr>
            </a:lvl3pPr>
            <a:lvl4pPr lvl="3">
              <a:lnSpc>
                <a:spcPct val="100000"/>
              </a:lnSpc>
              <a:spcBef>
                <a:spcPts val="0"/>
              </a:spcBef>
              <a:spcAft>
                <a:spcPts val="0"/>
              </a:spcAft>
              <a:buClr>
                <a:srgbClr val="FFFFFF"/>
              </a:buClr>
              <a:buSzPts val="2400"/>
              <a:buNone/>
              <a:defRPr sz="2400">
                <a:solidFill>
                  <a:srgbClr val="FFFFFF"/>
                </a:solidFill>
              </a:defRPr>
            </a:lvl4pPr>
            <a:lvl5pPr lvl="4">
              <a:lnSpc>
                <a:spcPct val="100000"/>
              </a:lnSpc>
              <a:spcBef>
                <a:spcPts val="0"/>
              </a:spcBef>
              <a:spcAft>
                <a:spcPts val="0"/>
              </a:spcAft>
              <a:buClr>
                <a:srgbClr val="FFFFFF"/>
              </a:buClr>
              <a:buSzPts val="2400"/>
              <a:buNone/>
              <a:defRPr sz="2400">
                <a:solidFill>
                  <a:srgbClr val="FFFFFF"/>
                </a:solidFill>
              </a:defRPr>
            </a:lvl5pPr>
            <a:lvl6pPr lvl="5">
              <a:lnSpc>
                <a:spcPct val="100000"/>
              </a:lnSpc>
              <a:spcBef>
                <a:spcPts val="0"/>
              </a:spcBef>
              <a:spcAft>
                <a:spcPts val="0"/>
              </a:spcAft>
              <a:buClr>
                <a:srgbClr val="FFFFFF"/>
              </a:buClr>
              <a:buSzPts val="2400"/>
              <a:buNone/>
              <a:defRPr sz="2400">
                <a:solidFill>
                  <a:srgbClr val="FFFFFF"/>
                </a:solidFill>
              </a:defRPr>
            </a:lvl6pPr>
            <a:lvl7pPr lvl="6">
              <a:lnSpc>
                <a:spcPct val="100000"/>
              </a:lnSpc>
              <a:spcBef>
                <a:spcPts val="0"/>
              </a:spcBef>
              <a:spcAft>
                <a:spcPts val="0"/>
              </a:spcAft>
              <a:buClr>
                <a:srgbClr val="FFFFFF"/>
              </a:buClr>
              <a:buSzPts val="2400"/>
              <a:buNone/>
              <a:defRPr sz="2400">
                <a:solidFill>
                  <a:srgbClr val="FFFFFF"/>
                </a:solidFill>
              </a:defRPr>
            </a:lvl7pPr>
            <a:lvl8pPr lvl="7">
              <a:lnSpc>
                <a:spcPct val="100000"/>
              </a:lnSpc>
              <a:spcBef>
                <a:spcPts val="0"/>
              </a:spcBef>
              <a:spcAft>
                <a:spcPts val="0"/>
              </a:spcAft>
              <a:buClr>
                <a:srgbClr val="FFFFFF"/>
              </a:buClr>
              <a:buSzPts val="2400"/>
              <a:buNone/>
              <a:defRPr sz="2400">
                <a:solidFill>
                  <a:srgbClr val="FFFFFF"/>
                </a:solidFill>
              </a:defRPr>
            </a:lvl8pPr>
            <a:lvl9pPr lvl="8">
              <a:lnSpc>
                <a:spcPct val="100000"/>
              </a:lnSpc>
              <a:spcBef>
                <a:spcPts val="0"/>
              </a:spcBef>
              <a:spcAft>
                <a:spcPts val="0"/>
              </a:spcAft>
              <a:buClr>
                <a:srgbClr val="FFFFFF"/>
              </a:buClr>
              <a:buSzPts val="2400"/>
              <a:buNone/>
              <a:defRPr sz="2400">
                <a:solidFill>
                  <a:srgbClr val="FFFFFF"/>
                </a:solidFill>
              </a:defRPr>
            </a:lvl9pPr>
          </a:lstStyle>
          <a:p>
            <a:endParaRPr/>
          </a:p>
        </p:txBody>
      </p:sp>
      <p:pic>
        <p:nvPicPr>
          <p:cNvPr id="12" name="Google Shape;12;p2"/>
          <p:cNvPicPr preferRelativeResize="0"/>
          <p:nvPr/>
        </p:nvPicPr>
        <p:blipFill>
          <a:blip r:embed="rId3">
            <a:alphaModFix/>
          </a:blip>
          <a:stretch>
            <a:fillRect/>
          </a:stretch>
        </p:blipFill>
        <p:spPr>
          <a:xfrm>
            <a:off x="321725" y="4085998"/>
            <a:ext cx="2107400" cy="830250"/>
          </a:xfrm>
          <a:prstGeom prst="rect">
            <a:avLst/>
          </a:prstGeom>
          <a:noFill/>
          <a:ln>
            <a:noFill/>
          </a:ln>
        </p:spPr>
      </p:pic>
      <p:sp>
        <p:nvSpPr>
          <p:cNvPr id="13" name="Google Shape;13;p2"/>
          <p:cNvSpPr txBox="1"/>
          <p:nvPr/>
        </p:nvSpPr>
        <p:spPr>
          <a:xfrm>
            <a:off x="2817575" y="4091550"/>
            <a:ext cx="3246900" cy="854100"/>
          </a:xfrm>
          <a:prstGeom prst="rect">
            <a:avLst/>
          </a:prstGeom>
          <a:noFill/>
          <a:ln>
            <a:noFill/>
          </a:ln>
        </p:spPr>
        <p:txBody>
          <a:bodyPr spcFirstLastPara="1" wrap="square" lIns="91425" tIns="91425" rIns="91425" bIns="91425" anchor="t" anchorCtr="0">
            <a:spAutoFit/>
          </a:bodyPr>
          <a:lstStyle/>
          <a:p>
            <a:pPr marL="0" lvl="0" indent="0" algn="l" rtl="0">
              <a:lnSpc>
                <a:spcPct val="157142"/>
              </a:lnSpc>
              <a:spcBef>
                <a:spcPts val="0"/>
              </a:spcBef>
              <a:spcAft>
                <a:spcPts val="0"/>
              </a:spcAft>
              <a:buNone/>
            </a:pPr>
            <a:r>
              <a:rPr lang="en" sz="1050" b="1">
                <a:solidFill>
                  <a:srgbClr val="F5F4F3"/>
                </a:solidFill>
                <a:latin typeface="Roboto"/>
                <a:ea typeface="Roboto"/>
                <a:cs typeface="Roboto"/>
                <a:sym typeface="Roboto"/>
              </a:rPr>
              <a:t>Aerospace</a:t>
            </a:r>
            <a:r>
              <a:rPr lang="en" sz="1050" b="1">
                <a:solidFill>
                  <a:srgbClr val="1993B4"/>
                </a:solidFill>
                <a:latin typeface="Roboto"/>
                <a:ea typeface="Roboto"/>
                <a:cs typeface="Roboto"/>
                <a:sym typeface="Roboto"/>
              </a:rPr>
              <a:t> · </a:t>
            </a:r>
            <a:r>
              <a:rPr lang="en" sz="1050" b="1">
                <a:solidFill>
                  <a:srgbClr val="F5F4F3"/>
                </a:solidFill>
                <a:latin typeface="Roboto"/>
                <a:ea typeface="Roboto"/>
                <a:cs typeface="Roboto"/>
                <a:sym typeface="Roboto"/>
              </a:rPr>
              <a:t>Automotive</a:t>
            </a:r>
            <a:r>
              <a:rPr lang="en" sz="1050" b="1">
                <a:solidFill>
                  <a:srgbClr val="1993B4"/>
                </a:solidFill>
                <a:latin typeface="Roboto"/>
                <a:ea typeface="Roboto"/>
                <a:cs typeface="Roboto"/>
                <a:sym typeface="Roboto"/>
              </a:rPr>
              <a:t> · </a:t>
            </a:r>
            <a:r>
              <a:rPr lang="en" sz="1050" b="1">
                <a:solidFill>
                  <a:srgbClr val="F5F4F3"/>
                </a:solidFill>
                <a:latin typeface="Roboto"/>
                <a:ea typeface="Roboto"/>
                <a:cs typeface="Roboto"/>
                <a:sym typeface="Roboto"/>
              </a:rPr>
              <a:t>Linux Features</a:t>
            </a:r>
            <a:endParaRPr sz="1050" b="1">
              <a:solidFill>
                <a:srgbClr val="F5F4F3"/>
              </a:solidFill>
              <a:latin typeface="Roboto"/>
              <a:ea typeface="Roboto"/>
              <a:cs typeface="Roboto"/>
              <a:sym typeface="Roboto"/>
            </a:endParaRPr>
          </a:p>
          <a:p>
            <a:pPr marL="0" lvl="0" indent="0" algn="l" rtl="0">
              <a:lnSpc>
                <a:spcPct val="157142"/>
              </a:lnSpc>
              <a:spcBef>
                <a:spcPts val="0"/>
              </a:spcBef>
              <a:spcAft>
                <a:spcPts val="0"/>
              </a:spcAft>
              <a:buNone/>
            </a:pPr>
            <a:r>
              <a:rPr lang="en" sz="1050" b="1">
                <a:solidFill>
                  <a:srgbClr val="F5F4F3"/>
                </a:solidFill>
                <a:latin typeface="Roboto"/>
                <a:ea typeface="Roboto"/>
                <a:cs typeface="Roboto"/>
                <a:sym typeface="Roboto"/>
              </a:rPr>
              <a:t>Medical Devices</a:t>
            </a:r>
            <a:r>
              <a:rPr lang="en" sz="1050" b="1">
                <a:solidFill>
                  <a:srgbClr val="1993B4"/>
                </a:solidFill>
                <a:latin typeface="Roboto"/>
                <a:ea typeface="Roboto"/>
                <a:cs typeface="Roboto"/>
                <a:sym typeface="Roboto"/>
              </a:rPr>
              <a:t> · </a:t>
            </a:r>
            <a:r>
              <a:rPr lang="en" sz="1050" b="1">
                <a:solidFill>
                  <a:srgbClr val="F5F4F3"/>
                </a:solidFill>
                <a:latin typeface="Roboto"/>
                <a:ea typeface="Roboto"/>
                <a:cs typeface="Roboto"/>
                <a:sym typeface="Roboto"/>
              </a:rPr>
              <a:t>OS Engineering Process</a:t>
            </a:r>
            <a:br>
              <a:rPr lang="en" sz="1050" b="1">
                <a:solidFill>
                  <a:srgbClr val="F5F4F3"/>
                </a:solidFill>
                <a:latin typeface="Roboto"/>
                <a:ea typeface="Roboto"/>
                <a:cs typeface="Roboto"/>
                <a:sym typeface="Roboto"/>
              </a:rPr>
            </a:br>
            <a:r>
              <a:rPr lang="en" sz="1050" b="1">
                <a:solidFill>
                  <a:srgbClr val="F5F4F3"/>
                </a:solidFill>
                <a:latin typeface="Roboto"/>
                <a:ea typeface="Roboto"/>
                <a:cs typeface="Roboto"/>
                <a:sym typeface="Roboto"/>
              </a:rPr>
              <a:t>Safety Architecture</a:t>
            </a:r>
            <a:r>
              <a:rPr lang="en" sz="1050" b="1">
                <a:solidFill>
                  <a:srgbClr val="1993B4"/>
                </a:solidFill>
                <a:latin typeface="Roboto"/>
                <a:ea typeface="Roboto"/>
                <a:cs typeface="Roboto"/>
                <a:sym typeface="Roboto"/>
              </a:rPr>
              <a:t> · </a:t>
            </a:r>
            <a:r>
              <a:rPr lang="en" sz="1050" b="1">
                <a:solidFill>
                  <a:srgbClr val="F5F4F3"/>
                </a:solidFill>
                <a:latin typeface="Roboto"/>
                <a:ea typeface="Roboto"/>
                <a:cs typeface="Roboto"/>
                <a:sym typeface="Roboto"/>
              </a:rPr>
              <a:t>Systems</a:t>
            </a:r>
            <a:r>
              <a:rPr lang="en" sz="1050" b="1">
                <a:solidFill>
                  <a:srgbClr val="1993B4"/>
                </a:solidFill>
                <a:latin typeface="Roboto"/>
                <a:ea typeface="Roboto"/>
                <a:cs typeface="Roboto"/>
                <a:sym typeface="Roboto"/>
              </a:rPr>
              <a:t> · </a:t>
            </a:r>
            <a:r>
              <a:rPr lang="en" sz="1050" b="1">
                <a:solidFill>
                  <a:srgbClr val="F5F4F3"/>
                </a:solidFill>
                <a:latin typeface="Roboto"/>
                <a:ea typeface="Roboto"/>
                <a:cs typeface="Roboto"/>
                <a:sym typeface="Roboto"/>
              </a:rPr>
              <a:t>Tools</a:t>
            </a:r>
            <a:endParaRPr sz="1050" b="1">
              <a:solidFill>
                <a:srgbClr val="F5F4F3"/>
              </a:solidFill>
              <a:latin typeface="Roboto"/>
              <a:ea typeface="Roboto"/>
              <a:cs typeface="Roboto"/>
              <a:sym typeface="Roboto"/>
            </a:endParaRPr>
          </a:p>
        </p:txBody>
      </p:sp>
      <p:cxnSp>
        <p:nvCxnSpPr>
          <p:cNvPr id="14" name="Google Shape;14;p2"/>
          <p:cNvCxnSpPr/>
          <p:nvPr/>
        </p:nvCxnSpPr>
        <p:spPr>
          <a:xfrm rot="10800000">
            <a:off x="2661450" y="4091550"/>
            <a:ext cx="0" cy="818700"/>
          </a:xfrm>
          <a:prstGeom prst="straightConnector1">
            <a:avLst/>
          </a:prstGeom>
          <a:noFill/>
          <a:ln w="9525" cap="flat" cmpd="sng">
            <a:solidFill>
              <a:srgbClr val="1993B4"/>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4"/>
          <p:cNvSpPr/>
          <p:nvPr/>
        </p:nvSpPr>
        <p:spPr>
          <a:xfrm>
            <a:off x="225" y="4628700"/>
            <a:ext cx="9144000" cy="514800"/>
          </a:xfrm>
          <a:prstGeom prst="rect">
            <a:avLst/>
          </a:prstGeom>
          <a:gradFill>
            <a:gsLst>
              <a:gs pos="0">
                <a:srgbClr val="1993B4"/>
              </a:gs>
              <a:gs pos="100000">
                <a:srgbClr val="0E104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4" name="Google Shape;24;p4"/>
          <p:cNvSpPr txBox="1">
            <a:spLocks noGrp="1"/>
          </p:cNvSpPr>
          <p:nvPr>
            <p:ph type="body" idx="1"/>
          </p:nvPr>
        </p:nvSpPr>
        <p:spPr>
          <a:xfrm>
            <a:off x="311700" y="1152475"/>
            <a:ext cx="8520600" cy="30501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800"/>
              </a:spcBef>
              <a:spcAft>
                <a:spcPts val="0"/>
              </a:spcAft>
              <a:buSzPts val="1400"/>
              <a:buChar char="○"/>
              <a:defRPr/>
            </a:lvl2pPr>
            <a:lvl3pPr marL="1371600" lvl="2" indent="-317500">
              <a:spcBef>
                <a:spcPts val="800"/>
              </a:spcBef>
              <a:spcAft>
                <a:spcPts val="0"/>
              </a:spcAft>
              <a:buSzPts val="1400"/>
              <a:buChar char="■"/>
              <a:defRPr/>
            </a:lvl3pPr>
            <a:lvl4pPr marL="1828800" lvl="3" indent="-317500">
              <a:spcBef>
                <a:spcPts val="800"/>
              </a:spcBef>
              <a:spcAft>
                <a:spcPts val="0"/>
              </a:spcAft>
              <a:buSzPts val="1400"/>
              <a:buChar char="●"/>
              <a:defRPr/>
            </a:lvl4pPr>
            <a:lvl5pPr marL="2286000" lvl="4" indent="-317500">
              <a:spcBef>
                <a:spcPts val="800"/>
              </a:spcBef>
              <a:spcAft>
                <a:spcPts val="0"/>
              </a:spcAft>
              <a:buSzPts val="1400"/>
              <a:buChar char="○"/>
              <a:defRPr/>
            </a:lvl5pPr>
            <a:lvl6pPr marL="2743200" lvl="5" indent="-317500">
              <a:spcBef>
                <a:spcPts val="800"/>
              </a:spcBef>
              <a:spcAft>
                <a:spcPts val="0"/>
              </a:spcAft>
              <a:buSzPts val="1400"/>
              <a:buChar char="■"/>
              <a:defRPr/>
            </a:lvl6pPr>
            <a:lvl7pPr marL="3200400" lvl="6" indent="-317500">
              <a:spcBef>
                <a:spcPts val="800"/>
              </a:spcBef>
              <a:spcAft>
                <a:spcPts val="0"/>
              </a:spcAft>
              <a:buSzPts val="1400"/>
              <a:buChar char="●"/>
              <a:defRPr/>
            </a:lvl7pPr>
            <a:lvl8pPr marL="3657600" lvl="7" indent="-317500">
              <a:spcBef>
                <a:spcPts val="800"/>
              </a:spcBef>
              <a:spcAft>
                <a:spcPts val="0"/>
              </a:spcAft>
              <a:buSzPts val="1400"/>
              <a:buChar char="○"/>
              <a:defRPr/>
            </a:lvl8pPr>
            <a:lvl9pPr marL="4114800" lvl="8" indent="-317500">
              <a:spcBef>
                <a:spcPts val="800"/>
              </a:spcBef>
              <a:spcAft>
                <a:spcPts val="800"/>
              </a:spcAft>
              <a:buSzPts val="1400"/>
              <a:buChar char="■"/>
              <a:defRPr/>
            </a:lvl9pPr>
          </a:lstStyle>
          <a:p>
            <a:endParaRPr/>
          </a:p>
        </p:txBody>
      </p:sp>
      <p:sp>
        <p:nvSpPr>
          <p:cNvPr id="25" name="Google Shape;25;p4"/>
          <p:cNvSpPr txBox="1">
            <a:spLocks noGrp="1"/>
          </p:cNvSpPr>
          <p:nvPr>
            <p:ph type="sldNum" idx="12"/>
          </p:nvPr>
        </p:nvSpPr>
        <p:spPr>
          <a:xfrm>
            <a:off x="8532925" y="4760100"/>
            <a:ext cx="505200" cy="2520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
        <p:nvSpPr>
          <p:cNvPr id="26" name="Google Shape;26;p4"/>
          <p:cNvSpPr txBox="1"/>
          <p:nvPr/>
        </p:nvSpPr>
        <p:spPr>
          <a:xfrm>
            <a:off x="1091700" y="4720650"/>
            <a:ext cx="6869400" cy="330900"/>
          </a:xfrm>
          <a:prstGeom prst="rect">
            <a:avLst/>
          </a:prstGeom>
          <a:noFill/>
          <a:ln>
            <a:noFill/>
          </a:ln>
        </p:spPr>
        <p:txBody>
          <a:bodyPr spcFirstLastPara="1" wrap="square" lIns="91425" tIns="91425" rIns="91425" bIns="91425" anchor="t" anchorCtr="0">
            <a:spAutoFit/>
          </a:bodyPr>
          <a:lstStyle/>
          <a:p>
            <a:pPr marL="0" lvl="0" indent="0" algn="l" rtl="0">
              <a:lnSpc>
                <a:spcPct val="157142"/>
              </a:lnSpc>
              <a:spcBef>
                <a:spcPts val="0"/>
              </a:spcBef>
              <a:spcAft>
                <a:spcPts val="0"/>
              </a:spcAft>
              <a:buNone/>
            </a:pPr>
            <a:r>
              <a:rPr lang="en" sz="950">
                <a:solidFill>
                  <a:srgbClr val="F5F4F3"/>
                </a:solidFill>
                <a:latin typeface="Roboto"/>
                <a:ea typeface="Roboto"/>
                <a:cs typeface="Roboto"/>
                <a:sym typeface="Roboto"/>
              </a:rPr>
              <a:t>Aerospace</a:t>
            </a:r>
            <a:r>
              <a:rPr lang="en" sz="950">
                <a:solidFill>
                  <a:srgbClr val="1993B4"/>
                </a:solidFill>
                <a:latin typeface="Roboto"/>
                <a:ea typeface="Roboto"/>
                <a:cs typeface="Roboto"/>
                <a:sym typeface="Roboto"/>
              </a:rPr>
              <a:t> · </a:t>
            </a:r>
            <a:r>
              <a:rPr lang="en" sz="950">
                <a:solidFill>
                  <a:srgbClr val="F5F4F3"/>
                </a:solidFill>
                <a:latin typeface="Roboto"/>
                <a:ea typeface="Roboto"/>
                <a:cs typeface="Roboto"/>
                <a:sym typeface="Roboto"/>
              </a:rPr>
              <a:t>Automotive</a:t>
            </a:r>
            <a:r>
              <a:rPr lang="en" sz="950">
                <a:solidFill>
                  <a:srgbClr val="1993B4"/>
                </a:solidFill>
                <a:latin typeface="Roboto"/>
                <a:ea typeface="Roboto"/>
                <a:cs typeface="Roboto"/>
                <a:sym typeface="Roboto"/>
              </a:rPr>
              <a:t> · </a:t>
            </a:r>
            <a:r>
              <a:rPr lang="en" sz="950">
                <a:solidFill>
                  <a:srgbClr val="F5F4F3"/>
                </a:solidFill>
                <a:latin typeface="Roboto"/>
                <a:ea typeface="Roboto"/>
                <a:cs typeface="Roboto"/>
                <a:sym typeface="Roboto"/>
              </a:rPr>
              <a:t>Linux Features</a:t>
            </a:r>
            <a:r>
              <a:rPr lang="en" sz="950">
                <a:solidFill>
                  <a:srgbClr val="1993B4"/>
                </a:solidFill>
                <a:latin typeface="Roboto"/>
                <a:ea typeface="Roboto"/>
                <a:cs typeface="Roboto"/>
                <a:sym typeface="Roboto"/>
              </a:rPr>
              <a:t> · </a:t>
            </a:r>
            <a:r>
              <a:rPr lang="en" sz="950">
                <a:solidFill>
                  <a:srgbClr val="F5F4F3"/>
                </a:solidFill>
                <a:latin typeface="Roboto"/>
                <a:ea typeface="Roboto"/>
                <a:cs typeface="Roboto"/>
                <a:sym typeface="Roboto"/>
              </a:rPr>
              <a:t>Medical Devices</a:t>
            </a:r>
            <a:r>
              <a:rPr lang="en" sz="950">
                <a:solidFill>
                  <a:srgbClr val="1993B4"/>
                </a:solidFill>
                <a:latin typeface="Roboto"/>
                <a:ea typeface="Roboto"/>
                <a:cs typeface="Roboto"/>
                <a:sym typeface="Roboto"/>
              </a:rPr>
              <a:t> · </a:t>
            </a:r>
            <a:r>
              <a:rPr lang="en" sz="950">
                <a:solidFill>
                  <a:srgbClr val="F5F4F3"/>
                </a:solidFill>
                <a:latin typeface="Roboto"/>
                <a:ea typeface="Roboto"/>
                <a:cs typeface="Roboto"/>
                <a:sym typeface="Roboto"/>
              </a:rPr>
              <a:t>OS Engineering Process</a:t>
            </a:r>
            <a:r>
              <a:rPr lang="en" sz="950">
                <a:solidFill>
                  <a:srgbClr val="1993B4"/>
                </a:solidFill>
                <a:latin typeface="Roboto"/>
                <a:ea typeface="Roboto"/>
                <a:cs typeface="Roboto"/>
                <a:sym typeface="Roboto"/>
              </a:rPr>
              <a:t> · </a:t>
            </a:r>
            <a:r>
              <a:rPr lang="en" sz="950">
                <a:solidFill>
                  <a:srgbClr val="F5F4F3"/>
                </a:solidFill>
                <a:latin typeface="Roboto"/>
                <a:ea typeface="Roboto"/>
                <a:cs typeface="Roboto"/>
                <a:sym typeface="Roboto"/>
              </a:rPr>
              <a:t>Safety Architecture</a:t>
            </a:r>
            <a:r>
              <a:rPr lang="en" sz="950">
                <a:solidFill>
                  <a:srgbClr val="1993B4"/>
                </a:solidFill>
                <a:latin typeface="Roboto"/>
                <a:ea typeface="Roboto"/>
                <a:cs typeface="Roboto"/>
                <a:sym typeface="Roboto"/>
              </a:rPr>
              <a:t> · </a:t>
            </a:r>
            <a:r>
              <a:rPr lang="en" sz="950">
                <a:solidFill>
                  <a:srgbClr val="F5F4F3"/>
                </a:solidFill>
                <a:latin typeface="Roboto"/>
                <a:ea typeface="Roboto"/>
                <a:cs typeface="Roboto"/>
                <a:sym typeface="Roboto"/>
              </a:rPr>
              <a:t>Systems</a:t>
            </a:r>
            <a:r>
              <a:rPr lang="en" sz="950">
                <a:solidFill>
                  <a:srgbClr val="1993B4"/>
                </a:solidFill>
                <a:latin typeface="Roboto"/>
                <a:ea typeface="Roboto"/>
                <a:cs typeface="Roboto"/>
                <a:sym typeface="Roboto"/>
              </a:rPr>
              <a:t> · </a:t>
            </a:r>
            <a:r>
              <a:rPr lang="en" sz="950">
                <a:solidFill>
                  <a:srgbClr val="F5F4F3"/>
                </a:solidFill>
                <a:latin typeface="Roboto"/>
                <a:ea typeface="Roboto"/>
                <a:cs typeface="Roboto"/>
                <a:sym typeface="Roboto"/>
              </a:rPr>
              <a:t>Tools </a:t>
            </a:r>
            <a:endParaRPr sz="950">
              <a:solidFill>
                <a:srgbClr val="F5F4F3"/>
              </a:solidFill>
              <a:latin typeface="Roboto"/>
              <a:ea typeface="Roboto"/>
              <a:cs typeface="Roboto"/>
              <a:sym typeface="Roboto"/>
            </a:endParaRPr>
          </a:p>
        </p:txBody>
      </p:sp>
      <p:pic>
        <p:nvPicPr>
          <p:cNvPr id="27" name="Google Shape;27;p4"/>
          <p:cNvPicPr preferRelativeResize="0"/>
          <p:nvPr/>
        </p:nvPicPr>
        <p:blipFill>
          <a:blip r:embed="rId2">
            <a:alphaModFix/>
          </a:blip>
          <a:stretch>
            <a:fillRect/>
          </a:stretch>
        </p:blipFill>
        <p:spPr>
          <a:xfrm>
            <a:off x="133300" y="4720652"/>
            <a:ext cx="839942" cy="330900"/>
          </a:xfrm>
          <a:prstGeom prst="rect">
            <a:avLst/>
          </a:prstGeom>
          <a:noFill/>
          <a:ln>
            <a:noFill/>
          </a:ln>
        </p:spPr>
      </p:pic>
      <p:cxnSp>
        <p:nvCxnSpPr>
          <p:cNvPr id="28" name="Google Shape;28;p4"/>
          <p:cNvCxnSpPr/>
          <p:nvPr/>
        </p:nvCxnSpPr>
        <p:spPr>
          <a:xfrm rot="10800000">
            <a:off x="1091700" y="4718406"/>
            <a:ext cx="0" cy="335400"/>
          </a:xfrm>
          <a:prstGeom prst="straightConnector1">
            <a:avLst/>
          </a:prstGeom>
          <a:noFill/>
          <a:ln w="9525" cap="flat" cmpd="sng">
            <a:solidFill>
              <a:srgbClr val="1993B4"/>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434343"/>
              </a:buClr>
              <a:buSzPts val="2800"/>
              <a:buNone/>
              <a:defRPr sz="2800">
                <a:solidFill>
                  <a:srgbClr val="434343"/>
                </a:solidFill>
              </a:defRPr>
            </a:lvl1pPr>
            <a:lvl2pPr lvl="1">
              <a:spcBef>
                <a:spcPts val="0"/>
              </a:spcBef>
              <a:spcAft>
                <a:spcPts val="0"/>
              </a:spcAft>
              <a:buClr>
                <a:srgbClr val="434343"/>
              </a:buClr>
              <a:buSzPts val="2800"/>
              <a:buNone/>
              <a:defRPr sz="2800">
                <a:solidFill>
                  <a:srgbClr val="434343"/>
                </a:solidFill>
              </a:defRPr>
            </a:lvl2pPr>
            <a:lvl3pPr lvl="2">
              <a:spcBef>
                <a:spcPts val="0"/>
              </a:spcBef>
              <a:spcAft>
                <a:spcPts val="0"/>
              </a:spcAft>
              <a:buClr>
                <a:srgbClr val="434343"/>
              </a:buClr>
              <a:buSzPts val="2800"/>
              <a:buNone/>
              <a:defRPr sz="2800">
                <a:solidFill>
                  <a:srgbClr val="434343"/>
                </a:solidFill>
              </a:defRPr>
            </a:lvl3pPr>
            <a:lvl4pPr lvl="3">
              <a:spcBef>
                <a:spcPts val="0"/>
              </a:spcBef>
              <a:spcAft>
                <a:spcPts val="0"/>
              </a:spcAft>
              <a:buClr>
                <a:srgbClr val="434343"/>
              </a:buClr>
              <a:buSzPts val="2800"/>
              <a:buNone/>
              <a:defRPr sz="2800">
                <a:solidFill>
                  <a:srgbClr val="434343"/>
                </a:solidFill>
              </a:defRPr>
            </a:lvl4pPr>
            <a:lvl5pPr lvl="4">
              <a:spcBef>
                <a:spcPts val="0"/>
              </a:spcBef>
              <a:spcAft>
                <a:spcPts val="0"/>
              </a:spcAft>
              <a:buClr>
                <a:srgbClr val="434343"/>
              </a:buClr>
              <a:buSzPts val="2800"/>
              <a:buNone/>
              <a:defRPr sz="2800">
                <a:solidFill>
                  <a:srgbClr val="434343"/>
                </a:solidFill>
              </a:defRPr>
            </a:lvl5pPr>
            <a:lvl6pPr lvl="5">
              <a:spcBef>
                <a:spcPts val="0"/>
              </a:spcBef>
              <a:spcAft>
                <a:spcPts val="0"/>
              </a:spcAft>
              <a:buClr>
                <a:srgbClr val="434343"/>
              </a:buClr>
              <a:buSzPts val="2800"/>
              <a:buNone/>
              <a:defRPr sz="2800">
                <a:solidFill>
                  <a:srgbClr val="434343"/>
                </a:solidFill>
              </a:defRPr>
            </a:lvl6pPr>
            <a:lvl7pPr lvl="6">
              <a:spcBef>
                <a:spcPts val="0"/>
              </a:spcBef>
              <a:spcAft>
                <a:spcPts val="0"/>
              </a:spcAft>
              <a:buClr>
                <a:srgbClr val="434343"/>
              </a:buClr>
              <a:buSzPts val="2800"/>
              <a:buNone/>
              <a:defRPr sz="2800">
                <a:solidFill>
                  <a:srgbClr val="434343"/>
                </a:solidFill>
              </a:defRPr>
            </a:lvl7pPr>
            <a:lvl8pPr lvl="7">
              <a:spcBef>
                <a:spcPts val="0"/>
              </a:spcBef>
              <a:spcAft>
                <a:spcPts val="0"/>
              </a:spcAft>
              <a:buClr>
                <a:srgbClr val="434343"/>
              </a:buClr>
              <a:buSzPts val="2800"/>
              <a:buNone/>
              <a:defRPr sz="2800">
                <a:solidFill>
                  <a:srgbClr val="434343"/>
                </a:solidFill>
              </a:defRPr>
            </a:lvl8pPr>
            <a:lvl9pPr lvl="8">
              <a:spcBef>
                <a:spcPts val="0"/>
              </a:spcBef>
              <a:spcAft>
                <a:spcPts val="0"/>
              </a:spcAft>
              <a:buClr>
                <a:srgbClr val="434343"/>
              </a:buClr>
              <a:buSzPts val="2800"/>
              <a:buNone/>
              <a:defRPr sz="2800">
                <a:solidFill>
                  <a:srgbClr val="434343"/>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4000"/>
              </a:lnSpc>
              <a:spcBef>
                <a:spcPts val="0"/>
              </a:spcBef>
              <a:spcAft>
                <a:spcPts val="0"/>
              </a:spcAft>
              <a:buClr>
                <a:srgbClr val="434343"/>
              </a:buClr>
              <a:buSzPts val="1800"/>
              <a:buChar char="●"/>
              <a:defRPr sz="1800">
                <a:solidFill>
                  <a:srgbClr val="434343"/>
                </a:solidFill>
              </a:defRPr>
            </a:lvl1pPr>
            <a:lvl2pPr marL="914400" lvl="1" indent="-317500">
              <a:lnSpc>
                <a:spcPct val="114000"/>
              </a:lnSpc>
              <a:spcBef>
                <a:spcPts val="800"/>
              </a:spcBef>
              <a:spcAft>
                <a:spcPts val="0"/>
              </a:spcAft>
              <a:buClr>
                <a:srgbClr val="434343"/>
              </a:buClr>
              <a:buSzPts val="1400"/>
              <a:buChar char="○"/>
              <a:defRPr>
                <a:solidFill>
                  <a:srgbClr val="434343"/>
                </a:solidFill>
              </a:defRPr>
            </a:lvl2pPr>
            <a:lvl3pPr marL="1371600" lvl="2" indent="-317500">
              <a:lnSpc>
                <a:spcPct val="114000"/>
              </a:lnSpc>
              <a:spcBef>
                <a:spcPts val="800"/>
              </a:spcBef>
              <a:spcAft>
                <a:spcPts val="0"/>
              </a:spcAft>
              <a:buClr>
                <a:srgbClr val="434343"/>
              </a:buClr>
              <a:buSzPts val="1400"/>
              <a:buChar char="■"/>
              <a:defRPr>
                <a:solidFill>
                  <a:srgbClr val="434343"/>
                </a:solidFill>
              </a:defRPr>
            </a:lvl3pPr>
            <a:lvl4pPr marL="1828800" lvl="3" indent="-317500">
              <a:lnSpc>
                <a:spcPct val="114000"/>
              </a:lnSpc>
              <a:spcBef>
                <a:spcPts val="800"/>
              </a:spcBef>
              <a:spcAft>
                <a:spcPts val="0"/>
              </a:spcAft>
              <a:buClr>
                <a:srgbClr val="434343"/>
              </a:buClr>
              <a:buSzPts val="1400"/>
              <a:buChar char="●"/>
              <a:defRPr>
                <a:solidFill>
                  <a:srgbClr val="434343"/>
                </a:solidFill>
              </a:defRPr>
            </a:lvl4pPr>
            <a:lvl5pPr marL="2286000" lvl="4" indent="-317500">
              <a:lnSpc>
                <a:spcPct val="114000"/>
              </a:lnSpc>
              <a:spcBef>
                <a:spcPts val="800"/>
              </a:spcBef>
              <a:spcAft>
                <a:spcPts val="0"/>
              </a:spcAft>
              <a:buClr>
                <a:srgbClr val="434343"/>
              </a:buClr>
              <a:buSzPts val="1400"/>
              <a:buChar char="○"/>
              <a:defRPr>
                <a:solidFill>
                  <a:srgbClr val="434343"/>
                </a:solidFill>
              </a:defRPr>
            </a:lvl5pPr>
            <a:lvl6pPr marL="2743200" lvl="5" indent="-317500">
              <a:lnSpc>
                <a:spcPct val="114000"/>
              </a:lnSpc>
              <a:spcBef>
                <a:spcPts val="800"/>
              </a:spcBef>
              <a:spcAft>
                <a:spcPts val="0"/>
              </a:spcAft>
              <a:buClr>
                <a:srgbClr val="434343"/>
              </a:buClr>
              <a:buSzPts val="1400"/>
              <a:buChar char="■"/>
              <a:defRPr>
                <a:solidFill>
                  <a:srgbClr val="434343"/>
                </a:solidFill>
              </a:defRPr>
            </a:lvl6pPr>
            <a:lvl7pPr marL="3200400" lvl="6" indent="-317500">
              <a:lnSpc>
                <a:spcPct val="114000"/>
              </a:lnSpc>
              <a:spcBef>
                <a:spcPts val="800"/>
              </a:spcBef>
              <a:spcAft>
                <a:spcPts val="0"/>
              </a:spcAft>
              <a:buClr>
                <a:srgbClr val="434343"/>
              </a:buClr>
              <a:buSzPts val="1400"/>
              <a:buChar char="●"/>
              <a:defRPr>
                <a:solidFill>
                  <a:srgbClr val="434343"/>
                </a:solidFill>
              </a:defRPr>
            </a:lvl7pPr>
            <a:lvl8pPr marL="3657600" lvl="7" indent="-317500">
              <a:lnSpc>
                <a:spcPct val="114000"/>
              </a:lnSpc>
              <a:spcBef>
                <a:spcPts val="800"/>
              </a:spcBef>
              <a:spcAft>
                <a:spcPts val="0"/>
              </a:spcAft>
              <a:buClr>
                <a:srgbClr val="434343"/>
              </a:buClr>
              <a:buSzPts val="1400"/>
              <a:buChar char="○"/>
              <a:defRPr>
                <a:solidFill>
                  <a:srgbClr val="434343"/>
                </a:solidFill>
              </a:defRPr>
            </a:lvl8pPr>
            <a:lvl9pPr marL="4114800" lvl="8" indent="-317500">
              <a:lnSpc>
                <a:spcPct val="114000"/>
              </a:lnSpc>
              <a:spcBef>
                <a:spcPts val="800"/>
              </a:spcBef>
              <a:spcAft>
                <a:spcPts val="800"/>
              </a:spcAft>
              <a:buClr>
                <a:srgbClr val="434343"/>
              </a:buClr>
              <a:buSzPts val="1400"/>
              <a:buChar char="■"/>
              <a:defRPr>
                <a:solidFill>
                  <a:srgbClr val="434343"/>
                </a:solidFill>
              </a:defRPr>
            </a:lvl9pPr>
          </a:lstStyle>
          <a:p>
            <a:endParaRPr/>
          </a:p>
        </p:txBody>
      </p:sp>
      <p:sp>
        <p:nvSpPr>
          <p:cNvPr id="8" name="Google Shape;8;p1"/>
          <p:cNvSpPr txBox="1">
            <a:spLocks noGrp="1"/>
          </p:cNvSpPr>
          <p:nvPr>
            <p:ph type="sldNum" idx="12"/>
          </p:nvPr>
        </p:nvSpPr>
        <p:spPr>
          <a:xfrm>
            <a:off x="192875" y="4404325"/>
            <a:ext cx="311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8"/>
          <p:cNvSpPr txBox="1">
            <a:spLocks noGrp="1"/>
          </p:cNvSpPr>
          <p:nvPr>
            <p:ph type="ctrTitle"/>
          </p:nvPr>
        </p:nvSpPr>
        <p:spPr>
          <a:xfrm>
            <a:off x="229800" y="202700"/>
            <a:ext cx="4514100" cy="205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Aerospace Working Group</a:t>
            </a:r>
            <a:endParaRPr dirty="0"/>
          </a:p>
        </p:txBody>
      </p:sp>
      <p:sp>
        <p:nvSpPr>
          <p:cNvPr id="56" name="Google Shape;56;p8"/>
          <p:cNvSpPr txBox="1">
            <a:spLocks noGrp="1"/>
          </p:cNvSpPr>
          <p:nvPr>
            <p:ph type="subTitle" idx="1"/>
          </p:nvPr>
        </p:nvSpPr>
        <p:spPr>
          <a:xfrm>
            <a:off x="229800" y="2255300"/>
            <a:ext cx="4514100" cy="128303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2024 Annual Update</a:t>
            </a:r>
            <a:br>
              <a:rPr lang="en-US" dirty="0"/>
            </a:br>
            <a:br>
              <a:rPr lang="en-US" dirty="0"/>
            </a:br>
            <a:r>
              <a:rPr lang="en-US" dirty="0"/>
              <a:t>Steve VanderLeest</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Agenda</a:t>
            </a:r>
            <a:endParaRPr dirty="0"/>
          </a:p>
        </p:txBody>
      </p:sp>
      <p:sp>
        <p:nvSpPr>
          <p:cNvPr id="62" name="Google Shape;62;p9"/>
          <p:cNvSpPr txBox="1">
            <a:spLocks noGrp="1"/>
          </p:cNvSpPr>
          <p:nvPr>
            <p:ph type="body" idx="1"/>
          </p:nvPr>
        </p:nvSpPr>
        <p:spPr>
          <a:xfrm>
            <a:off x="311700" y="1152475"/>
            <a:ext cx="8520600" cy="3050100"/>
          </a:xfrm>
          <a:prstGeom prst="rect">
            <a:avLst/>
          </a:prstGeom>
        </p:spPr>
        <p:txBody>
          <a:bodyPr spcFirstLastPara="1" wrap="square" lIns="91425" tIns="91425" rIns="91425" bIns="91425" anchor="t" anchorCtr="0">
            <a:noAutofit/>
          </a:bodyPr>
          <a:lstStyle/>
          <a:p>
            <a:pPr marL="285750" indent="-285750">
              <a:spcAft>
                <a:spcPts val="800"/>
              </a:spcAft>
            </a:pPr>
            <a:r>
              <a:rPr lang="en-US" dirty="0"/>
              <a:t>Mandate</a:t>
            </a:r>
          </a:p>
          <a:p>
            <a:pPr marL="285750" indent="-285750">
              <a:spcAft>
                <a:spcPts val="800"/>
              </a:spcAft>
            </a:pPr>
            <a:r>
              <a:rPr lang="en-US" dirty="0"/>
              <a:t>Look back at major milestone and achievements in 2023</a:t>
            </a:r>
          </a:p>
          <a:p>
            <a:pPr marL="285750" indent="-285750">
              <a:spcAft>
                <a:spcPts val="800"/>
              </a:spcAft>
            </a:pPr>
            <a:r>
              <a:rPr lang="en-US" dirty="0"/>
              <a:t>Current focus and activities</a:t>
            </a:r>
          </a:p>
          <a:p>
            <a:pPr marL="285750" indent="-285750">
              <a:spcAft>
                <a:spcPts val="800"/>
              </a:spcAft>
            </a:pPr>
            <a:r>
              <a:rPr lang="en-US" dirty="0"/>
              <a:t>What’s coming up in 2024 and areas and opportunities for collaboration</a:t>
            </a:r>
          </a:p>
          <a:p>
            <a:pPr marL="285750" indent="-285750">
              <a:spcAft>
                <a:spcPts val="800"/>
              </a:spcAft>
            </a:pPr>
            <a:r>
              <a:rPr lang="en-US" dirty="0"/>
              <a:t>Onboarding resources and how to get involved</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683F0-8F97-6041-1532-1BD38B37243B}"/>
              </a:ext>
            </a:extLst>
          </p:cNvPr>
          <p:cNvSpPr>
            <a:spLocks noGrp="1"/>
          </p:cNvSpPr>
          <p:nvPr>
            <p:ph type="title"/>
          </p:nvPr>
        </p:nvSpPr>
        <p:spPr/>
        <p:txBody>
          <a:bodyPr/>
          <a:lstStyle/>
          <a:p>
            <a:r>
              <a:rPr lang="en-US" dirty="0"/>
              <a:t>Mandate</a:t>
            </a:r>
          </a:p>
        </p:txBody>
      </p:sp>
      <p:sp>
        <p:nvSpPr>
          <p:cNvPr id="3" name="Text Placeholder 2">
            <a:extLst>
              <a:ext uri="{FF2B5EF4-FFF2-40B4-BE49-F238E27FC236}">
                <a16:creationId xmlns:a16="http://schemas.microsoft.com/office/drawing/2014/main" id="{5111AB30-D112-D7CB-454C-BE93091DE561}"/>
              </a:ext>
            </a:extLst>
          </p:cNvPr>
          <p:cNvSpPr>
            <a:spLocks noGrp="1"/>
          </p:cNvSpPr>
          <p:nvPr>
            <p:ph type="body" idx="1"/>
          </p:nvPr>
        </p:nvSpPr>
        <p:spPr/>
        <p:txBody>
          <a:bodyPr/>
          <a:lstStyle/>
          <a:p>
            <a:pPr marL="114300" indent="0">
              <a:buNone/>
            </a:pPr>
            <a:r>
              <a:rPr lang="en-US" dirty="0"/>
              <a:t>The Aerospace Working Group shall develop use cases to inform and influence Linux architecture and related tools, work to derive technical requirements for avionics operating systems, and seek to enhance and expand avionics software lifecycle processes, practices, and tools to enable use of Linux in avionics systems that are certified to high design assurance levels.</a:t>
            </a:r>
          </a:p>
          <a:p>
            <a:endParaRPr lang="en-US" dirty="0"/>
          </a:p>
        </p:txBody>
      </p:sp>
    </p:spTree>
    <p:extLst>
      <p:ext uri="{BB962C8B-B14F-4D97-AF65-F5344CB8AC3E}">
        <p14:creationId xmlns:p14="http://schemas.microsoft.com/office/powerpoint/2010/main" val="732597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D390A-461C-A947-9874-BC04D81F767F}"/>
              </a:ext>
            </a:extLst>
          </p:cNvPr>
          <p:cNvSpPr>
            <a:spLocks noGrp="1"/>
          </p:cNvSpPr>
          <p:nvPr>
            <p:ph type="title"/>
          </p:nvPr>
        </p:nvSpPr>
        <p:spPr/>
        <p:txBody>
          <a:bodyPr/>
          <a:lstStyle/>
          <a:p>
            <a:r>
              <a:rPr lang="en-US" dirty="0"/>
              <a:t>2023 Achievements</a:t>
            </a:r>
          </a:p>
        </p:txBody>
      </p:sp>
      <p:sp>
        <p:nvSpPr>
          <p:cNvPr id="3" name="Text Placeholder 2">
            <a:extLst>
              <a:ext uri="{FF2B5EF4-FFF2-40B4-BE49-F238E27FC236}">
                <a16:creationId xmlns:a16="http://schemas.microsoft.com/office/drawing/2014/main" id="{39625A05-B037-721E-A612-DCB647E6A39D}"/>
              </a:ext>
            </a:extLst>
          </p:cNvPr>
          <p:cNvSpPr>
            <a:spLocks noGrp="1"/>
          </p:cNvSpPr>
          <p:nvPr>
            <p:ph type="body" idx="1"/>
          </p:nvPr>
        </p:nvSpPr>
        <p:spPr/>
        <p:txBody>
          <a:bodyPr/>
          <a:lstStyle/>
          <a:p>
            <a:r>
              <a:rPr lang="en-US" sz="1600" dirty="0"/>
              <a:t>Established the working group, appointed chair Steven H. VanderLeest, The Boeing Company and vice-chair Martin Halle, </a:t>
            </a:r>
            <a:r>
              <a:rPr lang="en-US" sz="1600" dirty="0" err="1"/>
              <a:t>Technische</a:t>
            </a:r>
            <a:r>
              <a:rPr lang="en-US" sz="1600" dirty="0"/>
              <a:t> Universität Hamburg (TUHH)</a:t>
            </a:r>
          </a:p>
          <a:p>
            <a:r>
              <a:rPr lang="en-US" sz="1600" dirty="0"/>
              <a:t>Active participation</a:t>
            </a:r>
            <a:r>
              <a:rPr lang="en-US" sz="1600"/>
              <a:t>: 61 members; 18 </a:t>
            </a:r>
            <a:r>
              <a:rPr lang="en-US" sz="1600" dirty="0"/>
              <a:t>meetings, attendance of 4 to 13, average 7.1</a:t>
            </a:r>
          </a:p>
          <a:p>
            <a:r>
              <a:rPr lang="en-US" sz="1600" dirty="0"/>
              <a:t>Webinar: “Xen Hypervisor for Safety-Critical Domain” by Stefano </a:t>
            </a:r>
            <a:r>
              <a:rPr lang="en-US" sz="1600" dirty="0" err="1"/>
              <a:t>Stabellini</a:t>
            </a:r>
            <a:endParaRPr lang="en-US" sz="1600" dirty="0"/>
          </a:p>
          <a:p>
            <a:r>
              <a:rPr lang="en-US" sz="1600" dirty="0"/>
              <a:t>Two papers related to ELISA at the AIAA/IEEE Digital Avionics Systems Conference:  ”Enabling Linux in Aerospace Applications” and “Avionics Linux”</a:t>
            </a:r>
          </a:p>
          <a:p>
            <a:pPr lvl="1"/>
            <a:endParaRPr lang="en-US" sz="1200" dirty="0"/>
          </a:p>
          <a:p>
            <a:pPr marL="596900" lvl="1" indent="0">
              <a:buNone/>
            </a:pPr>
            <a:r>
              <a:rPr lang="en-US" sz="1200" dirty="0"/>
              <a:t>	</a:t>
            </a:r>
          </a:p>
        </p:txBody>
      </p:sp>
    </p:spTree>
    <p:extLst>
      <p:ext uri="{BB962C8B-B14F-4D97-AF65-F5344CB8AC3E}">
        <p14:creationId xmlns:p14="http://schemas.microsoft.com/office/powerpoint/2010/main" val="2525388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704E4-1E5F-5F72-9A76-119D22098A49}"/>
              </a:ext>
            </a:extLst>
          </p:cNvPr>
          <p:cNvSpPr>
            <a:spLocks noGrp="1"/>
          </p:cNvSpPr>
          <p:nvPr>
            <p:ph type="title"/>
          </p:nvPr>
        </p:nvSpPr>
        <p:spPr/>
        <p:txBody>
          <a:bodyPr/>
          <a:lstStyle/>
          <a:p>
            <a:r>
              <a:rPr lang="en-US" dirty="0"/>
              <a:t>Current Focus and Activities</a:t>
            </a:r>
          </a:p>
        </p:txBody>
      </p:sp>
      <p:sp>
        <p:nvSpPr>
          <p:cNvPr id="3" name="Text Placeholder 2">
            <a:extLst>
              <a:ext uri="{FF2B5EF4-FFF2-40B4-BE49-F238E27FC236}">
                <a16:creationId xmlns:a16="http://schemas.microsoft.com/office/drawing/2014/main" id="{824BEF5A-2C06-EA13-131E-BCC9B409D74C}"/>
              </a:ext>
            </a:extLst>
          </p:cNvPr>
          <p:cNvSpPr>
            <a:spLocks noGrp="1"/>
          </p:cNvSpPr>
          <p:nvPr>
            <p:ph type="body" idx="1"/>
          </p:nvPr>
        </p:nvSpPr>
        <p:spPr/>
        <p:txBody>
          <a:bodyPr/>
          <a:lstStyle/>
          <a:p>
            <a:r>
              <a:rPr lang="en-US" dirty="0"/>
              <a:t>White paper: Survey on State-of-the-Art Open Source Linux-Like Operating Systems in Avionics</a:t>
            </a:r>
          </a:p>
          <a:p>
            <a:r>
              <a:rPr lang="en-US" dirty="0"/>
              <a:t>Discussion on features required for aerospace</a:t>
            </a:r>
          </a:p>
        </p:txBody>
      </p:sp>
    </p:spTree>
    <p:extLst>
      <p:ext uri="{BB962C8B-B14F-4D97-AF65-F5344CB8AC3E}">
        <p14:creationId xmlns:p14="http://schemas.microsoft.com/office/powerpoint/2010/main" val="4135326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09A0D-D057-A28C-E9C7-431EA2482271}"/>
              </a:ext>
            </a:extLst>
          </p:cNvPr>
          <p:cNvSpPr>
            <a:spLocks noGrp="1"/>
          </p:cNvSpPr>
          <p:nvPr>
            <p:ph type="title"/>
          </p:nvPr>
        </p:nvSpPr>
        <p:spPr/>
        <p:txBody>
          <a:bodyPr/>
          <a:lstStyle/>
          <a:p>
            <a:r>
              <a:rPr lang="en-US" dirty="0"/>
              <a:t>What’s Coming in 2024</a:t>
            </a:r>
          </a:p>
        </p:txBody>
      </p:sp>
      <p:sp>
        <p:nvSpPr>
          <p:cNvPr id="3" name="Text Placeholder 2">
            <a:extLst>
              <a:ext uri="{FF2B5EF4-FFF2-40B4-BE49-F238E27FC236}">
                <a16:creationId xmlns:a16="http://schemas.microsoft.com/office/drawing/2014/main" id="{9088E798-8A11-BDFF-E15F-6690CE357DF3}"/>
              </a:ext>
            </a:extLst>
          </p:cNvPr>
          <p:cNvSpPr>
            <a:spLocks noGrp="1"/>
          </p:cNvSpPr>
          <p:nvPr>
            <p:ph type="body" idx="1"/>
          </p:nvPr>
        </p:nvSpPr>
        <p:spPr/>
        <p:txBody>
          <a:bodyPr/>
          <a:lstStyle/>
          <a:p>
            <a:r>
              <a:rPr lang="en-US" dirty="0"/>
              <a:t>Continued work on white paper, list of features for aerospace</a:t>
            </a:r>
          </a:p>
          <a:p>
            <a:r>
              <a:rPr lang="en-US" dirty="0"/>
              <a:t>Identify aerospace use-cases, challenges </a:t>
            </a:r>
          </a:p>
          <a:p>
            <a:r>
              <a:rPr lang="en-US" dirty="0"/>
              <a:t>5 open issues (on </a:t>
            </a:r>
            <a:r>
              <a:rPr lang="en-US" dirty="0" err="1"/>
              <a:t>github</a:t>
            </a:r>
            <a:r>
              <a:rPr lang="en-US" dirty="0"/>
              <a:t>), including attracting broader participation, consideration of Systems Theoretic Process Analysis (STPA)</a:t>
            </a:r>
          </a:p>
          <a:p>
            <a:pPr marL="114300" indent="0">
              <a:buNone/>
            </a:pPr>
            <a:endParaRPr lang="en-US" dirty="0"/>
          </a:p>
        </p:txBody>
      </p:sp>
    </p:spTree>
    <p:extLst>
      <p:ext uri="{BB962C8B-B14F-4D97-AF65-F5344CB8AC3E}">
        <p14:creationId xmlns:p14="http://schemas.microsoft.com/office/powerpoint/2010/main" val="204422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AA3A9-FFB7-671C-D258-F730C644DA9C}"/>
              </a:ext>
            </a:extLst>
          </p:cNvPr>
          <p:cNvSpPr>
            <a:spLocks noGrp="1"/>
          </p:cNvSpPr>
          <p:nvPr>
            <p:ph type="title"/>
          </p:nvPr>
        </p:nvSpPr>
        <p:spPr/>
        <p:txBody>
          <a:bodyPr/>
          <a:lstStyle/>
          <a:p>
            <a:r>
              <a:rPr lang="en-US" dirty="0"/>
              <a:t>How to Get Involved</a:t>
            </a:r>
          </a:p>
        </p:txBody>
      </p:sp>
      <p:sp>
        <p:nvSpPr>
          <p:cNvPr id="3" name="Text Placeholder 2">
            <a:extLst>
              <a:ext uri="{FF2B5EF4-FFF2-40B4-BE49-F238E27FC236}">
                <a16:creationId xmlns:a16="http://schemas.microsoft.com/office/drawing/2014/main" id="{FEC9333F-202A-BC2A-1115-BA6F0779279B}"/>
              </a:ext>
            </a:extLst>
          </p:cNvPr>
          <p:cNvSpPr>
            <a:spLocks noGrp="1"/>
          </p:cNvSpPr>
          <p:nvPr>
            <p:ph type="body" idx="1"/>
          </p:nvPr>
        </p:nvSpPr>
        <p:spPr/>
        <p:txBody>
          <a:bodyPr/>
          <a:lstStyle/>
          <a:p>
            <a:r>
              <a:rPr lang="en-US" dirty="0"/>
              <a:t>https://</a:t>
            </a:r>
            <a:r>
              <a:rPr lang="en-US" dirty="0" err="1"/>
              <a:t>lists.elisa.tech</a:t>
            </a:r>
            <a:r>
              <a:rPr lang="en-US" dirty="0"/>
              <a:t>/g/aerospace</a:t>
            </a:r>
          </a:p>
          <a:p>
            <a:pPr lvl="1"/>
            <a:r>
              <a:rPr lang="en-US" dirty="0"/>
              <a:t>Subscribe to email distribution and calendar</a:t>
            </a:r>
          </a:p>
          <a:p>
            <a:r>
              <a:rPr lang="en-US" dirty="0"/>
              <a:t>https://</a:t>
            </a:r>
            <a:r>
              <a:rPr lang="en-US" dirty="0" err="1"/>
              <a:t>github.com</a:t>
            </a:r>
            <a:r>
              <a:rPr lang="en-US" dirty="0"/>
              <a:t>/</a:t>
            </a:r>
            <a:r>
              <a:rPr lang="en-US" dirty="0" err="1"/>
              <a:t>elisa</a:t>
            </a:r>
            <a:r>
              <a:rPr lang="en-US" dirty="0"/>
              <a:t>-tech/</a:t>
            </a:r>
            <a:r>
              <a:rPr lang="en-US" dirty="0" err="1"/>
              <a:t>wg</a:t>
            </a:r>
            <a:r>
              <a:rPr lang="en-US" dirty="0"/>
              <a:t>-aerospace</a:t>
            </a:r>
          </a:p>
          <a:p>
            <a:pPr lvl="1"/>
            <a:r>
              <a:rPr lang="en-US" dirty="0"/>
              <a:t>View meeting minutes and other materials</a:t>
            </a:r>
          </a:p>
          <a:p>
            <a:endParaRPr lang="en-US" dirty="0"/>
          </a:p>
        </p:txBody>
      </p:sp>
    </p:spTree>
    <p:extLst>
      <p:ext uri="{BB962C8B-B14F-4D97-AF65-F5344CB8AC3E}">
        <p14:creationId xmlns:p14="http://schemas.microsoft.com/office/powerpoint/2010/main" val="239011019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TotalTime>
  <Words>289</Words>
  <Application>Microsoft Macintosh PowerPoint</Application>
  <PresentationFormat>On-screen Show (16:9)</PresentationFormat>
  <Paragraphs>29</Paragraphs>
  <Slides>7</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Roboto</vt:lpstr>
      <vt:lpstr>Simple Light</vt:lpstr>
      <vt:lpstr>Aerospace Working Group</vt:lpstr>
      <vt:lpstr>Agenda</vt:lpstr>
      <vt:lpstr>Mandate</vt:lpstr>
      <vt:lpstr>2023 Achievements</vt:lpstr>
      <vt:lpstr>Current Focus and Activities</vt:lpstr>
      <vt:lpstr>What’s Coming in 2024</vt:lpstr>
      <vt:lpstr>How to Get Involved</vt:lpstr>
    </vt:vector>
  </TitlesOfParts>
  <Manager/>
  <Company>Boeing</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Aerospace Working Group - Annual Update</dc:title>
  <dc:subject/>
  <dc:creator>Steven H. VanderLeest</dc:creator>
  <cp:keywords/>
  <dc:description/>
  <cp:lastModifiedBy>Vanderleest (US), Steven H</cp:lastModifiedBy>
  <cp:revision>13</cp:revision>
  <dcterms:modified xsi:type="dcterms:W3CDTF">2024-01-03T19:34:48Z</dcterms:modified>
  <cp:category/>
</cp:coreProperties>
</file>