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4"/>
  </p:sldMasterIdLst>
  <p:notesMasterIdLst>
    <p:notesMasterId r:id="rId12"/>
  </p:notesMasterIdLst>
  <p:sldIdLst>
    <p:sldId id="256" r:id="rId5"/>
    <p:sldId id="257" r:id="rId6"/>
    <p:sldId id="264" r:id="rId7"/>
    <p:sldId id="266" r:id="rId8"/>
    <p:sldId id="263" r:id="rId9"/>
    <p:sldId id="267" r:id="rId10"/>
    <p:sldId id="262" r:id="rId11"/>
  </p:sldIdLst>
  <p:sldSz cx="9144000" cy="5143500" type="screen16x9"/>
  <p:notesSz cx="6858000" cy="9144000"/>
  <p:embeddedFontLst>
    <p:embeddedFont>
      <p:font typeface="Arial Narrow" panose="020B0606020202030204" pitchFamily="34" charset="0"/>
      <p:regular r:id="rId13"/>
      <p:bold r:id="rId14"/>
      <p:italic r:id="rId15"/>
      <p:boldItalic r:id="rId16"/>
    </p:embeddedFont>
    <p:embeddedFont>
      <p:font typeface="Dosis" pitchFamily="2" charset="0"/>
      <p:regular r:id="rId17"/>
      <p:bold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2" d="100"/>
          <a:sy n="112" d="100"/>
        </p:scale>
        <p:origin x="270"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font" Target="fonts/font9.fntdata"/><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font" Target="fonts/font7.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325c34e8b6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325c34e8b6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5f61e1cf2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5f61e1cf2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a:extLst>
            <a:ext uri="{FF2B5EF4-FFF2-40B4-BE49-F238E27FC236}">
              <a16:creationId xmlns:a16="http://schemas.microsoft.com/office/drawing/2014/main" id="{1178CA22-4533-D936-8FB4-17879885A69F}"/>
            </a:ext>
          </a:extLst>
        </p:cNvPr>
        <p:cNvGrpSpPr/>
        <p:nvPr/>
      </p:nvGrpSpPr>
      <p:grpSpPr>
        <a:xfrm>
          <a:off x="0" y="0"/>
          <a:ext cx="0" cy="0"/>
          <a:chOff x="0" y="0"/>
          <a:chExt cx="0" cy="0"/>
        </a:xfrm>
      </p:grpSpPr>
      <p:sp>
        <p:nvSpPr>
          <p:cNvPr id="52" name="Google Shape;52;g5f61e1cf29_0_31:notes">
            <a:extLst>
              <a:ext uri="{FF2B5EF4-FFF2-40B4-BE49-F238E27FC236}">
                <a16:creationId xmlns:a16="http://schemas.microsoft.com/office/drawing/2014/main" id="{C7325E6B-3257-C2E5-68F3-75496BF460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5f61e1cf29_0_31:notes">
            <a:extLst>
              <a:ext uri="{FF2B5EF4-FFF2-40B4-BE49-F238E27FC236}">
                <a16:creationId xmlns:a16="http://schemas.microsoft.com/office/drawing/2014/main" id="{5F8C3A14-B1C9-6800-DCF9-8BE91E9FFC6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4124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a:extLst>
            <a:ext uri="{FF2B5EF4-FFF2-40B4-BE49-F238E27FC236}">
              <a16:creationId xmlns:a16="http://schemas.microsoft.com/office/drawing/2014/main" id="{E2BFC584-9975-6B23-40E2-3289390DE731}"/>
            </a:ext>
          </a:extLst>
        </p:cNvPr>
        <p:cNvGrpSpPr/>
        <p:nvPr/>
      </p:nvGrpSpPr>
      <p:grpSpPr>
        <a:xfrm>
          <a:off x="0" y="0"/>
          <a:ext cx="0" cy="0"/>
          <a:chOff x="0" y="0"/>
          <a:chExt cx="0" cy="0"/>
        </a:xfrm>
      </p:grpSpPr>
      <p:sp>
        <p:nvSpPr>
          <p:cNvPr id="52" name="Google Shape;52;g5f61e1cf29_0_31:notes">
            <a:extLst>
              <a:ext uri="{FF2B5EF4-FFF2-40B4-BE49-F238E27FC236}">
                <a16:creationId xmlns:a16="http://schemas.microsoft.com/office/drawing/2014/main" id="{EA182346-6809-B077-3B3A-37EF8DFDAE0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5f61e1cf29_0_31:notes">
            <a:extLst>
              <a:ext uri="{FF2B5EF4-FFF2-40B4-BE49-F238E27FC236}">
                <a16:creationId xmlns:a16="http://schemas.microsoft.com/office/drawing/2014/main" id="{8158D2B2-A0B4-3216-3B0F-BA1BD7524F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4168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a:extLst>
            <a:ext uri="{FF2B5EF4-FFF2-40B4-BE49-F238E27FC236}">
              <a16:creationId xmlns:a16="http://schemas.microsoft.com/office/drawing/2014/main" id="{DC76A670-5193-43C2-3489-406560FC86BF}"/>
            </a:ext>
          </a:extLst>
        </p:cNvPr>
        <p:cNvGrpSpPr/>
        <p:nvPr/>
      </p:nvGrpSpPr>
      <p:grpSpPr>
        <a:xfrm>
          <a:off x="0" y="0"/>
          <a:ext cx="0" cy="0"/>
          <a:chOff x="0" y="0"/>
          <a:chExt cx="0" cy="0"/>
        </a:xfrm>
      </p:grpSpPr>
      <p:sp>
        <p:nvSpPr>
          <p:cNvPr id="52" name="Google Shape;52;g5f61e1cf29_0_31:notes">
            <a:extLst>
              <a:ext uri="{FF2B5EF4-FFF2-40B4-BE49-F238E27FC236}">
                <a16:creationId xmlns:a16="http://schemas.microsoft.com/office/drawing/2014/main" id="{AD6328E8-FF09-0D67-773C-62601D3181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5f61e1cf29_0_31:notes">
            <a:extLst>
              <a:ext uri="{FF2B5EF4-FFF2-40B4-BE49-F238E27FC236}">
                <a16:creationId xmlns:a16="http://schemas.microsoft.com/office/drawing/2014/main" id="{FA66BE8D-35DE-08A8-7900-ACE1ABB00D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543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a:extLst>
            <a:ext uri="{FF2B5EF4-FFF2-40B4-BE49-F238E27FC236}">
              <a16:creationId xmlns:a16="http://schemas.microsoft.com/office/drawing/2014/main" id="{8B8D8064-83B5-02A9-8B72-44633425B9AD}"/>
            </a:ext>
          </a:extLst>
        </p:cNvPr>
        <p:cNvGrpSpPr/>
        <p:nvPr/>
      </p:nvGrpSpPr>
      <p:grpSpPr>
        <a:xfrm>
          <a:off x="0" y="0"/>
          <a:ext cx="0" cy="0"/>
          <a:chOff x="0" y="0"/>
          <a:chExt cx="0" cy="0"/>
        </a:xfrm>
      </p:grpSpPr>
      <p:sp>
        <p:nvSpPr>
          <p:cNvPr id="52" name="Google Shape;52;g5f61e1cf29_0_31:notes">
            <a:extLst>
              <a:ext uri="{FF2B5EF4-FFF2-40B4-BE49-F238E27FC236}">
                <a16:creationId xmlns:a16="http://schemas.microsoft.com/office/drawing/2014/main" id="{79BC4AC0-BB61-E6D2-4F67-8EDF89985D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5f61e1cf29_0_31:notes">
            <a:extLst>
              <a:ext uri="{FF2B5EF4-FFF2-40B4-BE49-F238E27FC236}">
                <a16:creationId xmlns:a16="http://schemas.microsoft.com/office/drawing/2014/main" id="{542DCED0-5754-A2C6-EDC2-96C69E9CC15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6978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a:extLst>
            <a:ext uri="{FF2B5EF4-FFF2-40B4-BE49-F238E27FC236}">
              <a16:creationId xmlns:a16="http://schemas.microsoft.com/office/drawing/2014/main" id="{92395C17-B90A-F63F-2FAC-4944E53DDBF5}"/>
            </a:ext>
          </a:extLst>
        </p:cNvPr>
        <p:cNvGrpSpPr/>
        <p:nvPr/>
      </p:nvGrpSpPr>
      <p:grpSpPr>
        <a:xfrm>
          <a:off x="0" y="0"/>
          <a:ext cx="0" cy="0"/>
          <a:chOff x="0" y="0"/>
          <a:chExt cx="0" cy="0"/>
        </a:xfrm>
      </p:grpSpPr>
      <p:sp>
        <p:nvSpPr>
          <p:cNvPr id="52" name="Google Shape;52;g5f61e1cf29_0_31:notes">
            <a:extLst>
              <a:ext uri="{FF2B5EF4-FFF2-40B4-BE49-F238E27FC236}">
                <a16:creationId xmlns:a16="http://schemas.microsoft.com/office/drawing/2014/main" id="{AA9899A8-1AED-2E6C-538D-23E8A908EC5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5f61e1cf29_0_31:notes">
            <a:extLst>
              <a:ext uri="{FF2B5EF4-FFF2-40B4-BE49-F238E27FC236}">
                <a16:creationId xmlns:a16="http://schemas.microsoft.com/office/drawing/2014/main" id="{22F8EA95-9B62-53B0-5F24-16277CD3849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82797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1">
  <p:cSld name="TITLE_1_2_1">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29800" y="202700"/>
            <a:ext cx="4514100" cy="20526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4000"/>
              <a:buNone/>
              <a:defRPr sz="4000">
                <a:solidFill>
                  <a:srgbClr val="FFFFFF"/>
                </a:solidFill>
              </a:defRPr>
            </a:lvl1pPr>
            <a:lvl2pPr lvl="1">
              <a:spcBef>
                <a:spcPts val="0"/>
              </a:spcBef>
              <a:spcAft>
                <a:spcPts val="0"/>
              </a:spcAft>
              <a:buClr>
                <a:srgbClr val="FFFFFF"/>
              </a:buClr>
              <a:buSzPts val="5200"/>
              <a:buNone/>
              <a:defRPr sz="5200">
                <a:solidFill>
                  <a:srgbClr val="FFFFFF"/>
                </a:solidFill>
              </a:defRPr>
            </a:lvl2pPr>
            <a:lvl3pPr lvl="2">
              <a:spcBef>
                <a:spcPts val="0"/>
              </a:spcBef>
              <a:spcAft>
                <a:spcPts val="0"/>
              </a:spcAft>
              <a:buClr>
                <a:srgbClr val="FFFFFF"/>
              </a:buClr>
              <a:buSzPts val="5200"/>
              <a:buNone/>
              <a:defRPr sz="5200">
                <a:solidFill>
                  <a:srgbClr val="FFFFFF"/>
                </a:solidFill>
              </a:defRPr>
            </a:lvl3pPr>
            <a:lvl4pPr lvl="3">
              <a:spcBef>
                <a:spcPts val="0"/>
              </a:spcBef>
              <a:spcAft>
                <a:spcPts val="0"/>
              </a:spcAft>
              <a:buClr>
                <a:srgbClr val="FFFFFF"/>
              </a:buClr>
              <a:buSzPts val="5200"/>
              <a:buNone/>
              <a:defRPr sz="5200">
                <a:solidFill>
                  <a:srgbClr val="FFFFFF"/>
                </a:solidFill>
              </a:defRPr>
            </a:lvl4pPr>
            <a:lvl5pPr lvl="4">
              <a:spcBef>
                <a:spcPts val="0"/>
              </a:spcBef>
              <a:spcAft>
                <a:spcPts val="0"/>
              </a:spcAft>
              <a:buClr>
                <a:srgbClr val="FFFFFF"/>
              </a:buClr>
              <a:buSzPts val="5200"/>
              <a:buNone/>
              <a:defRPr sz="5200">
                <a:solidFill>
                  <a:srgbClr val="FFFFFF"/>
                </a:solidFill>
              </a:defRPr>
            </a:lvl5pPr>
            <a:lvl6pPr lvl="5">
              <a:spcBef>
                <a:spcPts val="0"/>
              </a:spcBef>
              <a:spcAft>
                <a:spcPts val="0"/>
              </a:spcAft>
              <a:buClr>
                <a:srgbClr val="FFFFFF"/>
              </a:buClr>
              <a:buSzPts val="5200"/>
              <a:buNone/>
              <a:defRPr sz="5200">
                <a:solidFill>
                  <a:srgbClr val="FFFFFF"/>
                </a:solidFill>
              </a:defRPr>
            </a:lvl6pPr>
            <a:lvl7pPr lvl="6">
              <a:spcBef>
                <a:spcPts val="0"/>
              </a:spcBef>
              <a:spcAft>
                <a:spcPts val="0"/>
              </a:spcAft>
              <a:buClr>
                <a:srgbClr val="FFFFFF"/>
              </a:buClr>
              <a:buSzPts val="5200"/>
              <a:buNone/>
              <a:defRPr sz="5200">
                <a:solidFill>
                  <a:srgbClr val="FFFFFF"/>
                </a:solidFill>
              </a:defRPr>
            </a:lvl7pPr>
            <a:lvl8pPr lvl="7">
              <a:spcBef>
                <a:spcPts val="0"/>
              </a:spcBef>
              <a:spcAft>
                <a:spcPts val="0"/>
              </a:spcAft>
              <a:buClr>
                <a:srgbClr val="FFFFFF"/>
              </a:buClr>
              <a:buSzPts val="5200"/>
              <a:buNone/>
              <a:defRPr sz="5200">
                <a:solidFill>
                  <a:srgbClr val="FFFFFF"/>
                </a:solidFill>
              </a:defRPr>
            </a:lvl8pPr>
            <a:lvl9pPr lvl="8">
              <a:spcBef>
                <a:spcPts val="0"/>
              </a:spcBef>
              <a:spcAft>
                <a:spcPts val="0"/>
              </a:spcAft>
              <a:buClr>
                <a:srgbClr val="FFFFFF"/>
              </a:buClr>
              <a:buSzPts val="5200"/>
              <a:buNone/>
              <a:defRPr sz="5200">
                <a:solidFill>
                  <a:srgbClr val="FFFFFF"/>
                </a:solidFill>
              </a:defRPr>
            </a:lvl9pPr>
          </a:lstStyle>
          <a:p>
            <a:endParaRPr/>
          </a:p>
        </p:txBody>
      </p:sp>
      <p:sp>
        <p:nvSpPr>
          <p:cNvPr id="11" name="Google Shape;11;p2"/>
          <p:cNvSpPr txBox="1">
            <a:spLocks noGrp="1"/>
          </p:cNvSpPr>
          <p:nvPr>
            <p:ph type="subTitle" idx="1"/>
          </p:nvPr>
        </p:nvSpPr>
        <p:spPr>
          <a:xfrm>
            <a:off x="229800" y="2255300"/>
            <a:ext cx="45141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2000"/>
              <a:buNone/>
              <a:defRPr sz="2000">
                <a:solidFill>
                  <a:schemeClr val="lt2"/>
                </a:solidFill>
              </a:defRPr>
            </a:lvl1pPr>
            <a:lvl2pPr lvl="1">
              <a:lnSpc>
                <a:spcPct val="100000"/>
              </a:lnSpc>
              <a:spcBef>
                <a:spcPts val="0"/>
              </a:spcBef>
              <a:spcAft>
                <a:spcPts val="0"/>
              </a:spcAft>
              <a:buClr>
                <a:schemeClr val="lt2"/>
              </a:buClr>
              <a:buSzPts val="2400"/>
              <a:buNone/>
              <a:defRPr sz="2400">
                <a:solidFill>
                  <a:schemeClr val="lt2"/>
                </a:solidFill>
              </a:defRPr>
            </a:lvl2pPr>
            <a:lvl3pPr lvl="2">
              <a:lnSpc>
                <a:spcPct val="100000"/>
              </a:lnSpc>
              <a:spcBef>
                <a:spcPts val="0"/>
              </a:spcBef>
              <a:spcAft>
                <a:spcPts val="0"/>
              </a:spcAft>
              <a:buClr>
                <a:schemeClr val="lt2"/>
              </a:buClr>
              <a:buSzPts val="2400"/>
              <a:buNone/>
              <a:defRPr sz="2400">
                <a:solidFill>
                  <a:schemeClr val="lt2"/>
                </a:solidFill>
              </a:defRPr>
            </a:lvl3pPr>
            <a:lvl4pPr lvl="3">
              <a:lnSpc>
                <a:spcPct val="100000"/>
              </a:lnSpc>
              <a:spcBef>
                <a:spcPts val="0"/>
              </a:spcBef>
              <a:spcAft>
                <a:spcPts val="0"/>
              </a:spcAft>
              <a:buClr>
                <a:schemeClr val="lt2"/>
              </a:buClr>
              <a:buSzPts val="2400"/>
              <a:buNone/>
              <a:defRPr sz="2400">
                <a:solidFill>
                  <a:schemeClr val="lt2"/>
                </a:solidFill>
              </a:defRPr>
            </a:lvl4pPr>
            <a:lvl5pPr lvl="4">
              <a:lnSpc>
                <a:spcPct val="100000"/>
              </a:lnSpc>
              <a:spcBef>
                <a:spcPts val="0"/>
              </a:spcBef>
              <a:spcAft>
                <a:spcPts val="0"/>
              </a:spcAft>
              <a:buClr>
                <a:schemeClr val="lt2"/>
              </a:buClr>
              <a:buSzPts val="2400"/>
              <a:buNone/>
              <a:defRPr sz="2400">
                <a:solidFill>
                  <a:schemeClr val="lt2"/>
                </a:solidFill>
              </a:defRPr>
            </a:lvl5pPr>
            <a:lvl6pPr lvl="5">
              <a:lnSpc>
                <a:spcPct val="100000"/>
              </a:lnSpc>
              <a:spcBef>
                <a:spcPts val="0"/>
              </a:spcBef>
              <a:spcAft>
                <a:spcPts val="0"/>
              </a:spcAft>
              <a:buClr>
                <a:schemeClr val="lt2"/>
              </a:buClr>
              <a:buSzPts val="2400"/>
              <a:buNone/>
              <a:defRPr sz="2400">
                <a:solidFill>
                  <a:schemeClr val="lt2"/>
                </a:solidFill>
              </a:defRPr>
            </a:lvl6pPr>
            <a:lvl7pPr lvl="6">
              <a:lnSpc>
                <a:spcPct val="100000"/>
              </a:lnSpc>
              <a:spcBef>
                <a:spcPts val="0"/>
              </a:spcBef>
              <a:spcAft>
                <a:spcPts val="0"/>
              </a:spcAft>
              <a:buClr>
                <a:schemeClr val="lt2"/>
              </a:buClr>
              <a:buSzPts val="2400"/>
              <a:buNone/>
              <a:defRPr sz="2400">
                <a:solidFill>
                  <a:schemeClr val="lt2"/>
                </a:solidFill>
              </a:defRPr>
            </a:lvl7pPr>
            <a:lvl8pPr lvl="7">
              <a:lnSpc>
                <a:spcPct val="100000"/>
              </a:lnSpc>
              <a:spcBef>
                <a:spcPts val="0"/>
              </a:spcBef>
              <a:spcAft>
                <a:spcPts val="0"/>
              </a:spcAft>
              <a:buClr>
                <a:schemeClr val="lt2"/>
              </a:buClr>
              <a:buSzPts val="2400"/>
              <a:buNone/>
              <a:defRPr sz="2400">
                <a:solidFill>
                  <a:schemeClr val="lt2"/>
                </a:solidFill>
              </a:defRPr>
            </a:lvl8pPr>
            <a:lvl9pPr lvl="8">
              <a:lnSpc>
                <a:spcPct val="100000"/>
              </a:lnSpc>
              <a:spcBef>
                <a:spcPts val="0"/>
              </a:spcBef>
              <a:spcAft>
                <a:spcPts val="0"/>
              </a:spcAft>
              <a:buClr>
                <a:schemeClr val="lt2"/>
              </a:buClr>
              <a:buSzPts val="2400"/>
              <a:buNone/>
              <a:defRPr sz="2400">
                <a:solidFill>
                  <a:schemeClr val="lt2"/>
                </a:solidFill>
              </a:defRPr>
            </a:lvl9pPr>
          </a:lstStyle>
          <a:p>
            <a:endParaRPr/>
          </a:p>
        </p:txBody>
      </p:sp>
      <p:cxnSp>
        <p:nvCxnSpPr>
          <p:cNvPr id="12" name="Google Shape;12;p2"/>
          <p:cNvCxnSpPr/>
          <p:nvPr/>
        </p:nvCxnSpPr>
        <p:spPr>
          <a:xfrm rot="10800000">
            <a:off x="2631008" y="4091550"/>
            <a:ext cx="0" cy="818700"/>
          </a:xfrm>
          <a:prstGeom prst="straightConnector1">
            <a:avLst/>
          </a:prstGeom>
          <a:noFill/>
          <a:ln w="9525" cap="flat" cmpd="sng">
            <a:solidFill>
              <a:schemeClr val="lt1"/>
            </a:solidFill>
            <a:prstDash val="solid"/>
            <a:round/>
            <a:headEnd type="none" w="med" len="med"/>
            <a:tailEnd type="none" w="med" len="med"/>
          </a:ln>
        </p:spPr>
      </p:cxnSp>
      <p:pic>
        <p:nvPicPr>
          <p:cNvPr id="13" name="Google Shape;13;p2"/>
          <p:cNvPicPr preferRelativeResize="0"/>
          <p:nvPr/>
        </p:nvPicPr>
        <p:blipFill>
          <a:blip r:embed="rId3">
            <a:alphaModFix/>
          </a:blip>
          <a:stretch>
            <a:fillRect/>
          </a:stretch>
        </p:blipFill>
        <p:spPr>
          <a:xfrm>
            <a:off x="229800" y="4091550"/>
            <a:ext cx="2214642" cy="8187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225" y="4628700"/>
            <a:ext cx="9144000" cy="514800"/>
          </a:xfrm>
          <a:prstGeom prst="rect">
            <a:avLst/>
          </a:prstGeom>
          <a:gradFill>
            <a:gsLst>
              <a:gs pos="0">
                <a:srgbClr val="008E61"/>
              </a:gs>
              <a:gs pos="100000">
                <a:srgbClr val="00707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Font typeface="Roboto"/>
              <a:buNone/>
              <a:defRPr>
                <a:latin typeface="Roboto"/>
                <a:ea typeface="Roboto"/>
                <a:cs typeface="Roboto"/>
                <a:sym typeface="Roboto"/>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0501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Font typeface="Roboto"/>
              <a:buChar char="●"/>
              <a:defRPr>
                <a:latin typeface="Roboto"/>
                <a:ea typeface="Roboto"/>
                <a:cs typeface="Roboto"/>
                <a:sym typeface="Roboto"/>
              </a:defRPr>
            </a:lvl1pPr>
            <a:lvl2pPr marL="914400" lvl="1" indent="-317500">
              <a:spcBef>
                <a:spcPts val="800"/>
              </a:spcBef>
              <a:spcAft>
                <a:spcPts val="0"/>
              </a:spcAft>
              <a:buSzPts val="1400"/>
              <a:buFont typeface="Roboto"/>
              <a:buChar char="○"/>
              <a:defRPr>
                <a:latin typeface="Roboto"/>
                <a:ea typeface="Roboto"/>
                <a:cs typeface="Roboto"/>
                <a:sym typeface="Roboto"/>
              </a:defRPr>
            </a:lvl2pPr>
            <a:lvl3pPr marL="1371600" lvl="2" indent="-317500">
              <a:spcBef>
                <a:spcPts val="800"/>
              </a:spcBef>
              <a:spcAft>
                <a:spcPts val="0"/>
              </a:spcAft>
              <a:buSzPts val="1400"/>
              <a:buFont typeface="Roboto"/>
              <a:buChar char="■"/>
              <a:defRPr>
                <a:latin typeface="Roboto"/>
                <a:ea typeface="Roboto"/>
                <a:cs typeface="Roboto"/>
                <a:sym typeface="Roboto"/>
              </a:defRPr>
            </a:lvl3pPr>
            <a:lvl4pPr marL="1828800" lvl="3" indent="-317500">
              <a:spcBef>
                <a:spcPts val="800"/>
              </a:spcBef>
              <a:spcAft>
                <a:spcPts val="0"/>
              </a:spcAft>
              <a:buSzPts val="1400"/>
              <a:buFont typeface="Roboto"/>
              <a:buChar char="●"/>
              <a:defRPr>
                <a:latin typeface="Roboto"/>
                <a:ea typeface="Roboto"/>
                <a:cs typeface="Roboto"/>
                <a:sym typeface="Roboto"/>
              </a:defRPr>
            </a:lvl4pPr>
            <a:lvl5pPr marL="2286000" lvl="4" indent="-317500">
              <a:spcBef>
                <a:spcPts val="800"/>
              </a:spcBef>
              <a:spcAft>
                <a:spcPts val="0"/>
              </a:spcAft>
              <a:buSzPts val="1400"/>
              <a:buFont typeface="Roboto"/>
              <a:buChar char="○"/>
              <a:defRPr>
                <a:latin typeface="Roboto"/>
                <a:ea typeface="Roboto"/>
                <a:cs typeface="Roboto"/>
                <a:sym typeface="Roboto"/>
              </a:defRPr>
            </a:lvl5pPr>
            <a:lvl6pPr marL="2743200" lvl="5" indent="-317500">
              <a:spcBef>
                <a:spcPts val="800"/>
              </a:spcBef>
              <a:spcAft>
                <a:spcPts val="0"/>
              </a:spcAft>
              <a:buSzPts val="1400"/>
              <a:buFont typeface="Roboto"/>
              <a:buChar char="■"/>
              <a:defRPr>
                <a:latin typeface="Roboto"/>
                <a:ea typeface="Roboto"/>
                <a:cs typeface="Roboto"/>
                <a:sym typeface="Roboto"/>
              </a:defRPr>
            </a:lvl6pPr>
            <a:lvl7pPr marL="3200400" lvl="6" indent="-317500">
              <a:spcBef>
                <a:spcPts val="800"/>
              </a:spcBef>
              <a:spcAft>
                <a:spcPts val="0"/>
              </a:spcAft>
              <a:buSzPts val="1400"/>
              <a:buFont typeface="Roboto"/>
              <a:buChar char="●"/>
              <a:defRPr>
                <a:latin typeface="Roboto"/>
                <a:ea typeface="Roboto"/>
                <a:cs typeface="Roboto"/>
                <a:sym typeface="Roboto"/>
              </a:defRPr>
            </a:lvl7pPr>
            <a:lvl8pPr marL="3657600" lvl="7" indent="-317500">
              <a:spcBef>
                <a:spcPts val="800"/>
              </a:spcBef>
              <a:spcAft>
                <a:spcPts val="0"/>
              </a:spcAft>
              <a:buSzPts val="1400"/>
              <a:buFont typeface="Roboto"/>
              <a:buChar char="○"/>
              <a:defRPr>
                <a:latin typeface="Roboto"/>
                <a:ea typeface="Roboto"/>
                <a:cs typeface="Roboto"/>
                <a:sym typeface="Roboto"/>
              </a:defRPr>
            </a:lvl8pPr>
            <a:lvl9pPr marL="4114800" lvl="8" indent="-317500">
              <a:spcBef>
                <a:spcPts val="800"/>
              </a:spcBef>
              <a:spcAft>
                <a:spcPts val="800"/>
              </a:spcAft>
              <a:buSzPts val="1400"/>
              <a:buFont typeface="Roboto"/>
              <a:buChar char="■"/>
              <a:defRPr>
                <a:latin typeface="Roboto"/>
                <a:ea typeface="Roboto"/>
                <a:cs typeface="Roboto"/>
                <a:sym typeface="Roboto"/>
              </a:defRPr>
            </a:lvl9pPr>
          </a:lstStyle>
          <a:p>
            <a:endParaRPr/>
          </a:p>
        </p:txBody>
      </p:sp>
      <p:sp>
        <p:nvSpPr>
          <p:cNvPr id="22" name="Google Shape;22;p4"/>
          <p:cNvSpPr txBox="1">
            <a:spLocks noGrp="1"/>
          </p:cNvSpPr>
          <p:nvPr>
            <p:ph type="sldNum" idx="12"/>
          </p:nvPr>
        </p:nvSpPr>
        <p:spPr>
          <a:xfrm>
            <a:off x="8532925" y="4760100"/>
            <a:ext cx="505200" cy="2520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cxnSp>
        <p:nvCxnSpPr>
          <p:cNvPr id="23" name="Google Shape;23;p4"/>
          <p:cNvCxnSpPr/>
          <p:nvPr/>
        </p:nvCxnSpPr>
        <p:spPr>
          <a:xfrm rot="10800000">
            <a:off x="1091700" y="4718406"/>
            <a:ext cx="0" cy="335400"/>
          </a:xfrm>
          <a:prstGeom prst="straightConnector1">
            <a:avLst/>
          </a:prstGeom>
          <a:noFill/>
          <a:ln w="9525" cap="flat" cmpd="sng">
            <a:solidFill>
              <a:schemeClr val="lt1"/>
            </a:solidFill>
            <a:prstDash val="solid"/>
            <a:round/>
            <a:headEnd type="none" w="med" len="med"/>
            <a:tailEnd type="none" w="med" len="med"/>
          </a:ln>
        </p:spPr>
      </p:cxnSp>
      <p:pic>
        <p:nvPicPr>
          <p:cNvPr id="24" name="Google Shape;24;p4"/>
          <p:cNvPicPr preferRelativeResize="0"/>
          <p:nvPr/>
        </p:nvPicPr>
        <p:blipFill>
          <a:blip r:embed="rId2">
            <a:alphaModFix/>
          </a:blip>
          <a:stretch>
            <a:fillRect/>
          </a:stretch>
        </p:blipFill>
        <p:spPr>
          <a:xfrm>
            <a:off x="99625" y="4718400"/>
            <a:ext cx="907286" cy="3354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Font typeface="Roboto"/>
              <a:buNone/>
              <a:defRPr sz="2800" b="1">
                <a:solidFill>
                  <a:srgbClr val="434343"/>
                </a:solidFill>
                <a:latin typeface="Roboto"/>
                <a:ea typeface="Roboto"/>
                <a:cs typeface="Roboto"/>
                <a:sym typeface="Roboto"/>
              </a:defRPr>
            </a:lvl1pPr>
            <a:lvl2pPr lvl="1">
              <a:spcBef>
                <a:spcPts val="0"/>
              </a:spcBef>
              <a:spcAft>
                <a:spcPts val="0"/>
              </a:spcAft>
              <a:buClr>
                <a:srgbClr val="434343"/>
              </a:buClr>
              <a:buSzPts val="2800"/>
              <a:buFont typeface="Roboto"/>
              <a:buNone/>
              <a:defRPr sz="2800" b="1">
                <a:solidFill>
                  <a:srgbClr val="434343"/>
                </a:solidFill>
                <a:latin typeface="Roboto"/>
                <a:ea typeface="Roboto"/>
                <a:cs typeface="Roboto"/>
                <a:sym typeface="Roboto"/>
              </a:defRPr>
            </a:lvl2pPr>
            <a:lvl3pPr lvl="2">
              <a:spcBef>
                <a:spcPts val="0"/>
              </a:spcBef>
              <a:spcAft>
                <a:spcPts val="0"/>
              </a:spcAft>
              <a:buClr>
                <a:srgbClr val="434343"/>
              </a:buClr>
              <a:buSzPts val="2800"/>
              <a:buFont typeface="Roboto"/>
              <a:buNone/>
              <a:defRPr sz="2800" b="1">
                <a:solidFill>
                  <a:srgbClr val="434343"/>
                </a:solidFill>
                <a:latin typeface="Roboto"/>
                <a:ea typeface="Roboto"/>
                <a:cs typeface="Roboto"/>
                <a:sym typeface="Roboto"/>
              </a:defRPr>
            </a:lvl3pPr>
            <a:lvl4pPr lvl="3">
              <a:spcBef>
                <a:spcPts val="0"/>
              </a:spcBef>
              <a:spcAft>
                <a:spcPts val="0"/>
              </a:spcAft>
              <a:buClr>
                <a:srgbClr val="434343"/>
              </a:buClr>
              <a:buSzPts val="2800"/>
              <a:buFont typeface="Roboto"/>
              <a:buNone/>
              <a:defRPr sz="2800" b="1">
                <a:solidFill>
                  <a:srgbClr val="434343"/>
                </a:solidFill>
                <a:latin typeface="Roboto"/>
                <a:ea typeface="Roboto"/>
                <a:cs typeface="Roboto"/>
                <a:sym typeface="Roboto"/>
              </a:defRPr>
            </a:lvl4pPr>
            <a:lvl5pPr lvl="4">
              <a:spcBef>
                <a:spcPts val="0"/>
              </a:spcBef>
              <a:spcAft>
                <a:spcPts val="0"/>
              </a:spcAft>
              <a:buClr>
                <a:srgbClr val="434343"/>
              </a:buClr>
              <a:buSzPts val="2800"/>
              <a:buFont typeface="Roboto"/>
              <a:buNone/>
              <a:defRPr sz="2800" b="1">
                <a:solidFill>
                  <a:srgbClr val="434343"/>
                </a:solidFill>
                <a:latin typeface="Roboto"/>
                <a:ea typeface="Roboto"/>
                <a:cs typeface="Roboto"/>
                <a:sym typeface="Roboto"/>
              </a:defRPr>
            </a:lvl5pPr>
            <a:lvl6pPr lvl="5">
              <a:spcBef>
                <a:spcPts val="0"/>
              </a:spcBef>
              <a:spcAft>
                <a:spcPts val="0"/>
              </a:spcAft>
              <a:buClr>
                <a:srgbClr val="434343"/>
              </a:buClr>
              <a:buSzPts val="2800"/>
              <a:buFont typeface="Roboto"/>
              <a:buNone/>
              <a:defRPr sz="2800" b="1">
                <a:solidFill>
                  <a:srgbClr val="434343"/>
                </a:solidFill>
                <a:latin typeface="Roboto"/>
                <a:ea typeface="Roboto"/>
                <a:cs typeface="Roboto"/>
                <a:sym typeface="Roboto"/>
              </a:defRPr>
            </a:lvl6pPr>
            <a:lvl7pPr lvl="6">
              <a:spcBef>
                <a:spcPts val="0"/>
              </a:spcBef>
              <a:spcAft>
                <a:spcPts val="0"/>
              </a:spcAft>
              <a:buClr>
                <a:srgbClr val="434343"/>
              </a:buClr>
              <a:buSzPts val="2800"/>
              <a:buFont typeface="Roboto"/>
              <a:buNone/>
              <a:defRPr sz="2800" b="1">
                <a:solidFill>
                  <a:srgbClr val="434343"/>
                </a:solidFill>
                <a:latin typeface="Roboto"/>
                <a:ea typeface="Roboto"/>
                <a:cs typeface="Roboto"/>
                <a:sym typeface="Roboto"/>
              </a:defRPr>
            </a:lvl7pPr>
            <a:lvl8pPr lvl="7">
              <a:spcBef>
                <a:spcPts val="0"/>
              </a:spcBef>
              <a:spcAft>
                <a:spcPts val="0"/>
              </a:spcAft>
              <a:buClr>
                <a:srgbClr val="434343"/>
              </a:buClr>
              <a:buSzPts val="2800"/>
              <a:buFont typeface="Roboto"/>
              <a:buNone/>
              <a:defRPr sz="2800" b="1">
                <a:solidFill>
                  <a:srgbClr val="434343"/>
                </a:solidFill>
                <a:latin typeface="Roboto"/>
                <a:ea typeface="Roboto"/>
                <a:cs typeface="Roboto"/>
                <a:sym typeface="Roboto"/>
              </a:defRPr>
            </a:lvl8pPr>
            <a:lvl9pPr lvl="8">
              <a:spcBef>
                <a:spcPts val="0"/>
              </a:spcBef>
              <a:spcAft>
                <a:spcPts val="0"/>
              </a:spcAft>
              <a:buClr>
                <a:srgbClr val="434343"/>
              </a:buClr>
              <a:buSzPts val="2800"/>
              <a:buFont typeface="Roboto"/>
              <a:buNone/>
              <a:defRPr sz="2800" b="1">
                <a:solidFill>
                  <a:srgbClr val="434343"/>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4000"/>
              </a:lnSpc>
              <a:spcBef>
                <a:spcPts val="0"/>
              </a:spcBef>
              <a:spcAft>
                <a:spcPts val="0"/>
              </a:spcAft>
              <a:buClr>
                <a:srgbClr val="434343"/>
              </a:buClr>
              <a:buSzPts val="1800"/>
              <a:buFont typeface="Roboto"/>
              <a:buChar char="●"/>
              <a:defRPr sz="1800">
                <a:solidFill>
                  <a:srgbClr val="434343"/>
                </a:solidFill>
                <a:latin typeface="Roboto"/>
                <a:ea typeface="Roboto"/>
                <a:cs typeface="Roboto"/>
                <a:sym typeface="Roboto"/>
              </a:defRPr>
            </a:lvl1pPr>
            <a:lvl2pPr marL="914400" lvl="1" indent="-317500">
              <a:lnSpc>
                <a:spcPct val="114000"/>
              </a:lnSpc>
              <a:spcBef>
                <a:spcPts val="800"/>
              </a:spcBef>
              <a:spcAft>
                <a:spcPts val="0"/>
              </a:spcAft>
              <a:buClr>
                <a:srgbClr val="434343"/>
              </a:buClr>
              <a:buSzPts val="1400"/>
              <a:buFont typeface="Roboto"/>
              <a:buChar char="○"/>
              <a:defRPr>
                <a:solidFill>
                  <a:srgbClr val="434343"/>
                </a:solidFill>
                <a:latin typeface="Roboto"/>
                <a:ea typeface="Roboto"/>
                <a:cs typeface="Roboto"/>
                <a:sym typeface="Roboto"/>
              </a:defRPr>
            </a:lvl2pPr>
            <a:lvl3pPr marL="1371600" lvl="2" indent="-317500">
              <a:lnSpc>
                <a:spcPct val="114000"/>
              </a:lnSpc>
              <a:spcBef>
                <a:spcPts val="800"/>
              </a:spcBef>
              <a:spcAft>
                <a:spcPts val="0"/>
              </a:spcAft>
              <a:buClr>
                <a:srgbClr val="434343"/>
              </a:buClr>
              <a:buSzPts val="1400"/>
              <a:buFont typeface="Roboto"/>
              <a:buChar char="■"/>
              <a:defRPr>
                <a:solidFill>
                  <a:srgbClr val="434343"/>
                </a:solidFill>
                <a:latin typeface="Roboto"/>
                <a:ea typeface="Roboto"/>
                <a:cs typeface="Roboto"/>
                <a:sym typeface="Roboto"/>
              </a:defRPr>
            </a:lvl3pPr>
            <a:lvl4pPr marL="1828800" lvl="3" indent="-317500">
              <a:lnSpc>
                <a:spcPct val="114000"/>
              </a:lnSpc>
              <a:spcBef>
                <a:spcPts val="800"/>
              </a:spcBef>
              <a:spcAft>
                <a:spcPts val="0"/>
              </a:spcAft>
              <a:buClr>
                <a:srgbClr val="434343"/>
              </a:buClr>
              <a:buSzPts val="1400"/>
              <a:buFont typeface="Roboto"/>
              <a:buChar char="●"/>
              <a:defRPr>
                <a:solidFill>
                  <a:srgbClr val="434343"/>
                </a:solidFill>
                <a:latin typeface="Roboto"/>
                <a:ea typeface="Roboto"/>
                <a:cs typeface="Roboto"/>
                <a:sym typeface="Roboto"/>
              </a:defRPr>
            </a:lvl4pPr>
            <a:lvl5pPr marL="2286000" lvl="4" indent="-317500">
              <a:lnSpc>
                <a:spcPct val="114000"/>
              </a:lnSpc>
              <a:spcBef>
                <a:spcPts val="800"/>
              </a:spcBef>
              <a:spcAft>
                <a:spcPts val="0"/>
              </a:spcAft>
              <a:buClr>
                <a:srgbClr val="434343"/>
              </a:buClr>
              <a:buSzPts val="1400"/>
              <a:buFont typeface="Roboto"/>
              <a:buChar char="○"/>
              <a:defRPr>
                <a:solidFill>
                  <a:srgbClr val="434343"/>
                </a:solidFill>
                <a:latin typeface="Roboto"/>
                <a:ea typeface="Roboto"/>
                <a:cs typeface="Roboto"/>
                <a:sym typeface="Roboto"/>
              </a:defRPr>
            </a:lvl5pPr>
            <a:lvl6pPr marL="2743200" lvl="5" indent="-317500">
              <a:lnSpc>
                <a:spcPct val="114000"/>
              </a:lnSpc>
              <a:spcBef>
                <a:spcPts val="800"/>
              </a:spcBef>
              <a:spcAft>
                <a:spcPts val="0"/>
              </a:spcAft>
              <a:buClr>
                <a:srgbClr val="434343"/>
              </a:buClr>
              <a:buSzPts val="1400"/>
              <a:buFont typeface="Roboto"/>
              <a:buChar char="■"/>
              <a:defRPr>
                <a:solidFill>
                  <a:srgbClr val="434343"/>
                </a:solidFill>
                <a:latin typeface="Roboto"/>
                <a:ea typeface="Roboto"/>
                <a:cs typeface="Roboto"/>
                <a:sym typeface="Roboto"/>
              </a:defRPr>
            </a:lvl6pPr>
            <a:lvl7pPr marL="3200400" lvl="6" indent="-317500">
              <a:lnSpc>
                <a:spcPct val="114000"/>
              </a:lnSpc>
              <a:spcBef>
                <a:spcPts val="800"/>
              </a:spcBef>
              <a:spcAft>
                <a:spcPts val="0"/>
              </a:spcAft>
              <a:buClr>
                <a:srgbClr val="434343"/>
              </a:buClr>
              <a:buSzPts val="1400"/>
              <a:buFont typeface="Roboto"/>
              <a:buChar char="●"/>
              <a:defRPr>
                <a:solidFill>
                  <a:srgbClr val="434343"/>
                </a:solidFill>
                <a:latin typeface="Roboto"/>
                <a:ea typeface="Roboto"/>
                <a:cs typeface="Roboto"/>
                <a:sym typeface="Roboto"/>
              </a:defRPr>
            </a:lvl7pPr>
            <a:lvl8pPr marL="3657600" lvl="7" indent="-317500">
              <a:lnSpc>
                <a:spcPct val="114000"/>
              </a:lnSpc>
              <a:spcBef>
                <a:spcPts val="800"/>
              </a:spcBef>
              <a:spcAft>
                <a:spcPts val="0"/>
              </a:spcAft>
              <a:buClr>
                <a:srgbClr val="434343"/>
              </a:buClr>
              <a:buSzPts val="1400"/>
              <a:buFont typeface="Roboto"/>
              <a:buChar char="○"/>
              <a:defRPr>
                <a:solidFill>
                  <a:srgbClr val="434343"/>
                </a:solidFill>
                <a:latin typeface="Roboto"/>
                <a:ea typeface="Roboto"/>
                <a:cs typeface="Roboto"/>
                <a:sym typeface="Roboto"/>
              </a:defRPr>
            </a:lvl8pPr>
            <a:lvl9pPr marL="4114800" lvl="8" indent="-317500">
              <a:lnSpc>
                <a:spcPct val="114000"/>
              </a:lnSpc>
              <a:spcBef>
                <a:spcPts val="800"/>
              </a:spcBef>
              <a:spcAft>
                <a:spcPts val="800"/>
              </a:spcAft>
              <a:buClr>
                <a:srgbClr val="434343"/>
              </a:buClr>
              <a:buSzPts val="1400"/>
              <a:buFont typeface="Roboto"/>
              <a:buChar char="■"/>
              <a:defRPr>
                <a:solidFill>
                  <a:srgbClr val="434343"/>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192875" y="4404325"/>
            <a:ext cx="311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elisa.tech/blog/2024/05/28/making-linux-fly-towards-certified-linux-kernel/" TargetMode="External"/><Relationship Id="rId3" Type="http://schemas.openxmlformats.org/officeDocument/2006/relationships/hyperlink" Target="https://elisa.tech/blog/2024/11/14/join-the-elisa-workshop-at-the-nasa-goddard-space-flight-center/" TargetMode="External"/><Relationship Id="rId7" Type="http://schemas.openxmlformats.org/officeDocument/2006/relationships/hyperlink" Target="https://lpc.events/event/18/contributions/1895/"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lpc.events/event/18/contributions/1894/" TargetMode="External"/><Relationship Id="rId5" Type="http://schemas.openxmlformats.org/officeDocument/2006/relationships/hyperlink" Target="https://lpc.events/event/18/contributions/1718/" TargetMode="External"/><Relationship Id="rId4" Type="http://schemas.openxmlformats.org/officeDocument/2006/relationships/hyperlink" Target="https://elisa.tech/blog/2024/09/25/measuring-code-coverage-of-the-linux-kernel-in-accordance-with-rtca-do-178c-considerations/"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lists.elisa.tech/g/aerospac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github.com/elisa-tech/wg-aerospac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8"/>
          <p:cNvSpPr txBox="1">
            <a:spLocks noGrp="1"/>
          </p:cNvSpPr>
          <p:nvPr>
            <p:ph type="ctrTitle"/>
          </p:nvPr>
        </p:nvSpPr>
        <p:spPr>
          <a:xfrm>
            <a:off x="229800" y="202700"/>
            <a:ext cx="45141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Aerospace Working Group</a:t>
            </a:r>
            <a:endParaRPr dirty="0"/>
          </a:p>
        </p:txBody>
      </p:sp>
      <p:sp>
        <p:nvSpPr>
          <p:cNvPr id="49" name="Google Shape;49;p8"/>
          <p:cNvSpPr txBox="1"/>
          <p:nvPr/>
        </p:nvSpPr>
        <p:spPr>
          <a:xfrm>
            <a:off x="2817575" y="4091550"/>
            <a:ext cx="3670800" cy="854100"/>
          </a:xfrm>
          <a:prstGeom prst="rect">
            <a:avLst/>
          </a:prstGeom>
          <a:noFill/>
          <a:ln>
            <a:noFill/>
          </a:ln>
        </p:spPr>
        <p:txBody>
          <a:bodyPr spcFirstLastPara="1" wrap="square" lIns="91425" tIns="91425" rIns="91425" bIns="91425" anchor="t" anchorCtr="0">
            <a:spAutoFit/>
          </a:bodyPr>
          <a:lstStyle/>
          <a:p>
            <a:pPr marL="0" lvl="0" indent="0" algn="l" rtl="0">
              <a:lnSpc>
                <a:spcPct val="157142"/>
              </a:lnSpc>
              <a:spcBef>
                <a:spcPts val="0"/>
              </a:spcBef>
              <a:spcAft>
                <a:spcPts val="0"/>
              </a:spcAft>
              <a:buNone/>
            </a:pPr>
            <a:r>
              <a:rPr lang="en" sz="1050" b="1" dirty="0">
                <a:solidFill>
                  <a:srgbClr val="F5F4F3"/>
                </a:solidFill>
                <a:latin typeface="Roboto"/>
                <a:ea typeface="Roboto"/>
                <a:cs typeface="Roboto"/>
                <a:sym typeface="Roboto"/>
              </a:rPr>
              <a:t>Aerospace</a:t>
            </a:r>
            <a:r>
              <a:rPr lang="en" sz="1050" b="1" dirty="0">
                <a:solidFill>
                  <a:srgbClr val="1993B4"/>
                </a:solidFill>
                <a:latin typeface="Roboto"/>
                <a:ea typeface="Roboto"/>
                <a:cs typeface="Roboto"/>
                <a:sym typeface="Roboto"/>
              </a:rPr>
              <a:t> </a:t>
            </a:r>
            <a:r>
              <a:rPr lang="en" sz="1050" b="1" dirty="0">
                <a:solidFill>
                  <a:schemeClr val="accent6"/>
                </a:solidFill>
                <a:latin typeface="Roboto"/>
                <a:ea typeface="Roboto"/>
                <a:cs typeface="Roboto"/>
                <a:sym typeface="Roboto"/>
              </a:rPr>
              <a:t>·</a:t>
            </a:r>
            <a:r>
              <a:rPr lang="en" sz="1050" b="1" dirty="0">
                <a:solidFill>
                  <a:srgbClr val="1993B4"/>
                </a:solidFill>
                <a:latin typeface="Roboto"/>
                <a:ea typeface="Roboto"/>
                <a:cs typeface="Roboto"/>
                <a:sym typeface="Roboto"/>
              </a:rPr>
              <a:t> </a:t>
            </a:r>
            <a:r>
              <a:rPr lang="en" sz="1050" b="1" dirty="0">
                <a:solidFill>
                  <a:srgbClr val="F5F4F3"/>
                </a:solidFill>
                <a:latin typeface="Roboto"/>
                <a:ea typeface="Roboto"/>
                <a:cs typeface="Roboto"/>
                <a:sym typeface="Roboto"/>
              </a:rPr>
              <a:t>Automotive</a:t>
            </a:r>
            <a:r>
              <a:rPr lang="en" sz="1050" b="1" dirty="0">
                <a:solidFill>
                  <a:srgbClr val="1993B4"/>
                </a:solidFill>
                <a:latin typeface="Roboto"/>
                <a:ea typeface="Roboto"/>
                <a:cs typeface="Roboto"/>
                <a:sym typeface="Roboto"/>
              </a:rPr>
              <a:t> </a:t>
            </a:r>
            <a:r>
              <a:rPr lang="en" sz="1050" b="1" dirty="0">
                <a:solidFill>
                  <a:schemeClr val="accent6"/>
                </a:solidFill>
                <a:latin typeface="Roboto"/>
                <a:ea typeface="Roboto"/>
                <a:cs typeface="Roboto"/>
                <a:sym typeface="Roboto"/>
              </a:rPr>
              <a:t>·</a:t>
            </a:r>
            <a:r>
              <a:rPr lang="en" sz="1050" b="1" dirty="0">
                <a:solidFill>
                  <a:srgbClr val="1993B4"/>
                </a:solidFill>
                <a:latin typeface="Roboto"/>
                <a:ea typeface="Roboto"/>
                <a:cs typeface="Roboto"/>
                <a:sym typeface="Roboto"/>
              </a:rPr>
              <a:t> </a:t>
            </a:r>
            <a:r>
              <a:rPr lang="en" sz="1050" b="1" dirty="0">
                <a:solidFill>
                  <a:srgbClr val="F5F4F3"/>
                </a:solidFill>
                <a:latin typeface="Roboto"/>
                <a:ea typeface="Roboto"/>
                <a:cs typeface="Roboto"/>
                <a:sym typeface="Roboto"/>
              </a:rPr>
              <a:t>Linux Features</a:t>
            </a:r>
            <a:endParaRPr sz="1050" b="1" dirty="0">
              <a:solidFill>
                <a:srgbClr val="F5F4F3"/>
              </a:solidFill>
              <a:latin typeface="Roboto"/>
              <a:ea typeface="Roboto"/>
              <a:cs typeface="Roboto"/>
              <a:sym typeface="Roboto"/>
            </a:endParaRPr>
          </a:p>
          <a:p>
            <a:pPr marL="0" lvl="0" indent="0" algn="l" rtl="0">
              <a:lnSpc>
                <a:spcPct val="157142"/>
              </a:lnSpc>
              <a:spcBef>
                <a:spcPts val="0"/>
              </a:spcBef>
              <a:spcAft>
                <a:spcPts val="0"/>
              </a:spcAft>
              <a:buNone/>
            </a:pPr>
            <a:r>
              <a:rPr lang="en" sz="1050" b="1" dirty="0">
                <a:solidFill>
                  <a:srgbClr val="F5F4F3"/>
                </a:solidFill>
                <a:latin typeface="Roboto"/>
                <a:ea typeface="Roboto"/>
                <a:cs typeface="Roboto"/>
                <a:sym typeface="Roboto"/>
              </a:rPr>
              <a:t>Medical Devices</a:t>
            </a:r>
            <a:r>
              <a:rPr lang="en" sz="1050" b="1" dirty="0">
                <a:solidFill>
                  <a:srgbClr val="1993B4"/>
                </a:solidFill>
                <a:latin typeface="Roboto"/>
                <a:ea typeface="Roboto"/>
                <a:cs typeface="Roboto"/>
                <a:sym typeface="Roboto"/>
              </a:rPr>
              <a:t> </a:t>
            </a:r>
            <a:r>
              <a:rPr lang="en" sz="1050" b="1" dirty="0">
                <a:solidFill>
                  <a:schemeClr val="accent6"/>
                </a:solidFill>
                <a:latin typeface="Roboto"/>
                <a:ea typeface="Roboto"/>
                <a:cs typeface="Roboto"/>
                <a:sym typeface="Roboto"/>
              </a:rPr>
              <a:t>·</a:t>
            </a:r>
            <a:r>
              <a:rPr lang="en" sz="1050" b="1" dirty="0">
                <a:solidFill>
                  <a:srgbClr val="1993B4"/>
                </a:solidFill>
                <a:latin typeface="Roboto"/>
                <a:ea typeface="Roboto"/>
                <a:cs typeface="Roboto"/>
                <a:sym typeface="Roboto"/>
              </a:rPr>
              <a:t> </a:t>
            </a:r>
            <a:r>
              <a:rPr lang="en" sz="1050" b="1" dirty="0">
                <a:solidFill>
                  <a:srgbClr val="F5F4F3"/>
                </a:solidFill>
                <a:latin typeface="Roboto"/>
                <a:ea typeface="Roboto"/>
                <a:cs typeface="Roboto"/>
                <a:sym typeface="Roboto"/>
              </a:rPr>
              <a:t>OS Engineering Process</a:t>
            </a:r>
            <a:br>
              <a:rPr lang="en" sz="1050" b="1" dirty="0">
                <a:solidFill>
                  <a:srgbClr val="F5F4F3"/>
                </a:solidFill>
                <a:latin typeface="Roboto"/>
                <a:ea typeface="Roboto"/>
                <a:cs typeface="Roboto"/>
                <a:sym typeface="Roboto"/>
              </a:rPr>
            </a:br>
            <a:r>
              <a:rPr lang="en" sz="1050" b="1" dirty="0">
                <a:solidFill>
                  <a:srgbClr val="F5F4F3"/>
                </a:solidFill>
                <a:latin typeface="Roboto"/>
                <a:ea typeface="Roboto"/>
                <a:cs typeface="Roboto"/>
                <a:sym typeface="Roboto"/>
              </a:rPr>
              <a:t>Safety Architecture</a:t>
            </a:r>
            <a:r>
              <a:rPr lang="en" sz="1050" b="1" dirty="0">
                <a:solidFill>
                  <a:srgbClr val="1993B4"/>
                </a:solidFill>
                <a:latin typeface="Roboto"/>
                <a:ea typeface="Roboto"/>
                <a:cs typeface="Roboto"/>
                <a:sym typeface="Roboto"/>
              </a:rPr>
              <a:t> </a:t>
            </a:r>
            <a:r>
              <a:rPr lang="en" sz="1050" b="1" dirty="0">
                <a:solidFill>
                  <a:schemeClr val="accent6"/>
                </a:solidFill>
                <a:latin typeface="Roboto"/>
                <a:ea typeface="Roboto"/>
                <a:cs typeface="Roboto"/>
                <a:sym typeface="Roboto"/>
              </a:rPr>
              <a:t>·</a:t>
            </a:r>
            <a:r>
              <a:rPr lang="en" sz="1050" b="1" dirty="0">
                <a:solidFill>
                  <a:srgbClr val="1993B4"/>
                </a:solidFill>
                <a:latin typeface="Roboto"/>
                <a:ea typeface="Roboto"/>
                <a:cs typeface="Roboto"/>
                <a:sym typeface="Roboto"/>
              </a:rPr>
              <a:t> </a:t>
            </a:r>
            <a:r>
              <a:rPr lang="en" sz="1050" b="1" dirty="0">
                <a:solidFill>
                  <a:srgbClr val="F5F4F3"/>
                </a:solidFill>
                <a:latin typeface="Roboto"/>
                <a:ea typeface="Roboto"/>
                <a:cs typeface="Roboto"/>
                <a:sym typeface="Roboto"/>
              </a:rPr>
              <a:t>Space Grade Linux </a:t>
            </a:r>
            <a:r>
              <a:rPr lang="en" sz="1050" b="1" dirty="0">
                <a:solidFill>
                  <a:schemeClr val="accent6"/>
                </a:solidFill>
                <a:latin typeface="Roboto"/>
                <a:ea typeface="Roboto"/>
                <a:cs typeface="Roboto"/>
                <a:sym typeface="Roboto"/>
              </a:rPr>
              <a:t>·</a:t>
            </a:r>
            <a:r>
              <a:rPr lang="en" sz="1050" b="1" dirty="0">
                <a:solidFill>
                  <a:srgbClr val="1993B4"/>
                </a:solidFill>
                <a:latin typeface="Roboto"/>
                <a:ea typeface="Roboto"/>
                <a:cs typeface="Roboto"/>
                <a:sym typeface="Roboto"/>
              </a:rPr>
              <a:t> </a:t>
            </a:r>
            <a:r>
              <a:rPr lang="en" sz="1050" b="1" dirty="0">
                <a:solidFill>
                  <a:srgbClr val="F5F4F3"/>
                </a:solidFill>
                <a:latin typeface="Roboto"/>
                <a:ea typeface="Roboto"/>
                <a:cs typeface="Roboto"/>
                <a:sym typeface="Roboto"/>
              </a:rPr>
              <a:t>Systems</a:t>
            </a:r>
            <a:r>
              <a:rPr lang="en" sz="1050" b="1" dirty="0">
                <a:solidFill>
                  <a:srgbClr val="1993B4"/>
                </a:solidFill>
                <a:latin typeface="Roboto"/>
                <a:ea typeface="Roboto"/>
                <a:cs typeface="Roboto"/>
                <a:sym typeface="Roboto"/>
              </a:rPr>
              <a:t> </a:t>
            </a:r>
            <a:r>
              <a:rPr lang="en" sz="1050" b="1" dirty="0">
                <a:solidFill>
                  <a:schemeClr val="accent6"/>
                </a:solidFill>
                <a:latin typeface="Roboto"/>
                <a:ea typeface="Roboto"/>
                <a:cs typeface="Roboto"/>
                <a:sym typeface="Roboto"/>
              </a:rPr>
              <a:t>·</a:t>
            </a:r>
            <a:r>
              <a:rPr lang="en" sz="1050" b="1" dirty="0">
                <a:solidFill>
                  <a:srgbClr val="1993B4"/>
                </a:solidFill>
                <a:latin typeface="Roboto"/>
                <a:ea typeface="Roboto"/>
                <a:cs typeface="Roboto"/>
                <a:sym typeface="Roboto"/>
              </a:rPr>
              <a:t> </a:t>
            </a:r>
            <a:r>
              <a:rPr lang="en" sz="1050" b="1" dirty="0">
                <a:solidFill>
                  <a:srgbClr val="F5F4F3"/>
                </a:solidFill>
                <a:latin typeface="Roboto"/>
                <a:ea typeface="Roboto"/>
                <a:cs typeface="Roboto"/>
                <a:sym typeface="Roboto"/>
              </a:rPr>
              <a:t>Tools</a:t>
            </a:r>
            <a:endParaRPr sz="1050" b="1" dirty="0">
              <a:solidFill>
                <a:srgbClr val="F5F4F3"/>
              </a:solidFill>
              <a:latin typeface="Roboto"/>
              <a:ea typeface="Roboto"/>
              <a:cs typeface="Roboto"/>
              <a:sym typeface="Roboto"/>
            </a:endParaRPr>
          </a:p>
        </p:txBody>
      </p:sp>
      <p:sp>
        <p:nvSpPr>
          <p:cNvPr id="50" name="Google Shape;50;p8"/>
          <p:cNvSpPr txBox="1">
            <a:spLocks noGrp="1"/>
          </p:cNvSpPr>
          <p:nvPr>
            <p:ph type="subTitle" idx="1"/>
          </p:nvPr>
        </p:nvSpPr>
        <p:spPr>
          <a:xfrm>
            <a:off x="229800" y="2255299"/>
            <a:ext cx="4514100" cy="120635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2025 Annual Update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Matthew Weber &amp; Dr. Martin Halle</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Agenda</a:t>
            </a:r>
            <a:endParaRPr dirty="0"/>
          </a:p>
        </p:txBody>
      </p:sp>
      <p:sp>
        <p:nvSpPr>
          <p:cNvPr id="56" name="Google Shape;56;p9"/>
          <p:cNvSpPr txBox="1">
            <a:spLocks noGrp="1"/>
          </p:cNvSpPr>
          <p:nvPr>
            <p:ph type="body" idx="1"/>
          </p:nvPr>
        </p:nvSpPr>
        <p:spPr>
          <a:xfrm>
            <a:off x="311700" y="1152475"/>
            <a:ext cx="8520600" cy="3050100"/>
          </a:xfrm>
          <a:prstGeom prst="rect">
            <a:avLst/>
          </a:prstGeom>
        </p:spPr>
        <p:txBody>
          <a:bodyPr spcFirstLastPara="1" wrap="square" lIns="91425" tIns="91425" rIns="91425" bIns="91425" anchor="t" anchorCtr="0">
            <a:noAutofit/>
          </a:bodyPr>
          <a:lstStyle/>
          <a:p>
            <a:pPr marL="285750" indent="-285750">
              <a:spcAft>
                <a:spcPts val="800"/>
              </a:spcAft>
            </a:pPr>
            <a:r>
              <a:rPr lang="en-US" dirty="0"/>
              <a:t>Look back at major milestones and achievements in 2024</a:t>
            </a:r>
          </a:p>
          <a:p>
            <a:pPr marL="285750" indent="-285750">
              <a:spcAft>
                <a:spcPts val="800"/>
              </a:spcAft>
            </a:pPr>
            <a:r>
              <a:rPr lang="en-US" dirty="0"/>
              <a:t>Current focus and activities</a:t>
            </a:r>
          </a:p>
          <a:p>
            <a:pPr marL="285750" indent="-285750">
              <a:spcAft>
                <a:spcPts val="800"/>
              </a:spcAft>
            </a:pPr>
            <a:r>
              <a:rPr lang="en-US" dirty="0"/>
              <a:t>What’s coming up in 2025 and areas and opportunities for collaboration</a:t>
            </a:r>
          </a:p>
          <a:p>
            <a:pPr marL="285750" indent="-285750">
              <a:spcAft>
                <a:spcPts val="800"/>
              </a:spcAft>
            </a:pPr>
            <a:r>
              <a:rPr lang="en-US" dirty="0"/>
              <a:t>Onboarding resources and how to get involved</a:t>
            </a:r>
          </a:p>
        </p:txBody>
      </p:sp>
      <p:sp>
        <p:nvSpPr>
          <p:cNvPr id="57" name="Google Shape;57;p9"/>
          <p:cNvSpPr txBox="1"/>
          <p:nvPr/>
        </p:nvSpPr>
        <p:spPr>
          <a:xfrm>
            <a:off x="1091700" y="4720650"/>
            <a:ext cx="7558500" cy="323100"/>
          </a:xfrm>
          <a:prstGeom prst="rect">
            <a:avLst/>
          </a:prstGeom>
          <a:noFill/>
          <a:ln>
            <a:noFill/>
          </a:ln>
        </p:spPr>
        <p:txBody>
          <a:bodyPr spcFirstLastPara="1" wrap="square" lIns="91425" tIns="91425" rIns="91425" bIns="91425" anchor="t" anchorCtr="0">
            <a:spAutoFit/>
          </a:bodyPr>
          <a:lstStyle/>
          <a:p>
            <a:pPr marL="0" lvl="0" indent="0" algn="l" rtl="0">
              <a:lnSpc>
                <a:spcPct val="157142"/>
              </a:lnSpc>
              <a:spcBef>
                <a:spcPts val="0"/>
              </a:spcBef>
              <a:spcAft>
                <a:spcPts val="0"/>
              </a:spcAft>
              <a:buNone/>
            </a:pPr>
            <a:r>
              <a:rPr lang="en" sz="900" dirty="0">
                <a:solidFill>
                  <a:srgbClr val="F5F4F3"/>
                </a:solidFill>
                <a:latin typeface="Roboto"/>
                <a:ea typeface="Roboto"/>
                <a:cs typeface="Roboto"/>
                <a:sym typeface="Roboto"/>
              </a:rPr>
              <a:t>Aerospace</a:t>
            </a:r>
            <a:r>
              <a:rPr lang="en" sz="900" dirty="0">
                <a:solidFill>
                  <a:schemeClr val="accent6"/>
                </a:solidFill>
                <a:latin typeface="Roboto"/>
                <a:ea typeface="Roboto"/>
                <a:cs typeface="Roboto"/>
                <a:sym typeface="Roboto"/>
              </a:rPr>
              <a:t> · </a:t>
            </a:r>
            <a:r>
              <a:rPr lang="en" sz="900" dirty="0">
                <a:solidFill>
                  <a:srgbClr val="F5F4F3"/>
                </a:solidFill>
                <a:latin typeface="Roboto"/>
                <a:ea typeface="Roboto"/>
                <a:cs typeface="Roboto"/>
                <a:sym typeface="Roboto"/>
              </a:rPr>
              <a:t>Automotive</a:t>
            </a:r>
            <a:r>
              <a:rPr lang="en" sz="900" dirty="0">
                <a:solidFill>
                  <a:schemeClr val="accent6"/>
                </a:solidFill>
                <a:latin typeface="Roboto"/>
                <a:ea typeface="Roboto"/>
                <a:cs typeface="Roboto"/>
                <a:sym typeface="Roboto"/>
              </a:rPr>
              <a:t> · </a:t>
            </a:r>
            <a:r>
              <a:rPr lang="en" sz="900" dirty="0">
                <a:solidFill>
                  <a:srgbClr val="F5F4F3"/>
                </a:solidFill>
                <a:latin typeface="Roboto"/>
                <a:ea typeface="Roboto"/>
                <a:cs typeface="Roboto"/>
                <a:sym typeface="Roboto"/>
              </a:rPr>
              <a:t>Linux Features</a:t>
            </a:r>
            <a:r>
              <a:rPr lang="en" sz="900" dirty="0">
                <a:solidFill>
                  <a:schemeClr val="accent6"/>
                </a:solidFill>
                <a:latin typeface="Roboto"/>
                <a:ea typeface="Roboto"/>
                <a:cs typeface="Roboto"/>
                <a:sym typeface="Roboto"/>
              </a:rPr>
              <a:t> · </a:t>
            </a:r>
            <a:r>
              <a:rPr lang="en" sz="900" dirty="0">
                <a:solidFill>
                  <a:srgbClr val="F5F4F3"/>
                </a:solidFill>
                <a:latin typeface="Roboto"/>
                <a:ea typeface="Roboto"/>
                <a:cs typeface="Roboto"/>
                <a:sym typeface="Roboto"/>
              </a:rPr>
              <a:t>Medical Devices</a:t>
            </a:r>
            <a:r>
              <a:rPr lang="en" sz="900" dirty="0">
                <a:solidFill>
                  <a:schemeClr val="accent6"/>
                </a:solidFill>
                <a:latin typeface="Roboto"/>
                <a:ea typeface="Roboto"/>
                <a:cs typeface="Roboto"/>
                <a:sym typeface="Roboto"/>
              </a:rPr>
              <a:t> · </a:t>
            </a:r>
            <a:r>
              <a:rPr lang="en" sz="900" dirty="0">
                <a:solidFill>
                  <a:srgbClr val="F5F4F3"/>
                </a:solidFill>
                <a:latin typeface="Roboto"/>
                <a:ea typeface="Roboto"/>
                <a:cs typeface="Roboto"/>
                <a:sym typeface="Roboto"/>
              </a:rPr>
              <a:t>OS Engineering Process</a:t>
            </a:r>
            <a:r>
              <a:rPr lang="en" sz="900" dirty="0">
                <a:solidFill>
                  <a:schemeClr val="accent6"/>
                </a:solidFill>
                <a:latin typeface="Roboto"/>
                <a:ea typeface="Roboto"/>
                <a:cs typeface="Roboto"/>
                <a:sym typeface="Roboto"/>
              </a:rPr>
              <a:t> · </a:t>
            </a:r>
            <a:r>
              <a:rPr lang="en" sz="900" dirty="0">
                <a:solidFill>
                  <a:srgbClr val="F5F4F3"/>
                </a:solidFill>
                <a:latin typeface="Roboto"/>
                <a:ea typeface="Roboto"/>
                <a:cs typeface="Roboto"/>
                <a:sym typeface="Roboto"/>
              </a:rPr>
              <a:t>Safety Architecture</a:t>
            </a:r>
            <a:r>
              <a:rPr lang="en" sz="900" dirty="0">
                <a:solidFill>
                  <a:schemeClr val="accent6"/>
                </a:solidFill>
                <a:latin typeface="Roboto"/>
                <a:ea typeface="Roboto"/>
                <a:cs typeface="Roboto"/>
                <a:sym typeface="Roboto"/>
              </a:rPr>
              <a:t> · </a:t>
            </a:r>
            <a:r>
              <a:rPr lang="en" sz="900" dirty="0">
                <a:solidFill>
                  <a:srgbClr val="F5F4F3"/>
                </a:solidFill>
                <a:latin typeface="Roboto"/>
                <a:ea typeface="Roboto"/>
                <a:cs typeface="Roboto"/>
                <a:sym typeface="Roboto"/>
              </a:rPr>
              <a:t>Space Grade Linux</a:t>
            </a:r>
            <a:r>
              <a:rPr lang="en" sz="900" dirty="0">
                <a:solidFill>
                  <a:schemeClr val="accent6"/>
                </a:solidFill>
                <a:latin typeface="Roboto"/>
                <a:ea typeface="Roboto"/>
                <a:cs typeface="Roboto"/>
                <a:sym typeface="Roboto"/>
              </a:rPr>
              <a:t> · </a:t>
            </a:r>
            <a:r>
              <a:rPr lang="en" sz="900" dirty="0">
                <a:solidFill>
                  <a:srgbClr val="F5F4F3"/>
                </a:solidFill>
                <a:latin typeface="Roboto"/>
                <a:ea typeface="Roboto"/>
                <a:cs typeface="Roboto"/>
                <a:sym typeface="Roboto"/>
              </a:rPr>
              <a:t>Systems</a:t>
            </a:r>
            <a:r>
              <a:rPr lang="en" sz="900" dirty="0">
                <a:solidFill>
                  <a:schemeClr val="accent6"/>
                </a:solidFill>
                <a:latin typeface="Roboto"/>
                <a:ea typeface="Roboto"/>
                <a:cs typeface="Roboto"/>
                <a:sym typeface="Roboto"/>
              </a:rPr>
              <a:t> · </a:t>
            </a:r>
            <a:r>
              <a:rPr lang="en" sz="900" dirty="0">
                <a:solidFill>
                  <a:srgbClr val="F5F4F3"/>
                </a:solidFill>
                <a:latin typeface="Roboto"/>
                <a:ea typeface="Roboto"/>
                <a:cs typeface="Roboto"/>
                <a:sym typeface="Roboto"/>
              </a:rPr>
              <a:t>Tools </a:t>
            </a:r>
            <a:endParaRPr sz="900" dirty="0">
              <a:solidFill>
                <a:srgbClr val="F5F4F3"/>
              </a:solidFill>
              <a:latin typeface="Roboto"/>
              <a:ea typeface="Roboto"/>
              <a:cs typeface="Roboto"/>
              <a:sym typeface="Roboto"/>
            </a:endParaRPr>
          </a:p>
        </p:txBody>
      </p:sp>
      <p:sp>
        <p:nvSpPr>
          <p:cNvPr id="3" name="TextBox 2">
            <a:extLst>
              <a:ext uri="{FF2B5EF4-FFF2-40B4-BE49-F238E27FC236}">
                <a16:creationId xmlns:a16="http://schemas.microsoft.com/office/drawing/2014/main" id="{85892C08-2817-8730-281E-8FC3EA336909}"/>
              </a:ext>
            </a:extLst>
          </p:cNvPr>
          <p:cNvSpPr txBox="1"/>
          <p:nvPr/>
        </p:nvSpPr>
        <p:spPr>
          <a:xfrm>
            <a:off x="555172" y="3722949"/>
            <a:ext cx="8588828" cy="738664"/>
          </a:xfrm>
          <a:prstGeom prst="rect">
            <a:avLst/>
          </a:prstGeom>
          <a:noFill/>
        </p:spPr>
        <p:txBody>
          <a:bodyPr wrap="square">
            <a:spAutoFit/>
          </a:bodyPr>
          <a:lstStyle/>
          <a:p>
            <a:pPr algn="l"/>
            <a:r>
              <a:rPr lang="en-US" i="1" dirty="0">
                <a:solidFill>
                  <a:schemeClr val="bg1">
                    <a:lumMod val="65000"/>
                  </a:schemeClr>
                </a:solidFill>
                <a:latin typeface="Arial Narrow" panose="020B0606020202030204" pitchFamily="34" charset="0"/>
              </a:rPr>
              <a:t>“The Aer</a:t>
            </a:r>
            <a:r>
              <a:rPr lang="en-US" sz="1400" i="1" u="none" strike="noStrike" baseline="0" dirty="0">
                <a:solidFill>
                  <a:schemeClr val="bg1">
                    <a:lumMod val="65000"/>
                  </a:schemeClr>
                </a:solidFill>
                <a:latin typeface="Arial Narrow" panose="020B0606020202030204" pitchFamily="34" charset="0"/>
              </a:rPr>
              <a:t>ospace Working Group shall develop use cases to inform and influence Linux architecture and related tools, work to derive technical requirements for avionics operating systems, and seek to enhance and expand avionics software lifecycle processes, practices, and tools to enable use of Linux in avionics systems that are certified to high design assurance levels.”</a:t>
            </a:r>
            <a:endParaRPr lang="en-US" i="1" dirty="0">
              <a:solidFill>
                <a:schemeClr val="bg1">
                  <a:lumMod val="65000"/>
                </a:schemeClr>
              </a:solidFill>
              <a:latin typeface="Arial Narrow" panose="020B0606020202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
          <a:extLst>
            <a:ext uri="{FF2B5EF4-FFF2-40B4-BE49-F238E27FC236}">
              <a16:creationId xmlns:a16="http://schemas.microsoft.com/office/drawing/2014/main" id="{5DAD23F4-6EE8-4843-6B55-6CA3FB0D059B}"/>
            </a:ext>
          </a:extLst>
        </p:cNvPr>
        <p:cNvGrpSpPr/>
        <p:nvPr/>
      </p:nvGrpSpPr>
      <p:grpSpPr>
        <a:xfrm>
          <a:off x="0" y="0"/>
          <a:ext cx="0" cy="0"/>
          <a:chOff x="0" y="0"/>
          <a:chExt cx="0" cy="0"/>
        </a:xfrm>
      </p:grpSpPr>
      <p:sp>
        <p:nvSpPr>
          <p:cNvPr id="55" name="Google Shape;55;p9">
            <a:extLst>
              <a:ext uri="{FF2B5EF4-FFF2-40B4-BE49-F238E27FC236}">
                <a16:creationId xmlns:a16="http://schemas.microsoft.com/office/drawing/2014/main" id="{5B54DD13-1A35-59B5-C2BF-4E9A491C7998}"/>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2024 Achievements</a:t>
            </a:r>
            <a:endParaRPr dirty="0"/>
          </a:p>
        </p:txBody>
      </p:sp>
      <p:sp>
        <p:nvSpPr>
          <p:cNvPr id="56" name="Google Shape;56;p9">
            <a:extLst>
              <a:ext uri="{FF2B5EF4-FFF2-40B4-BE49-F238E27FC236}">
                <a16:creationId xmlns:a16="http://schemas.microsoft.com/office/drawing/2014/main" id="{944C1739-20F6-C3F1-E982-B16472023A2B}"/>
              </a:ext>
            </a:extLst>
          </p:cNvPr>
          <p:cNvSpPr txBox="1">
            <a:spLocks noGrp="1"/>
          </p:cNvSpPr>
          <p:nvPr>
            <p:ph type="body" idx="1"/>
          </p:nvPr>
        </p:nvSpPr>
        <p:spPr>
          <a:xfrm>
            <a:off x="311700" y="1152475"/>
            <a:ext cx="8520600" cy="3050100"/>
          </a:xfrm>
          <a:prstGeom prst="rect">
            <a:avLst/>
          </a:prstGeom>
        </p:spPr>
        <p:txBody>
          <a:bodyPr spcFirstLastPara="1" wrap="square" lIns="91425" tIns="91425" rIns="91425" bIns="91425" anchor="t" anchorCtr="0">
            <a:noAutofit/>
          </a:bodyPr>
          <a:lstStyle/>
          <a:p>
            <a:pPr marL="285750" indent="-285750">
              <a:spcAft>
                <a:spcPts val="800"/>
              </a:spcAft>
            </a:pPr>
            <a:r>
              <a:rPr lang="en-US" sz="1800" b="0" i="0" u="none" strike="noStrike" baseline="0" dirty="0">
                <a:solidFill>
                  <a:srgbClr val="434343"/>
                </a:solidFill>
                <a:latin typeface="Roboto" panose="02000000000000000000" pitchFamily="2" charset="0"/>
                <a:ea typeface="Roboto" panose="02000000000000000000" pitchFamily="2" charset="0"/>
                <a:cs typeface="Roboto" panose="02000000000000000000" pitchFamily="2" charset="0"/>
              </a:rPr>
              <a:t>Active participation: (2023 vs. 2024)</a:t>
            </a:r>
          </a:p>
          <a:p>
            <a:pPr marL="742950" lvl="1" indent="-285750">
              <a:lnSpc>
                <a:spcPct val="100000"/>
              </a:lnSpc>
              <a:spcBef>
                <a:spcPts val="100"/>
              </a:spcBef>
              <a:spcAft>
                <a:spcPts val="100"/>
              </a:spcAft>
            </a:pPr>
            <a:r>
              <a:rPr lang="en-US" b="0" i="0" u="none" strike="noStrike" baseline="0" dirty="0">
                <a:solidFill>
                  <a:srgbClr val="434343"/>
                </a:solidFill>
                <a:latin typeface="Roboto" panose="02000000000000000000" pitchFamily="2" charset="0"/>
                <a:ea typeface="Roboto" panose="02000000000000000000" pitchFamily="2" charset="0"/>
                <a:cs typeface="Roboto" panose="02000000000000000000" pitchFamily="2" charset="0"/>
              </a:rPr>
              <a:t>61</a:t>
            </a:r>
            <a:r>
              <a:rPr lang="en-US" b="0" i="0" u="none" strike="noStrike" baseline="0" dirty="0">
                <a:solidFill>
                  <a:srgbClr val="434343"/>
                </a:solidFill>
                <a:latin typeface="Roboto" panose="02000000000000000000" pitchFamily="2" charset="0"/>
                <a:ea typeface="Roboto" panose="02000000000000000000" pitchFamily="2" charset="0"/>
                <a:cs typeface="Roboto" panose="02000000000000000000" pitchFamily="2" charset="0"/>
                <a:sym typeface="Wingdings" panose="05000000000000000000" pitchFamily="2" charset="2"/>
              </a:rPr>
              <a:t></a:t>
            </a:r>
            <a:r>
              <a:rPr lang="en-US" b="0" i="0" u="none" strike="noStrike" baseline="0" dirty="0">
                <a:solidFill>
                  <a:srgbClr val="434343"/>
                </a:solidFill>
                <a:latin typeface="Roboto" panose="02000000000000000000" pitchFamily="2" charset="0"/>
                <a:ea typeface="Roboto" panose="02000000000000000000" pitchFamily="2" charset="0"/>
                <a:cs typeface="Roboto" panose="02000000000000000000" pitchFamily="2" charset="0"/>
              </a:rPr>
              <a:t> 45 members</a:t>
            </a:r>
            <a:endParaRPr lang="en-US" dirty="0">
              <a:latin typeface="Roboto" panose="02000000000000000000" pitchFamily="2" charset="0"/>
              <a:ea typeface="Roboto" panose="02000000000000000000" pitchFamily="2" charset="0"/>
              <a:cs typeface="Roboto" panose="02000000000000000000" pitchFamily="2" charset="0"/>
            </a:endParaRPr>
          </a:p>
          <a:p>
            <a:pPr marL="742950" lvl="1" indent="-285750">
              <a:lnSpc>
                <a:spcPct val="100000"/>
              </a:lnSpc>
              <a:spcBef>
                <a:spcPts val="100"/>
              </a:spcBef>
              <a:spcAft>
                <a:spcPts val="100"/>
              </a:spcAft>
            </a:pPr>
            <a:r>
              <a:rPr lang="en-US" b="0" i="0" u="none" strike="noStrike" baseline="0" dirty="0">
                <a:solidFill>
                  <a:srgbClr val="434343"/>
                </a:solidFill>
                <a:latin typeface="Roboto" panose="02000000000000000000" pitchFamily="2" charset="0"/>
                <a:ea typeface="Roboto" panose="02000000000000000000" pitchFamily="2" charset="0"/>
                <a:cs typeface="Roboto" panose="02000000000000000000" pitchFamily="2" charset="0"/>
              </a:rPr>
              <a:t>18</a:t>
            </a:r>
            <a:r>
              <a:rPr lang="en-US" b="0" i="0" u="none" strike="noStrike" baseline="0" dirty="0">
                <a:solidFill>
                  <a:srgbClr val="434343"/>
                </a:solidFill>
                <a:latin typeface="Roboto" panose="02000000000000000000" pitchFamily="2" charset="0"/>
                <a:ea typeface="Roboto" panose="02000000000000000000" pitchFamily="2" charset="0"/>
                <a:cs typeface="Roboto" panose="02000000000000000000" pitchFamily="2" charset="0"/>
                <a:sym typeface="Wingdings" panose="05000000000000000000" pitchFamily="2" charset="2"/>
              </a:rPr>
              <a:t>  </a:t>
            </a:r>
            <a:r>
              <a:rPr lang="en-US" b="0" i="0" u="none" strike="noStrike" baseline="0" dirty="0">
                <a:solidFill>
                  <a:srgbClr val="434343"/>
                </a:solidFill>
                <a:highlight>
                  <a:srgbClr val="00FF00"/>
                </a:highlight>
                <a:latin typeface="Roboto" panose="02000000000000000000" pitchFamily="2" charset="0"/>
                <a:ea typeface="Roboto" panose="02000000000000000000" pitchFamily="2" charset="0"/>
                <a:cs typeface="Roboto" panose="02000000000000000000" pitchFamily="2" charset="0"/>
              </a:rPr>
              <a:t>23</a:t>
            </a:r>
            <a:r>
              <a:rPr lang="en-US" b="0" i="0" u="none" strike="noStrike" baseline="0" dirty="0">
                <a:solidFill>
                  <a:srgbClr val="434343"/>
                </a:solidFill>
                <a:latin typeface="Roboto" panose="02000000000000000000" pitchFamily="2" charset="0"/>
                <a:ea typeface="Roboto" panose="02000000000000000000" pitchFamily="2" charset="0"/>
                <a:cs typeface="Roboto" panose="02000000000000000000" pitchFamily="2" charset="0"/>
              </a:rPr>
              <a:t> meetings</a:t>
            </a:r>
          </a:p>
          <a:p>
            <a:pPr marL="742950" lvl="1" indent="-285750">
              <a:lnSpc>
                <a:spcPct val="100000"/>
              </a:lnSpc>
              <a:spcBef>
                <a:spcPts val="100"/>
              </a:spcBef>
              <a:spcAft>
                <a:spcPts val="100"/>
              </a:spcAft>
            </a:pPr>
            <a:r>
              <a:rPr lang="en-US" b="0" i="0" u="none" strike="noStrike" baseline="0" dirty="0">
                <a:solidFill>
                  <a:srgbClr val="434343"/>
                </a:solidFill>
                <a:latin typeface="Roboto" panose="02000000000000000000" pitchFamily="2" charset="0"/>
                <a:ea typeface="Roboto" panose="02000000000000000000" pitchFamily="2" charset="0"/>
                <a:cs typeface="Roboto" panose="02000000000000000000" pitchFamily="2" charset="0"/>
              </a:rPr>
              <a:t>Average meeting attendance is up 7.1 </a:t>
            </a:r>
            <a:r>
              <a:rPr lang="en-US" b="0" i="0" u="none" strike="noStrike" baseline="0" dirty="0">
                <a:solidFill>
                  <a:srgbClr val="434343"/>
                </a:solidFill>
                <a:latin typeface="Roboto" panose="02000000000000000000" pitchFamily="2" charset="0"/>
                <a:ea typeface="Roboto" panose="02000000000000000000" pitchFamily="2" charset="0"/>
                <a:cs typeface="Roboto" panose="02000000000000000000" pitchFamily="2" charset="0"/>
                <a:sym typeface="Wingdings" panose="05000000000000000000" pitchFamily="2" charset="2"/>
              </a:rPr>
              <a:t></a:t>
            </a:r>
            <a:r>
              <a:rPr lang="en-US" b="0" i="0" u="none" strike="noStrike" baseline="0" dirty="0">
                <a:solidFill>
                  <a:srgbClr val="434343"/>
                </a:solidFill>
                <a:latin typeface="Roboto" panose="02000000000000000000" pitchFamily="2" charset="0"/>
                <a:ea typeface="Roboto" panose="02000000000000000000" pitchFamily="2" charset="0"/>
                <a:cs typeface="Roboto" panose="02000000000000000000" pitchFamily="2" charset="0"/>
              </a:rPr>
              <a:t> </a:t>
            </a:r>
            <a:r>
              <a:rPr lang="en-US" b="0" i="0" u="none" strike="noStrike" baseline="0" dirty="0">
                <a:solidFill>
                  <a:srgbClr val="434343"/>
                </a:solidFill>
                <a:highlight>
                  <a:srgbClr val="00FF00"/>
                </a:highlight>
                <a:latin typeface="Roboto" panose="02000000000000000000" pitchFamily="2" charset="0"/>
                <a:ea typeface="Roboto" panose="02000000000000000000" pitchFamily="2" charset="0"/>
                <a:cs typeface="Roboto" panose="02000000000000000000" pitchFamily="2" charset="0"/>
              </a:rPr>
              <a:t>8.91</a:t>
            </a:r>
          </a:p>
          <a:p>
            <a:pPr marL="742950" lvl="1" indent="-285750">
              <a:lnSpc>
                <a:spcPct val="100000"/>
              </a:lnSpc>
              <a:spcBef>
                <a:spcPts val="100"/>
              </a:spcBef>
              <a:spcAft>
                <a:spcPts val="100"/>
              </a:spcAft>
            </a:pPr>
            <a:endParaRPr lang="en-US" b="0" i="0" u="none" strike="noStrike" baseline="0" dirty="0">
              <a:solidFill>
                <a:srgbClr val="434343"/>
              </a:solidFill>
              <a:latin typeface="Roboto" panose="02000000000000000000" pitchFamily="2" charset="0"/>
              <a:ea typeface="Roboto" panose="02000000000000000000" pitchFamily="2" charset="0"/>
              <a:cs typeface="Roboto" panose="02000000000000000000" pitchFamily="2" charset="0"/>
            </a:endParaRPr>
          </a:p>
          <a:p>
            <a:pPr marL="285750" indent="-285750">
              <a:spcAft>
                <a:spcPts val="800"/>
              </a:spcAft>
            </a:pPr>
            <a:r>
              <a:rPr lang="en-US" dirty="0">
                <a:latin typeface="Roboto" panose="02000000000000000000" pitchFamily="2" charset="0"/>
                <a:ea typeface="Roboto" panose="02000000000000000000" pitchFamily="2" charset="0"/>
                <a:cs typeface="Roboto" panose="02000000000000000000" pitchFamily="2" charset="0"/>
              </a:rPr>
              <a:t>Drafted architecture, requirements and test for the </a:t>
            </a:r>
            <a:r>
              <a:rPr lang="en-US" b="1" dirty="0">
                <a:latin typeface="Roboto" panose="02000000000000000000" pitchFamily="2" charset="0"/>
                <a:ea typeface="Roboto" panose="02000000000000000000" pitchFamily="2" charset="0"/>
                <a:cs typeface="Roboto" panose="02000000000000000000" pitchFamily="2" charset="0"/>
              </a:rPr>
              <a:t>“Cabin Lighting”</a:t>
            </a:r>
            <a:r>
              <a:rPr lang="en-US" dirty="0">
                <a:latin typeface="Roboto" panose="02000000000000000000" pitchFamily="2" charset="0"/>
                <a:ea typeface="Roboto" panose="02000000000000000000" pitchFamily="2" charset="0"/>
                <a:cs typeface="Roboto" panose="02000000000000000000" pitchFamily="2" charset="0"/>
              </a:rPr>
              <a:t> use case</a:t>
            </a:r>
          </a:p>
          <a:p>
            <a:pPr marL="285750" indent="-285750">
              <a:spcAft>
                <a:spcPts val="800"/>
              </a:spcAft>
            </a:pPr>
            <a:endParaRPr lang="en-US" sz="1100" b="1" dirty="0">
              <a:latin typeface="Roboto" panose="02000000000000000000" pitchFamily="2" charset="0"/>
              <a:ea typeface="Roboto" panose="02000000000000000000" pitchFamily="2" charset="0"/>
              <a:cs typeface="Roboto" panose="02000000000000000000" pitchFamily="2" charset="0"/>
            </a:endParaRPr>
          </a:p>
          <a:p>
            <a:pPr marL="285750" indent="-285750">
              <a:spcAft>
                <a:spcPts val="800"/>
              </a:spcAft>
            </a:pPr>
            <a:r>
              <a:rPr lang="en-US" dirty="0">
                <a:latin typeface="Roboto" panose="02000000000000000000" pitchFamily="2" charset="0"/>
                <a:ea typeface="Roboto" panose="02000000000000000000" pitchFamily="2" charset="0"/>
                <a:cs typeface="Roboto" panose="02000000000000000000" pitchFamily="2" charset="0"/>
              </a:rPr>
              <a:t>Formation of Space Grade Linux (SGL) Special Interest Group(SIG)</a:t>
            </a:r>
          </a:p>
          <a:p>
            <a:pPr marL="742950" lvl="1" indent="-285750">
              <a:spcAft>
                <a:spcPts val="800"/>
              </a:spcAft>
            </a:pPr>
            <a:r>
              <a:rPr lang="en-US" dirty="0">
                <a:latin typeface="Roboto" panose="02000000000000000000" pitchFamily="2" charset="0"/>
                <a:ea typeface="Roboto" panose="02000000000000000000" pitchFamily="2" charset="0"/>
                <a:cs typeface="Roboto" panose="02000000000000000000" pitchFamily="2" charset="0"/>
              </a:rPr>
              <a:t>Thank you Ramon Roche and Ivan Perez (NASA Ames) for volunteering to lead this!</a:t>
            </a:r>
          </a:p>
          <a:p>
            <a:pPr marL="742950" lvl="1" indent="-285750">
              <a:spcAft>
                <a:spcPts val="800"/>
              </a:spcAft>
            </a:pPr>
            <a:r>
              <a:rPr lang="en-US" dirty="0">
                <a:latin typeface="Roboto" panose="02000000000000000000" pitchFamily="2" charset="0"/>
                <a:ea typeface="Roboto" panose="02000000000000000000" pitchFamily="2" charset="0"/>
                <a:cs typeface="Roboto" panose="02000000000000000000" pitchFamily="2" charset="0"/>
              </a:rPr>
              <a:t>Surveyed aerospace and space community to drive SIG direction</a:t>
            </a:r>
          </a:p>
          <a:p>
            <a:pPr marL="285750" indent="-285750">
              <a:spcAft>
                <a:spcPts val="800"/>
              </a:spcAft>
            </a:pPr>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57" name="Google Shape;57;p9">
            <a:extLst>
              <a:ext uri="{FF2B5EF4-FFF2-40B4-BE49-F238E27FC236}">
                <a16:creationId xmlns:a16="http://schemas.microsoft.com/office/drawing/2014/main" id="{AFBEEFD4-AFC5-C2B6-1829-013E32DB8A3C}"/>
              </a:ext>
            </a:extLst>
          </p:cNvPr>
          <p:cNvSpPr txBox="1"/>
          <p:nvPr/>
        </p:nvSpPr>
        <p:spPr>
          <a:xfrm>
            <a:off x="1091700" y="4720650"/>
            <a:ext cx="7558500" cy="323100"/>
          </a:xfrm>
          <a:prstGeom prst="rect">
            <a:avLst/>
          </a:prstGeom>
          <a:noFill/>
          <a:ln>
            <a:noFill/>
          </a:ln>
        </p:spPr>
        <p:txBody>
          <a:bodyPr spcFirstLastPara="1" wrap="square" lIns="91425" tIns="91425" rIns="91425" bIns="91425" anchor="t" anchorCtr="0">
            <a:spAutoFit/>
          </a:bodyPr>
          <a:lstStyle/>
          <a:p>
            <a:pPr marL="0" lvl="0" indent="0" algn="l" rtl="0">
              <a:lnSpc>
                <a:spcPct val="157142"/>
              </a:lnSpc>
              <a:spcBef>
                <a:spcPts val="0"/>
              </a:spcBef>
              <a:spcAft>
                <a:spcPts val="0"/>
              </a:spcAft>
              <a:buNone/>
            </a:pPr>
            <a:r>
              <a:rPr lang="en" sz="900">
                <a:solidFill>
                  <a:srgbClr val="F5F4F3"/>
                </a:solidFill>
                <a:latin typeface="Roboto"/>
                <a:ea typeface="Roboto"/>
                <a:cs typeface="Roboto"/>
                <a:sym typeface="Roboto"/>
              </a:rPr>
              <a:t>Aerospace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Automotive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Linux Features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Medical Devices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OS Engineering Process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Safety Architecture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Space Grade Linux</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Systems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Tools </a:t>
            </a:r>
            <a:endParaRPr sz="900">
              <a:solidFill>
                <a:srgbClr val="F5F4F3"/>
              </a:solidFill>
              <a:latin typeface="Roboto"/>
              <a:ea typeface="Roboto"/>
              <a:cs typeface="Roboto"/>
              <a:sym typeface="Roboto"/>
            </a:endParaRPr>
          </a:p>
        </p:txBody>
      </p:sp>
    </p:spTree>
    <p:extLst>
      <p:ext uri="{BB962C8B-B14F-4D97-AF65-F5344CB8AC3E}">
        <p14:creationId xmlns:p14="http://schemas.microsoft.com/office/powerpoint/2010/main" val="655663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
          <a:extLst>
            <a:ext uri="{FF2B5EF4-FFF2-40B4-BE49-F238E27FC236}">
              <a16:creationId xmlns:a16="http://schemas.microsoft.com/office/drawing/2014/main" id="{4425E30B-D7C0-12B3-396C-B0700BFA1642}"/>
            </a:ext>
          </a:extLst>
        </p:cNvPr>
        <p:cNvGrpSpPr/>
        <p:nvPr/>
      </p:nvGrpSpPr>
      <p:grpSpPr>
        <a:xfrm>
          <a:off x="0" y="0"/>
          <a:ext cx="0" cy="0"/>
          <a:chOff x="0" y="0"/>
          <a:chExt cx="0" cy="0"/>
        </a:xfrm>
      </p:grpSpPr>
      <p:sp>
        <p:nvSpPr>
          <p:cNvPr id="55" name="Google Shape;55;p9">
            <a:extLst>
              <a:ext uri="{FF2B5EF4-FFF2-40B4-BE49-F238E27FC236}">
                <a16:creationId xmlns:a16="http://schemas.microsoft.com/office/drawing/2014/main" id="{C08EF87D-D5AF-40DD-D7F7-B431A1334627}"/>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2024 Achievements</a:t>
            </a:r>
            <a:endParaRPr dirty="0"/>
          </a:p>
        </p:txBody>
      </p:sp>
      <p:sp>
        <p:nvSpPr>
          <p:cNvPr id="56" name="Google Shape;56;p9">
            <a:extLst>
              <a:ext uri="{FF2B5EF4-FFF2-40B4-BE49-F238E27FC236}">
                <a16:creationId xmlns:a16="http://schemas.microsoft.com/office/drawing/2014/main" id="{66316709-AF28-EED3-6902-20E798A02FE8}"/>
              </a:ext>
            </a:extLst>
          </p:cNvPr>
          <p:cNvSpPr txBox="1">
            <a:spLocks noGrp="1"/>
          </p:cNvSpPr>
          <p:nvPr>
            <p:ph type="body" idx="1"/>
          </p:nvPr>
        </p:nvSpPr>
        <p:spPr>
          <a:xfrm>
            <a:off x="311700" y="1152475"/>
            <a:ext cx="8520600" cy="3050100"/>
          </a:xfrm>
          <a:prstGeom prst="rect">
            <a:avLst/>
          </a:prstGeom>
        </p:spPr>
        <p:txBody>
          <a:bodyPr spcFirstLastPara="1" wrap="square" lIns="91425" tIns="91425" rIns="91425" bIns="91425" anchor="t" anchorCtr="0">
            <a:noAutofit/>
          </a:bodyPr>
          <a:lstStyle/>
          <a:p>
            <a:pPr marL="285750" indent="-285750">
              <a:spcAft>
                <a:spcPts val="800"/>
              </a:spcAft>
            </a:pPr>
            <a:r>
              <a:rPr lang="en-US" dirty="0">
                <a:latin typeface="Roboto" panose="02000000000000000000" pitchFamily="2" charset="0"/>
                <a:ea typeface="Roboto" panose="02000000000000000000" pitchFamily="2" charset="0"/>
                <a:cs typeface="Roboto" panose="02000000000000000000" pitchFamily="2" charset="0"/>
              </a:rPr>
              <a:t>Webinars, Workshops, and Conference Presentations:</a:t>
            </a:r>
          </a:p>
          <a:p>
            <a:pPr marL="742950" lvl="1" indent="-285750">
              <a:spcAft>
                <a:spcPts val="800"/>
              </a:spcAft>
            </a:pPr>
            <a:r>
              <a:rPr lang="en-US" dirty="0">
                <a:latin typeface="Roboto" panose="02000000000000000000" pitchFamily="2" charset="0"/>
                <a:ea typeface="Roboto" panose="02000000000000000000" pitchFamily="2" charset="0"/>
                <a:cs typeface="Roboto" panose="02000000000000000000" pitchFamily="2" charset="0"/>
                <a:hlinkClick r:id="rId3"/>
              </a:rPr>
              <a:t>NASA Goddard Workshop</a:t>
            </a:r>
            <a:r>
              <a:rPr lang="en-US" dirty="0">
                <a:latin typeface="Roboto" panose="02000000000000000000" pitchFamily="2" charset="0"/>
                <a:ea typeface="Roboto" panose="02000000000000000000" pitchFamily="2" charset="0"/>
                <a:cs typeface="Roboto" panose="02000000000000000000" pitchFamily="2" charset="0"/>
              </a:rPr>
              <a:t> (Dec)</a:t>
            </a:r>
          </a:p>
          <a:p>
            <a:pPr marL="742950" lvl="1" indent="-285750">
              <a:spcAft>
                <a:spcPts val="800"/>
              </a:spcAft>
            </a:pPr>
            <a:r>
              <a:rPr lang="en-US" dirty="0">
                <a:latin typeface="Roboto" panose="02000000000000000000" pitchFamily="2" charset="0"/>
                <a:ea typeface="Roboto" panose="02000000000000000000" pitchFamily="2" charset="0"/>
                <a:cs typeface="Roboto" panose="02000000000000000000" pitchFamily="2" charset="0"/>
              </a:rPr>
              <a:t>Linux Foundation EOSS (Apr) - </a:t>
            </a:r>
            <a:r>
              <a:rPr lang="en-US" dirty="0">
                <a:latin typeface="Roboto" panose="02000000000000000000" pitchFamily="2" charset="0"/>
                <a:ea typeface="Roboto" panose="02000000000000000000" pitchFamily="2" charset="0"/>
                <a:cs typeface="Roboto" panose="02000000000000000000" pitchFamily="2" charset="0"/>
                <a:hlinkClick r:id="rId4"/>
              </a:rPr>
              <a:t>“Measuring Code Coverage of the Linux Kernel in Accordance with RTCA DO-178C Considerations,”</a:t>
            </a:r>
            <a:endParaRPr lang="en-US" dirty="0">
              <a:latin typeface="Roboto" panose="02000000000000000000" pitchFamily="2" charset="0"/>
              <a:ea typeface="Roboto" panose="02000000000000000000" pitchFamily="2" charset="0"/>
              <a:cs typeface="Roboto" panose="02000000000000000000" pitchFamily="2" charset="0"/>
            </a:endParaRPr>
          </a:p>
          <a:p>
            <a:pPr marL="742950" lvl="1" indent="-285750">
              <a:spcAft>
                <a:spcPts val="800"/>
              </a:spcAft>
            </a:pPr>
            <a:r>
              <a:rPr lang="en-US" dirty="0">
                <a:latin typeface="Roboto" panose="02000000000000000000" pitchFamily="2" charset="0"/>
                <a:ea typeface="Roboto" panose="02000000000000000000" pitchFamily="2" charset="0"/>
                <a:cs typeface="Roboto" panose="02000000000000000000" pitchFamily="2" charset="0"/>
              </a:rPr>
              <a:t>Linux Foundation Plumbers (Sept)</a:t>
            </a:r>
          </a:p>
          <a:p>
            <a:pPr marL="1200150" lvl="2" indent="-285750">
              <a:spcBef>
                <a:spcPts val="100"/>
              </a:spcBef>
              <a:spcAft>
                <a:spcPts val="100"/>
              </a:spcAft>
            </a:pPr>
            <a:r>
              <a:rPr lang="en-US" b="0" i="0" dirty="0">
                <a:solidFill>
                  <a:srgbClr val="6A8A25"/>
                </a:solidFill>
                <a:effectLst/>
                <a:latin typeface="Dosis" pitchFamily="2" charset="0"/>
                <a:hlinkClick r:id="rId5"/>
              </a:rPr>
              <a:t>Making Linux Fly: Towards a Certified Linux Kernel</a:t>
            </a:r>
            <a:endParaRPr lang="en-US" b="0" i="0" dirty="0">
              <a:solidFill>
                <a:srgbClr val="6A8A25"/>
              </a:solidFill>
              <a:effectLst/>
              <a:latin typeface="Dosis" panose="020F0502020204030204" pitchFamily="2" charset="0"/>
              <a:hlinkClick r:id="rId6"/>
            </a:endParaRPr>
          </a:p>
          <a:p>
            <a:pPr marL="1200150" lvl="2" indent="-285750">
              <a:spcBef>
                <a:spcPts val="100"/>
              </a:spcBef>
              <a:spcAft>
                <a:spcPts val="100"/>
              </a:spcAft>
            </a:pPr>
            <a:r>
              <a:rPr lang="en-US" b="0" i="0" dirty="0">
                <a:solidFill>
                  <a:srgbClr val="6A8A25"/>
                </a:solidFill>
                <a:effectLst/>
                <a:latin typeface="Dosis" panose="020F0502020204030204" pitchFamily="2" charset="0"/>
                <a:hlinkClick r:id="rId6"/>
              </a:rPr>
              <a:t>Improving kernel design documentation and involving experts</a:t>
            </a:r>
            <a:endParaRPr lang="en-US" b="0" i="0" dirty="0">
              <a:solidFill>
                <a:srgbClr val="6A8A25"/>
              </a:solidFill>
              <a:effectLst/>
              <a:latin typeface="Dosis" panose="020F0502020204030204" pitchFamily="2" charset="0"/>
            </a:endParaRPr>
          </a:p>
          <a:p>
            <a:pPr marL="1200150" lvl="2" indent="-285750">
              <a:spcBef>
                <a:spcPts val="100"/>
              </a:spcBef>
              <a:spcAft>
                <a:spcPts val="100"/>
              </a:spcAft>
            </a:pPr>
            <a:r>
              <a:rPr lang="en-US" b="0" i="0" dirty="0">
                <a:solidFill>
                  <a:srgbClr val="CB6D04"/>
                </a:solidFill>
                <a:effectLst/>
                <a:latin typeface="Dosis" pitchFamily="2" charset="0"/>
                <a:hlinkClick r:id="rId7"/>
              </a:rPr>
              <a:t>Source-based code coverage of Linux kernel</a:t>
            </a:r>
            <a:endParaRPr lang="en-US" dirty="0">
              <a:latin typeface="Roboto" panose="02000000000000000000" pitchFamily="2" charset="0"/>
              <a:ea typeface="Roboto" panose="02000000000000000000" pitchFamily="2" charset="0"/>
              <a:cs typeface="Roboto" panose="02000000000000000000" pitchFamily="2" charset="0"/>
            </a:endParaRPr>
          </a:p>
          <a:p>
            <a:pPr marL="742950" lvl="1" indent="-285750">
              <a:spcAft>
                <a:spcPts val="800"/>
              </a:spcAft>
            </a:pPr>
            <a:r>
              <a:rPr lang="en-US" dirty="0">
                <a:latin typeface="Roboto" panose="02000000000000000000" pitchFamily="2" charset="0"/>
                <a:ea typeface="Roboto" panose="02000000000000000000" pitchFamily="2" charset="0"/>
                <a:cs typeface="Roboto" panose="02000000000000000000" pitchFamily="2" charset="0"/>
              </a:rPr>
              <a:t>Seminar Series – </a:t>
            </a:r>
            <a:r>
              <a:rPr lang="en-US" dirty="0">
                <a:latin typeface="Roboto" panose="02000000000000000000" pitchFamily="2" charset="0"/>
                <a:ea typeface="Roboto" panose="02000000000000000000" pitchFamily="2" charset="0"/>
                <a:cs typeface="Roboto" panose="02000000000000000000" pitchFamily="2" charset="0"/>
                <a:hlinkClick r:id="rId8"/>
              </a:rPr>
              <a:t>“Making Linux Fly”</a:t>
            </a:r>
            <a:r>
              <a:rPr lang="en-US" dirty="0">
                <a:latin typeface="Roboto" panose="02000000000000000000" pitchFamily="2" charset="0"/>
                <a:ea typeface="Roboto" panose="02000000000000000000" pitchFamily="2" charset="0"/>
                <a:cs typeface="Roboto" panose="02000000000000000000" pitchFamily="2" charset="0"/>
              </a:rPr>
              <a:t>  (May)</a:t>
            </a:r>
          </a:p>
          <a:p>
            <a:pPr marL="285750" indent="-285750">
              <a:spcAft>
                <a:spcPts val="800"/>
              </a:spcAft>
            </a:pPr>
            <a:endParaRPr lang="en-US" dirty="0">
              <a:latin typeface="Roboto" panose="02000000000000000000" pitchFamily="2" charset="0"/>
              <a:ea typeface="Roboto" panose="02000000000000000000" pitchFamily="2" charset="0"/>
              <a:cs typeface="Roboto" panose="02000000000000000000" pitchFamily="2" charset="0"/>
            </a:endParaRPr>
          </a:p>
          <a:p>
            <a:pPr marL="285750" indent="-285750">
              <a:spcAft>
                <a:spcPts val="800"/>
              </a:spcAft>
            </a:pPr>
            <a:endParaRPr dirty="0">
              <a:latin typeface="Roboto" panose="02000000000000000000" pitchFamily="2" charset="0"/>
              <a:ea typeface="Roboto" panose="02000000000000000000" pitchFamily="2" charset="0"/>
              <a:cs typeface="Roboto" panose="02000000000000000000" pitchFamily="2" charset="0"/>
            </a:endParaRPr>
          </a:p>
        </p:txBody>
      </p:sp>
      <p:sp>
        <p:nvSpPr>
          <p:cNvPr id="57" name="Google Shape;57;p9">
            <a:extLst>
              <a:ext uri="{FF2B5EF4-FFF2-40B4-BE49-F238E27FC236}">
                <a16:creationId xmlns:a16="http://schemas.microsoft.com/office/drawing/2014/main" id="{F063224C-60C2-3803-9FB7-85151E083266}"/>
              </a:ext>
            </a:extLst>
          </p:cNvPr>
          <p:cNvSpPr txBox="1"/>
          <p:nvPr/>
        </p:nvSpPr>
        <p:spPr>
          <a:xfrm>
            <a:off x="1091700" y="4720650"/>
            <a:ext cx="7558500" cy="323100"/>
          </a:xfrm>
          <a:prstGeom prst="rect">
            <a:avLst/>
          </a:prstGeom>
          <a:noFill/>
          <a:ln>
            <a:noFill/>
          </a:ln>
        </p:spPr>
        <p:txBody>
          <a:bodyPr spcFirstLastPara="1" wrap="square" lIns="91425" tIns="91425" rIns="91425" bIns="91425" anchor="t" anchorCtr="0">
            <a:spAutoFit/>
          </a:bodyPr>
          <a:lstStyle/>
          <a:p>
            <a:pPr marL="0" lvl="0" indent="0" algn="l" rtl="0">
              <a:lnSpc>
                <a:spcPct val="157142"/>
              </a:lnSpc>
              <a:spcBef>
                <a:spcPts val="0"/>
              </a:spcBef>
              <a:spcAft>
                <a:spcPts val="0"/>
              </a:spcAft>
              <a:buNone/>
            </a:pPr>
            <a:r>
              <a:rPr lang="en" sz="900">
                <a:solidFill>
                  <a:srgbClr val="F5F4F3"/>
                </a:solidFill>
                <a:latin typeface="Roboto"/>
                <a:ea typeface="Roboto"/>
                <a:cs typeface="Roboto"/>
                <a:sym typeface="Roboto"/>
              </a:rPr>
              <a:t>Aerospace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Automotive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Linux Features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Medical Devices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OS Engineering Process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Safety Architecture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Space Grade Linux</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Systems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Tools </a:t>
            </a:r>
            <a:endParaRPr sz="900">
              <a:solidFill>
                <a:srgbClr val="F5F4F3"/>
              </a:solidFill>
              <a:latin typeface="Roboto"/>
              <a:ea typeface="Roboto"/>
              <a:cs typeface="Roboto"/>
              <a:sym typeface="Roboto"/>
            </a:endParaRPr>
          </a:p>
        </p:txBody>
      </p:sp>
    </p:spTree>
    <p:extLst>
      <p:ext uri="{BB962C8B-B14F-4D97-AF65-F5344CB8AC3E}">
        <p14:creationId xmlns:p14="http://schemas.microsoft.com/office/powerpoint/2010/main" val="791425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
          <a:extLst>
            <a:ext uri="{FF2B5EF4-FFF2-40B4-BE49-F238E27FC236}">
              <a16:creationId xmlns:a16="http://schemas.microsoft.com/office/drawing/2014/main" id="{96DC1AF5-785F-C6E3-EBF4-49810732029E}"/>
            </a:ext>
          </a:extLst>
        </p:cNvPr>
        <p:cNvGrpSpPr/>
        <p:nvPr/>
      </p:nvGrpSpPr>
      <p:grpSpPr>
        <a:xfrm>
          <a:off x="0" y="0"/>
          <a:ext cx="0" cy="0"/>
          <a:chOff x="0" y="0"/>
          <a:chExt cx="0" cy="0"/>
        </a:xfrm>
      </p:grpSpPr>
      <p:sp>
        <p:nvSpPr>
          <p:cNvPr id="55" name="Google Shape;55;p9">
            <a:extLst>
              <a:ext uri="{FF2B5EF4-FFF2-40B4-BE49-F238E27FC236}">
                <a16:creationId xmlns:a16="http://schemas.microsoft.com/office/drawing/2014/main" id="{3F372624-C81A-0835-EC36-C15E78469DFB}"/>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Current Focus and Activities</a:t>
            </a:r>
            <a:endParaRPr dirty="0"/>
          </a:p>
        </p:txBody>
      </p:sp>
      <p:sp>
        <p:nvSpPr>
          <p:cNvPr id="56" name="Google Shape;56;p9">
            <a:extLst>
              <a:ext uri="{FF2B5EF4-FFF2-40B4-BE49-F238E27FC236}">
                <a16:creationId xmlns:a16="http://schemas.microsoft.com/office/drawing/2014/main" id="{4B06854E-1FEA-0E15-F51E-8259CD1223EA}"/>
              </a:ext>
            </a:extLst>
          </p:cNvPr>
          <p:cNvSpPr txBox="1">
            <a:spLocks noGrp="1"/>
          </p:cNvSpPr>
          <p:nvPr>
            <p:ph type="body" idx="1"/>
          </p:nvPr>
        </p:nvSpPr>
        <p:spPr>
          <a:xfrm>
            <a:off x="311700" y="1152475"/>
            <a:ext cx="8520600" cy="3050100"/>
          </a:xfrm>
          <a:prstGeom prst="rect">
            <a:avLst/>
          </a:prstGeom>
        </p:spPr>
        <p:txBody>
          <a:bodyPr spcFirstLastPara="1" wrap="square" lIns="91425" tIns="91425" rIns="91425" bIns="91425" anchor="t" anchorCtr="0">
            <a:noAutofit/>
          </a:bodyPr>
          <a:lstStyle/>
          <a:p>
            <a:pPr algn="l"/>
            <a:r>
              <a:rPr lang="en-US" dirty="0">
                <a:latin typeface="Roboto" panose="02000000000000000000" pitchFamily="2" charset="0"/>
                <a:ea typeface="Roboto" panose="02000000000000000000" pitchFamily="2" charset="0"/>
                <a:cs typeface="Roboto" panose="02000000000000000000" pitchFamily="2" charset="0"/>
              </a:rPr>
              <a:t>A verification demo of the “Cabin Lighting” use case</a:t>
            </a:r>
          </a:p>
          <a:p>
            <a:pPr algn="l"/>
            <a:endParaRPr lang="en-US" dirty="0">
              <a:latin typeface="Roboto" panose="02000000000000000000" pitchFamily="2" charset="0"/>
              <a:ea typeface="Roboto" panose="02000000000000000000" pitchFamily="2" charset="0"/>
              <a:cs typeface="Roboto" panose="02000000000000000000" pitchFamily="2" charset="0"/>
            </a:endParaRPr>
          </a:p>
          <a:p>
            <a:pPr algn="l"/>
            <a:r>
              <a:rPr lang="en-US" dirty="0">
                <a:latin typeface="Roboto" panose="02000000000000000000" pitchFamily="2" charset="0"/>
                <a:ea typeface="Roboto" panose="02000000000000000000" pitchFamily="2" charset="0"/>
                <a:cs typeface="Roboto" panose="02000000000000000000" pitchFamily="2" charset="0"/>
              </a:rPr>
              <a:t>Establishing a development license, repositories and automation plan</a:t>
            </a:r>
          </a:p>
          <a:p>
            <a:pPr algn="l"/>
            <a:endParaRPr lang="en-US" dirty="0">
              <a:latin typeface="Roboto" panose="02000000000000000000" pitchFamily="2" charset="0"/>
              <a:ea typeface="Roboto" panose="02000000000000000000" pitchFamily="2" charset="0"/>
              <a:cs typeface="Roboto" panose="02000000000000000000" pitchFamily="2" charset="0"/>
            </a:endParaRPr>
          </a:p>
          <a:p>
            <a:pPr algn="l"/>
            <a:endParaRPr lang="en-US" dirty="0">
              <a:latin typeface="Roboto" panose="02000000000000000000" pitchFamily="2" charset="0"/>
              <a:ea typeface="Roboto" panose="02000000000000000000" pitchFamily="2" charset="0"/>
              <a:cs typeface="Roboto" panose="02000000000000000000" pitchFamily="2" charset="0"/>
            </a:endParaRPr>
          </a:p>
          <a:p>
            <a:pPr algn="l"/>
            <a:endParaRPr lang="en-US" dirty="0">
              <a:latin typeface="Roboto" panose="02000000000000000000" pitchFamily="2" charset="0"/>
              <a:ea typeface="Roboto" panose="02000000000000000000" pitchFamily="2" charset="0"/>
              <a:cs typeface="Roboto" panose="02000000000000000000" pitchFamily="2" charset="0"/>
            </a:endParaRPr>
          </a:p>
        </p:txBody>
      </p:sp>
      <p:sp>
        <p:nvSpPr>
          <p:cNvPr id="57" name="Google Shape;57;p9">
            <a:extLst>
              <a:ext uri="{FF2B5EF4-FFF2-40B4-BE49-F238E27FC236}">
                <a16:creationId xmlns:a16="http://schemas.microsoft.com/office/drawing/2014/main" id="{21E14441-AF20-E54E-0602-CE8AE3D6C7BE}"/>
              </a:ext>
            </a:extLst>
          </p:cNvPr>
          <p:cNvSpPr txBox="1"/>
          <p:nvPr/>
        </p:nvSpPr>
        <p:spPr>
          <a:xfrm>
            <a:off x="1091700" y="4720650"/>
            <a:ext cx="7558500" cy="323100"/>
          </a:xfrm>
          <a:prstGeom prst="rect">
            <a:avLst/>
          </a:prstGeom>
          <a:noFill/>
          <a:ln>
            <a:noFill/>
          </a:ln>
        </p:spPr>
        <p:txBody>
          <a:bodyPr spcFirstLastPara="1" wrap="square" lIns="91425" tIns="91425" rIns="91425" bIns="91425" anchor="t" anchorCtr="0">
            <a:spAutoFit/>
          </a:bodyPr>
          <a:lstStyle/>
          <a:p>
            <a:pPr marL="0" lvl="0" indent="0" algn="l" rtl="0">
              <a:lnSpc>
                <a:spcPct val="157142"/>
              </a:lnSpc>
              <a:spcBef>
                <a:spcPts val="0"/>
              </a:spcBef>
              <a:spcAft>
                <a:spcPts val="0"/>
              </a:spcAft>
              <a:buNone/>
            </a:pPr>
            <a:r>
              <a:rPr lang="en" sz="900">
                <a:solidFill>
                  <a:srgbClr val="F5F4F3"/>
                </a:solidFill>
                <a:latin typeface="Roboto"/>
                <a:ea typeface="Roboto"/>
                <a:cs typeface="Roboto"/>
                <a:sym typeface="Roboto"/>
              </a:rPr>
              <a:t>Aerospace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Automotive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Linux Features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Medical Devices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OS Engineering Process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Safety Architecture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Space Grade Linux</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Systems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Tools </a:t>
            </a:r>
            <a:endParaRPr sz="900">
              <a:solidFill>
                <a:srgbClr val="F5F4F3"/>
              </a:solidFill>
              <a:latin typeface="Roboto"/>
              <a:ea typeface="Roboto"/>
              <a:cs typeface="Roboto"/>
              <a:sym typeface="Roboto"/>
            </a:endParaRPr>
          </a:p>
        </p:txBody>
      </p:sp>
    </p:spTree>
    <p:extLst>
      <p:ext uri="{BB962C8B-B14F-4D97-AF65-F5344CB8AC3E}">
        <p14:creationId xmlns:p14="http://schemas.microsoft.com/office/powerpoint/2010/main" val="3457844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4">
          <a:extLst>
            <a:ext uri="{FF2B5EF4-FFF2-40B4-BE49-F238E27FC236}">
              <a16:creationId xmlns:a16="http://schemas.microsoft.com/office/drawing/2014/main" id="{0586D9C8-F1CD-19ED-B02C-4FC29A5BE326}"/>
            </a:ext>
          </a:extLst>
        </p:cNvPr>
        <p:cNvGrpSpPr/>
        <p:nvPr/>
      </p:nvGrpSpPr>
      <p:grpSpPr>
        <a:xfrm>
          <a:off x="0" y="0"/>
          <a:ext cx="0" cy="0"/>
          <a:chOff x="0" y="0"/>
          <a:chExt cx="0" cy="0"/>
        </a:xfrm>
      </p:grpSpPr>
      <p:sp>
        <p:nvSpPr>
          <p:cNvPr id="55" name="Google Shape;55;p9">
            <a:extLst>
              <a:ext uri="{FF2B5EF4-FFF2-40B4-BE49-F238E27FC236}">
                <a16:creationId xmlns:a16="http://schemas.microsoft.com/office/drawing/2014/main" id="{D3A94DCE-C39B-BD70-0933-B5C74996F092}"/>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What’s Coming in 2025</a:t>
            </a:r>
            <a:endParaRPr dirty="0"/>
          </a:p>
        </p:txBody>
      </p:sp>
      <p:sp>
        <p:nvSpPr>
          <p:cNvPr id="56" name="Google Shape;56;p9">
            <a:extLst>
              <a:ext uri="{FF2B5EF4-FFF2-40B4-BE49-F238E27FC236}">
                <a16:creationId xmlns:a16="http://schemas.microsoft.com/office/drawing/2014/main" id="{EC4C7250-F50E-FEB0-3FBA-79B791134CBA}"/>
              </a:ext>
            </a:extLst>
          </p:cNvPr>
          <p:cNvSpPr txBox="1">
            <a:spLocks noGrp="1"/>
          </p:cNvSpPr>
          <p:nvPr>
            <p:ph type="body" idx="1"/>
          </p:nvPr>
        </p:nvSpPr>
        <p:spPr>
          <a:xfrm>
            <a:off x="311700" y="1152475"/>
            <a:ext cx="8520600" cy="3050100"/>
          </a:xfrm>
          <a:prstGeom prst="rect">
            <a:avLst/>
          </a:prstGeom>
        </p:spPr>
        <p:txBody>
          <a:bodyPr spcFirstLastPara="1" wrap="square" lIns="91425" tIns="91425" rIns="91425" bIns="91425" anchor="t" anchorCtr="0">
            <a:noAutofit/>
          </a:bodyPr>
          <a:lstStyle/>
          <a:p>
            <a:pPr algn="l"/>
            <a:r>
              <a:rPr lang="en-US" dirty="0">
                <a:latin typeface="Roboto" panose="02000000000000000000" pitchFamily="2" charset="0"/>
                <a:ea typeface="Roboto" panose="02000000000000000000" pitchFamily="2" charset="0"/>
                <a:cs typeface="Roboto" panose="02000000000000000000" pitchFamily="2" charset="0"/>
              </a:rPr>
              <a:t>Restart work on “</a:t>
            </a:r>
            <a:r>
              <a:rPr lang="en-US" sz="1800" b="0" i="0" u="none" strike="noStrike" baseline="0" dirty="0">
                <a:solidFill>
                  <a:srgbClr val="434343"/>
                </a:solidFill>
                <a:latin typeface="Roboto" panose="02000000000000000000" pitchFamily="2" charset="0"/>
                <a:ea typeface="Roboto" panose="02000000000000000000" pitchFamily="2" charset="0"/>
                <a:cs typeface="Roboto" panose="02000000000000000000" pitchFamily="2" charset="0"/>
              </a:rPr>
              <a:t>Survey on State-of-the-Art Open Source Linux-Like Operating Systems in Avionics” </a:t>
            </a:r>
            <a:r>
              <a:rPr lang="en-US" dirty="0">
                <a:latin typeface="Roboto" panose="02000000000000000000" pitchFamily="2" charset="0"/>
                <a:ea typeface="Roboto" panose="02000000000000000000" pitchFamily="2" charset="0"/>
                <a:cs typeface="Roboto" panose="02000000000000000000" pitchFamily="2" charset="0"/>
              </a:rPr>
              <a:t>white paper</a:t>
            </a:r>
          </a:p>
          <a:p>
            <a:pPr algn="l"/>
            <a:endParaRPr lang="en-US" dirty="0">
              <a:latin typeface="Roboto" panose="02000000000000000000" pitchFamily="2" charset="0"/>
              <a:ea typeface="Roboto" panose="02000000000000000000" pitchFamily="2" charset="0"/>
              <a:cs typeface="Roboto" panose="02000000000000000000" pitchFamily="2" charset="0"/>
            </a:endParaRPr>
          </a:p>
          <a:p>
            <a:pPr algn="l"/>
            <a:r>
              <a:rPr lang="en-US" dirty="0">
                <a:latin typeface="Roboto" panose="02000000000000000000" pitchFamily="2" charset="0"/>
                <a:ea typeface="Roboto" panose="02000000000000000000" pitchFamily="2" charset="0"/>
                <a:cs typeface="Roboto" panose="02000000000000000000" pitchFamily="2" charset="0"/>
              </a:rPr>
              <a:t>Publish a “Cabin Lighting” use-cases with a practical verification example</a:t>
            </a:r>
          </a:p>
          <a:p>
            <a:pPr algn="l"/>
            <a:endParaRPr lang="en-US" dirty="0">
              <a:latin typeface="Roboto" panose="02000000000000000000" pitchFamily="2" charset="0"/>
              <a:ea typeface="Roboto" panose="02000000000000000000" pitchFamily="2" charset="0"/>
              <a:cs typeface="Roboto" panose="02000000000000000000" pitchFamily="2" charset="0"/>
            </a:endParaRPr>
          </a:p>
          <a:p>
            <a:pPr algn="l"/>
            <a:r>
              <a:rPr lang="en-US" dirty="0">
                <a:highlight>
                  <a:srgbClr val="FFFF00"/>
                </a:highlight>
                <a:latin typeface="Roboto" panose="02000000000000000000" pitchFamily="2" charset="0"/>
                <a:ea typeface="Roboto" panose="02000000000000000000" pitchFamily="2" charset="0"/>
                <a:cs typeface="Roboto" panose="02000000000000000000" pitchFamily="2" charset="0"/>
              </a:rPr>
              <a:t>Ideas?????</a:t>
            </a:r>
          </a:p>
          <a:p>
            <a:pPr lvl="1"/>
            <a:r>
              <a:rPr lang="en-US" dirty="0">
                <a:highlight>
                  <a:srgbClr val="FFFF00"/>
                </a:highlight>
                <a:latin typeface="Roboto" panose="02000000000000000000" pitchFamily="2" charset="0"/>
                <a:ea typeface="Roboto" panose="02000000000000000000" pitchFamily="2" charset="0"/>
                <a:cs typeface="Roboto" panose="02000000000000000000" pitchFamily="2" charset="0"/>
              </a:rPr>
              <a:t>Start a use case on a more critical system???</a:t>
            </a:r>
          </a:p>
          <a:p>
            <a:pPr lvl="1"/>
            <a:r>
              <a:rPr lang="en-US" dirty="0">
                <a:highlight>
                  <a:srgbClr val="FFFF00"/>
                </a:highlight>
                <a:latin typeface="Roboto" panose="02000000000000000000" pitchFamily="2" charset="0"/>
                <a:ea typeface="Roboto" panose="02000000000000000000" pitchFamily="2" charset="0"/>
                <a:cs typeface="Roboto" panose="02000000000000000000" pitchFamily="2" charset="0"/>
              </a:rPr>
              <a:t>Make a safety standards decoder to help people understand applicability across a class/rigor/level regulated space.  i.e. give people example products to help visualize applicability.  E.g., a coffeemaker vs landing lights</a:t>
            </a:r>
          </a:p>
        </p:txBody>
      </p:sp>
      <p:sp>
        <p:nvSpPr>
          <p:cNvPr id="57" name="Google Shape;57;p9">
            <a:extLst>
              <a:ext uri="{FF2B5EF4-FFF2-40B4-BE49-F238E27FC236}">
                <a16:creationId xmlns:a16="http://schemas.microsoft.com/office/drawing/2014/main" id="{7DA3B07B-5E95-1444-FCA7-C98A514997A8}"/>
              </a:ext>
            </a:extLst>
          </p:cNvPr>
          <p:cNvSpPr txBox="1"/>
          <p:nvPr/>
        </p:nvSpPr>
        <p:spPr>
          <a:xfrm>
            <a:off x="1091700" y="4720650"/>
            <a:ext cx="7558500" cy="323100"/>
          </a:xfrm>
          <a:prstGeom prst="rect">
            <a:avLst/>
          </a:prstGeom>
          <a:noFill/>
          <a:ln>
            <a:noFill/>
          </a:ln>
        </p:spPr>
        <p:txBody>
          <a:bodyPr spcFirstLastPara="1" wrap="square" lIns="91425" tIns="91425" rIns="91425" bIns="91425" anchor="t" anchorCtr="0">
            <a:spAutoFit/>
          </a:bodyPr>
          <a:lstStyle/>
          <a:p>
            <a:pPr marL="0" lvl="0" indent="0" algn="l" rtl="0">
              <a:lnSpc>
                <a:spcPct val="157142"/>
              </a:lnSpc>
              <a:spcBef>
                <a:spcPts val="0"/>
              </a:spcBef>
              <a:spcAft>
                <a:spcPts val="0"/>
              </a:spcAft>
              <a:buNone/>
            </a:pPr>
            <a:r>
              <a:rPr lang="en" sz="900">
                <a:solidFill>
                  <a:srgbClr val="F5F4F3"/>
                </a:solidFill>
                <a:latin typeface="Roboto"/>
                <a:ea typeface="Roboto"/>
                <a:cs typeface="Roboto"/>
                <a:sym typeface="Roboto"/>
              </a:rPr>
              <a:t>Aerospace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Automotive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Linux Features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Medical Devices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OS Engineering Process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Safety Architecture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Space Grade Linux</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Systems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Tools </a:t>
            </a:r>
            <a:endParaRPr sz="900">
              <a:solidFill>
                <a:srgbClr val="F5F4F3"/>
              </a:solidFill>
              <a:latin typeface="Roboto"/>
              <a:ea typeface="Roboto"/>
              <a:cs typeface="Roboto"/>
              <a:sym typeface="Roboto"/>
            </a:endParaRPr>
          </a:p>
        </p:txBody>
      </p:sp>
    </p:spTree>
    <p:extLst>
      <p:ext uri="{BB962C8B-B14F-4D97-AF65-F5344CB8AC3E}">
        <p14:creationId xmlns:p14="http://schemas.microsoft.com/office/powerpoint/2010/main" val="1251410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4">
          <a:extLst>
            <a:ext uri="{FF2B5EF4-FFF2-40B4-BE49-F238E27FC236}">
              <a16:creationId xmlns:a16="http://schemas.microsoft.com/office/drawing/2014/main" id="{1A43640B-8D35-1487-F83B-819B6F01A268}"/>
            </a:ext>
          </a:extLst>
        </p:cNvPr>
        <p:cNvGrpSpPr/>
        <p:nvPr/>
      </p:nvGrpSpPr>
      <p:grpSpPr>
        <a:xfrm>
          <a:off x="0" y="0"/>
          <a:ext cx="0" cy="0"/>
          <a:chOff x="0" y="0"/>
          <a:chExt cx="0" cy="0"/>
        </a:xfrm>
      </p:grpSpPr>
      <p:sp>
        <p:nvSpPr>
          <p:cNvPr id="55" name="Google Shape;55;p9">
            <a:extLst>
              <a:ext uri="{FF2B5EF4-FFF2-40B4-BE49-F238E27FC236}">
                <a16:creationId xmlns:a16="http://schemas.microsoft.com/office/drawing/2014/main" id="{720D30E5-FCDD-85FD-1A04-01E9A4EF5F7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to Get Involved</a:t>
            </a:r>
            <a:endParaRPr dirty="0"/>
          </a:p>
        </p:txBody>
      </p:sp>
      <p:sp>
        <p:nvSpPr>
          <p:cNvPr id="56" name="Google Shape;56;p9">
            <a:extLst>
              <a:ext uri="{FF2B5EF4-FFF2-40B4-BE49-F238E27FC236}">
                <a16:creationId xmlns:a16="http://schemas.microsoft.com/office/drawing/2014/main" id="{3AF69540-51D9-FCB3-EFA8-AB1908C9CA3A}"/>
              </a:ext>
            </a:extLst>
          </p:cNvPr>
          <p:cNvSpPr txBox="1">
            <a:spLocks noGrp="1"/>
          </p:cNvSpPr>
          <p:nvPr>
            <p:ph type="body" idx="1"/>
          </p:nvPr>
        </p:nvSpPr>
        <p:spPr>
          <a:xfrm>
            <a:off x="669470" y="1152475"/>
            <a:ext cx="8162829" cy="3050100"/>
          </a:xfrm>
          <a:prstGeom prst="rect">
            <a:avLst/>
          </a:prstGeom>
        </p:spPr>
        <p:txBody>
          <a:bodyPr spcFirstLastPara="1" wrap="square" lIns="91425" tIns="91425" rIns="91425" bIns="91425" anchor="t" anchorCtr="0">
            <a:noAutofit/>
          </a:bodyPr>
          <a:lstStyle/>
          <a:p>
            <a:pPr marL="285750" indent="-285750">
              <a:spcAft>
                <a:spcPts val="800"/>
              </a:spcAft>
            </a:pPr>
            <a:r>
              <a:rPr lang="en-US" dirty="0">
                <a:hlinkClick r:id="rId3"/>
              </a:rPr>
              <a:t>https://lists.elisa.tech/g/aerospace</a:t>
            </a:r>
            <a:endParaRPr lang="en-US" dirty="0"/>
          </a:p>
          <a:p>
            <a:pPr marL="742950" lvl="1" indent="-285750">
              <a:spcBef>
                <a:spcPts val="100"/>
              </a:spcBef>
              <a:spcAft>
                <a:spcPts val="100"/>
              </a:spcAft>
            </a:pPr>
            <a:r>
              <a:rPr lang="en-US" dirty="0"/>
              <a:t>Subscribe to email list</a:t>
            </a:r>
          </a:p>
          <a:p>
            <a:pPr marL="742950" lvl="1" indent="-285750">
              <a:spcBef>
                <a:spcPts val="100"/>
              </a:spcBef>
              <a:spcAft>
                <a:spcPts val="100"/>
              </a:spcAft>
            </a:pPr>
            <a:r>
              <a:rPr lang="en-US" dirty="0"/>
              <a:t>Join the Aerospace and Space Grade Linux meetings</a:t>
            </a:r>
          </a:p>
          <a:p>
            <a:pPr marL="457200" lvl="1" indent="0">
              <a:spcAft>
                <a:spcPts val="800"/>
              </a:spcAft>
              <a:buNone/>
            </a:pPr>
            <a:endParaRPr lang="en-US" dirty="0"/>
          </a:p>
          <a:p>
            <a:pPr marL="457200" lvl="1" indent="0">
              <a:spcAft>
                <a:spcPts val="800"/>
              </a:spcAft>
              <a:buNone/>
            </a:pPr>
            <a:endParaRPr lang="en-US" dirty="0"/>
          </a:p>
          <a:p>
            <a:pPr marL="285750" indent="-285750">
              <a:spcAft>
                <a:spcPts val="800"/>
              </a:spcAft>
            </a:pPr>
            <a:r>
              <a:rPr lang="en-US" dirty="0">
                <a:hlinkClick r:id="rId4"/>
              </a:rPr>
              <a:t>https://github.com/elisa-tech/wg-aerospace</a:t>
            </a:r>
            <a:endParaRPr lang="en-US" dirty="0"/>
          </a:p>
          <a:p>
            <a:pPr marL="742950" lvl="1" indent="-285750">
              <a:spcBef>
                <a:spcPts val="100"/>
              </a:spcBef>
              <a:spcAft>
                <a:spcPts val="100"/>
              </a:spcAft>
            </a:pPr>
            <a:r>
              <a:rPr lang="en-US" dirty="0"/>
              <a:t>View meeting minutes</a:t>
            </a:r>
          </a:p>
          <a:p>
            <a:pPr marL="742950" lvl="1" indent="-285750">
              <a:spcBef>
                <a:spcPts val="100"/>
              </a:spcBef>
              <a:spcAft>
                <a:spcPts val="100"/>
              </a:spcAft>
            </a:pPr>
            <a:r>
              <a:rPr lang="en-US" dirty="0"/>
              <a:t>Use case and whitepaper documents</a:t>
            </a:r>
          </a:p>
          <a:p>
            <a:pPr marL="742950" lvl="1" indent="-285750">
              <a:spcBef>
                <a:spcPts val="100"/>
              </a:spcBef>
              <a:spcAft>
                <a:spcPts val="100"/>
              </a:spcAft>
            </a:pPr>
            <a:r>
              <a:rPr lang="en-US" dirty="0"/>
              <a:t>Use case Demos</a:t>
            </a:r>
          </a:p>
        </p:txBody>
      </p:sp>
      <p:sp>
        <p:nvSpPr>
          <p:cNvPr id="57" name="Google Shape;57;p9">
            <a:extLst>
              <a:ext uri="{FF2B5EF4-FFF2-40B4-BE49-F238E27FC236}">
                <a16:creationId xmlns:a16="http://schemas.microsoft.com/office/drawing/2014/main" id="{590BE1C7-130A-0A4B-7D8B-891429DA3174}"/>
              </a:ext>
            </a:extLst>
          </p:cNvPr>
          <p:cNvSpPr txBox="1"/>
          <p:nvPr/>
        </p:nvSpPr>
        <p:spPr>
          <a:xfrm>
            <a:off x="1091700" y="4720650"/>
            <a:ext cx="7558500" cy="323100"/>
          </a:xfrm>
          <a:prstGeom prst="rect">
            <a:avLst/>
          </a:prstGeom>
          <a:noFill/>
          <a:ln>
            <a:noFill/>
          </a:ln>
        </p:spPr>
        <p:txBody>
          <a:bodyPr spcFirstLastPara="1" wrap="square" lIns="91425" tIns="91425" rIns="91425" bIns="91425" anchor="t" anchorCtr="0">
            <a:spAutoFit/>
          </a:bodyPr>
          <a:lstStyle/>
          <a:p>
            <a:pPr marL="0" lvl="0" indent="0" algn="l" rtl="0">
              <a:lnSpc>
                <a:spcPct val="157142"/>
              </a:lnSpc>
              <a:spcBef>
                <a:spcPts val="0"/>
              </a:spcBef>
              <a:spcAft>
                <a:spcPts val="0"/>
              </a:spcAft>
              <a:buNone/>
            </a:pPr>
            <a:r>
              <a:rPr lang="en" sz="900">
                <a:solidFill>
                  <a:srgbClr val="F5F4F3"/>
                </a:solidFill>
                <a:latin typeface="Roboto"/>
                <a:ea typeface="Roboto"/>
                <a:cs typeface="Roboto"/>
                <a:sym typeface="Roboto"/>
              </a:rPr>
              <a:t>Aerospace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Automotive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Linux Features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Medical Devices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OS Engineering Process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Safety Architecture</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Space Grade Linux</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Systems</a:t>
            </a:r>
            <a:r>
              <a:rPr lang="en" sz="900">
                <a:solidFill>
                  <a:schemeClr val="accent6"/>
                </a:solidFill>
                <a:latin typeface="Roboto"/>
                <a:ea typeface="Roboto"/>
                <a:cs typeface="Roboto"/>
                <a:sym typeface="Roboto"/>
              </a:rPr>
              <a:t> · </a:t>
            </a:r>
            <a:r>
              <a:rPr lang="en" sz="900">
                <a:solidFill>
                  <a:srgbClr val="F5F4F3"/>
                </a:solidFill>
                <a:latin typeface="Roboto"/>
                <a:ea typeface="Roboto"/>
                <a:cs typeface="Roboto"/>
                <a:sym typeface="Roboto"/>
              </a:rPr>
              <a:t>Tools </a:t>
            </a:r>
            <a:endParaRPr sz="900">
              <a:solidFill>
                <a:srgbClr val="F5F4F3"/>
              </a:solidFill>
              <a:latin typeface="Roboto"/>
              <a:ea typeface="Roboto"/>
              <a:cs typeface="Roboto"/>
              <a:sym typeface="Roboto"/>
            </a:endParaRPr>
          </a:p>
        </p:txBody>
      </p:sp>
      <p:pic>
        <p:nvPicPr>
          <p:cNvPr id="3" name="Picture 2">
            <a:extLst>
              <a:ext uri="{FF2B5EF4-FFF2-40B4-BE49-F238E27FC236}">
                <a16:creationId xmlns:a16="http://schemas.microsoft.com/office/drawing/2014/main" id="{DF79414C-3227-6F17-7278-DA9CE8BD5F97}"/>
              </a:ext>
            </a:extLst>
          </p:cNvPr>
          <p:cNvPicPr>
            <a:picLocks noChangeAspect="1"/>
          </p:cNvPicPr>
          <p:nvPr/>
        </p:nvPicPr>
        <p:blipFill>
          <a:blip r:embed="rId5"/>
          <a:stretch>
            <a:fillRect/>
          </a:stretch>
        </p:blipFill>
        <p:spPr>
          <a:xfrm>
            <a:off x="5920234" y="1165442"/>
            <a:ext cx="869670" cy="869670"/>
          </a:xfrm>
          <a:prstGeom prst="rect">
            <a:avLst/>
          </a:prstGeom>
        </p:spPr>
      </p:pic>
      <p:pic>
        <p:nvPicPr>
          <p:cNvPr id="5" name="Picture 4">
            <a:extLst>
              <a:ext uri="{FF2B5EF4-FFF2-40B4-BE49-F238E27FC236}">
                <a16:creationId xmlns:a16="http://schemas.microsoft.com/office/drawing/2014/main" id="{0D412F80-8ABB-303B-5E08-38921CFC9B11}"/>
              </a:ext>
            </a:extLst>
          </p:cNvPr>
          <p:cNvPicPr>
            <a:picLocks noChangeAspect="1"/>
          </p:cNvPicPr>
          <p:nvPr/>
        </p:nvPicPr>
        <p:blipFill>
          <a:blip r:embed="rId6"/>
          <a:stretch>
            <a:fillRect/>
          </a:stretch>
        </p:blipFill>
        <p:spPr>
          <a:xfrm>
            <a:off x="5920234" y="3332905"/>
            <a:ext cx="869670" cy="869670"/>
          </a:xfrm>
          <a:prstGeom prst="rect">
            <a:avLst/>
          </a:prstGeom>
        </p:spPr>
      </p:pic>
    </p:spTree>
    <p:extLst>
      <p:ext uri="{BB962C8B-B14F-4D97-AF65-F5344CB8AC3E}">
        <p14:creationId xmlns:p14="http://schemas.microsoft.com/office/powerpoint/2010/main" val="156020780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77C046"/>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2c13b40f-93e8-44d0-9439-bff2a3aff2e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3BC8A387F61784BA7FCD14D3BD9BA97" ma:contentTypeVersion="9" ma:contentTypeDescription="Create a new document." ma:contentTypeScope="" ma:versionID="ab9bd752c275b64874dc0833a8669543">
  <xsd:schema xmlns:xsd="http://www.w3.org/2001/XMLSchema" xmlns:xs="http://www.w3.org/2001/XMLSchema" xmlns:p="http://schemas.microsoft.com/office/2006/metadata/properties" xmlns:ns3="2c13b40f-93e8-44d0-9439-bff2a3aff2ef" xmlns:ns4="1dedc83c-9b83-4e9e-a3ee-ea7e82b4a201" targetNamespace="http://schemas.microsoft.com/office/2006/metadata/properties" ma:root="true" ma:fieldsID="7884d37d3f3583bf67357d5b8e952c02" ns3:_="" ns4:_="">
    <xsd:import namespace="2c13b40f-93e8-44d0-9439-bff2a3aff2ef"/>
    <xsd:import namespace="1dedc83c-9b83-4e9e-a3ee-ea7e82b4a201"/>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ObjectDetectorVersion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c13b40f-93e8-44d0-9439-bff2a3aff2ef"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dedc83c-9b83-4e9e-a3ee-ea7e82b4a201"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E62BA38-5CD8-4CF6-B14C-B5E0E849EECA}">
  <ds:schemaRefs>
    <ds:schemaRef ds:uri="http://schemas.microsoft.com/office/2006/documentManagement/types"/>
    <ds:schemaRef ds:uri="1dedc83c-9b83-4e9e-a3ee-ea7e82b4a201"/>
    <ds:schemaRef ds:uri="http://schemas.microsoft.com/office/2006/metadata/properties"/>
    <ds:schemaRef ds:uri="http://purl.org/dc/terms/"/>
    <ds:schemaRef ds:uri="http://purl.org/dc/dcmitype/"/>
    <ds:schemaRef ds:uri="http://schemas.openxmlformats.org/package/2006/metadata/core-properties"/>
    <ds:schemaRef ds:uri="http://schemas.microsoft.com/office/infopath/2007/PartnerControls"/>
    <ds:schemaRef ds:uri="2c13b40f-93e8-44d0-9439-bff2a3aff2ef"/>
    <ds:schemaRef ds:uri="http://www.w3.org/XML/1998/namespace"/>
    <ds:schemaRef ds:uri="http://purl.org/dc/elements/1.1/"/>
  </ds:schemaRefs>
</ds:datastoreItem>
</file>

<file path=customXml/itemProps2.xml><?xml version="1.0" encoding="utf-8"?>
<ds:datastoreItem xmlns:ds="http://schemas.openxmlformats.org/officeDocument/2006/customXml" ds:itemID="{24B6D469-2EE5-4294-AD1E-F96757AC7F57}">
  <ds:schemaRefs>
    <ds:schemaRef ds:uri="http://schemas.microsoft.com/sharepoint/v3/contenttype/forms"/>
  </ds:schemaRefs>
</ds:datastoreItem>
</file>

<file path=customXml/itemProps3.xml><?xml version="1.0" encoding="utf-8"?>
<ds:datastoreItem xmlns:ds="http://schemas.openxmlformats.org/officeDocument/2006/customXml" ds:itemID="{7C1E51B2-0B7C-40F5-9B89-16CA851D576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c13b40f-93e8-44d0-9439-bff2a3aff2ef"/>
    <ds:schemaRef ds:uri="1dedc83c-9b83-4e9e-a3ee-ea7e82b4a2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305</TotalTime>
  <Words>589</Words>
  <Application>Microsoft Office PowerPoint</Application>
  <PresentationFormat>On-screen Show (16:9)</PresentationFormat>
  <Paragraphs>61</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Dosis</vt:lpstr>
      <vt:lpstr>Arial Narrow</vt:lpstr>
      <vt:lpstr>Roboto</vt:lpstr>
      <vt:lpstr>Simple Light</vt:lpstr>
      <vt:lpstr>Aerospace Working Group</vt:lpstr>
      <vt:lpstr>Agenda</vt:lpstr>
      <vt:lpstr>2024 Achievements</vt:lpstr>
      <vt:lpstr>2024 Achievements</vt:lpstr>
      <vt:lpstr>Current Focus and Activities</vt:lpstr>
      <vt:lpstr>What’s Coming in 2025</vt:lpstr>
      <vt:lpstr>How to Get Involved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Weber (US), Matthew L</dc:creator>
  <cp:lastModifiedBy>Weber (US), Matthew L</cp:lastModifiedBy>
  <cp:revision>9</cp:revision>
  <dcterms:modified xsi:type="dcterms:W3CDTF">2025-02-05T14:47:16Z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0x01010083BC8A387F61784BA7FCD14D3BD9BA97</vt:lpwstr>
  </property>
</Properties>
</file>