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Shape 136"/>
          <p:cNvSpPr/>
          <p:nvPr>
            <p:ph type="sldImg"/>
          </p:nvPr>
        </p:nvSpPr>
        <p:spPr>
          <a:xfrm>
            <a:off x="1143000" y="685800"/>
            <a:ext cx="4572000" cy="3429000"/>
          </a:xfrm>
          <a:prstGeom prst="rect">
            <a:avLst/>
          </a:prstGeom>
        </p:spPr>
        <p:txBody>
          <a:bodyPr/>
          <a:lstStyle/>
          <a:p>
            <a:pPr/>
          </a:p>
        </p:txBody>
      </p:sp>
      <p:sp>
        <p:nvSpPr>
          <p:cNvPr id="137" name="Shape 13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spcBef>
        <a:spcPts val="400"/>
      </a:spcBef>
      <a:defRPr sz="1200">
        <a:latin typeface="+mj-lt"/>
        <a:ea typeface="+mj-ea"/>
        <a:cs typeface="+mj-cs"/>
        <a:sym typeface="Calibri"/>
      </a:defRPr>
    </a:lvl1pPr>
    <a:lvl2pPr indent="228600" defTabSz="457200" latinLnBrk="0">
      <a:spcBef>
        <a:spcPts val="400"/>
      </a:spcBef>
      <a:defRPr sz="1200">
        <a:latin typeface="+mj-lt"/>
        <a:ea typeface="+mj-ea"/>
        <a:cs typeface="+mj-cs"/>
        <a:sym typeface="Calibri"/>
      </a:defRPr>
    </a:lvl2pPr>
    <a:lvl3pPr indent="457200" defTabSz="457200" latinLnBrk="0">
      <a:spcBef>
        <a:spcPts val="400"/>
      </a:spcBef>
      <a:defRPr sz="1200">
        <a:latin typeface="+mj-lt"/>
        <a:ea typeface="+mj-ea"/>
        <a:cs typeface="+mj-cs"/>
        <a:sym typeface="Calibri"/>
      </a:defRPr>
    </a:lvl3pPr>
    <a:lvl4pPr indent="685800" defTabSz="457200" latinLnBrk="0">
      <a:spcBef>
        <a:spcPts val="400"/>
      </a:spcBef>
      <a:defRPr sz="1200">
        <a:latin typeface="+mj-lt"/>
        <a:ea typeface="+mj-ea"/>
        <a:cs typeface="+mj-cs"/>
        <a:sym typeface="Calibri"/>
      </a:defRPr>
    </a:lvl4pPr>
    <a:lvl5pPr indent="914400" defTabSz="457200" latinLnBrk="0">
      <a:spcBef>
        <a:spcPts val="400"/>
      </a:spcBef>
      <a:defRPr sz="1200">
        <a:latin typeface="+mj-lt"/>
        <a:ea typeface="+mj-ea"/>
        <a:cs typeface="+mj-cs"/>
        <a:sym typeface="Calibri"/>
      </a:defRPr>
    </a:lvl5pPr>
    <a:lvl6pPr indent="1143000" defTabSz="457200" latinLnBrk="0">
      <a:spcBef>
        <a:spcPts val="400"/>
      </a:spcBef>
      <a:defRPr sz="1200">
        <a:latin typeface="+mj-lt"/>
        <a:ea typeface="+mj-ea"/>
        <a:cs typeface="+mj-cs"/>
        <a:sym typeface="Calibri"/>
      </a:defRPr>
    </a:lvl6pPr>
    <a:lvl7pPr indent="1371600" defTabSz="457200" latinLnBrk="0">
      <a:spcBef>
        <a:spcPts val="400"/>
      </a:spcBef>
      <a:defRPr sz="1200">
        <a:latin typeface="+mj-lt"/>
        <a:ea typeface="+mj-ea"/>
        <a:cs typeface="+mj-cs"/>
        <a:sym typeface="Calibri"/>
      </a:defRPr>
    </a:lvl7pPr>
    <a:lvl8pPr indent="1600200" defTabSz="457200" latinLnBrk="0">
      <a:spcBef>
        <a:spcPts val="400"/>
      </a:spcBef>
      <a:defRPr sz="1200">
        <a:latin typeface="+mj-lt"/>
        <a:ea typeface="+mj-ea"/>
        <a:cs typeface="+mj-cs"/>
        <a:sym typeface="Calibri"/>
      </a:defRPr>
    </a:lvl8pPr>
    <a:lvl9pPr indent="1828800" defTabSz="457200" latinLnBrk="0">
      <a:spcBef>
        <a:spcPts val="400"/>
      </a:spcBef>
      <a:defRPr sz="1200">
        <a:latin typeface="+mj-lt"/>
        <a:ea typeface="+mj-ea"/>
        <a:cs typeface="+mj-cs"/>
        <a:sym typeface="Calibri"/>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elfolie">
    <p:spTree>
      <p:nvGrpSpPr>
        <p:cNvPr id="1" name=""/>
        <p:cNvGrpSpPr/>
        <p:nvPr/>
      </p:nvGrpSpPr>
      <p:grpSpPr>
        <a:xfrm>
          <a:off x="0" y="0"/>
          <a:ext cx="0" cy="0"/>
          <a:chOff x="0" y="0"/>
          <a:chExt cx="0" cy="0"/>
        </a:xfrm>
      </p:grpSpPr>
      <p:sp>
        <p:nvSpPr>
          <p:cNvPr id="11" name="Shape 11"/>
          <p:cNvSpPr/>
          <p:nvPr>
            <p:ph type="title"/>
          </p:nvPr>
        </p:nvSpPr>
        <p:spPr>
          <a:xfrm>
            <a:off x="685800" y="2130425"/>
            <a:ext cx="7772400" cy="1470025"/>
          </a:xfrm>
          <a:prstGeom prst="rect">
            <a:avLst/>
          </a:prstGeom>
        </p:spPr>
        <p:txBody>
          <a:bodyPr/>
          <a:lstStyle/>
          <a:p>
            <a:pPr/>
            <a:r>
              <a:t>Titeltext</a:t>
            </a:r>
          </a:p>
        </p:txBody>
      </p:sp>
      <p:sp>
        <p:nvSpPr>
          <p:cNvPr id="12" name="Shape 12"/>
          <p:cNvSpPr/>
          <p:nvPr>
            <p:ph type="body" sz="quarter" idx="1"/>
          </p:nvPr>
        </p:nvSpPr>
        <p:spPr>
          <a:xfrm>
            <a:off x="1371600" y="3886200"/>
            <a:ext cx="6400800" cy="1752600"/>
          </a:xfrm>
          <a:prstGeom prst="rect">
            <a:avLst/>
          </a:prstGeom>
        </p:spPr>
        <p:txBody>
          <a:bodyPr>
            <a:normAutofit fontScale="100000" lnSpcReduction="0"/>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pPr/>
            <a:r>
              <a:t>Textebene 1</a:t>
            </a:r>
          </a:p>
          <a:p>
            <a:pPr lvl="1"/>
            <a:r>
              <a:t>Textebene 2</a:t>
            </a:r>
          </a:p>
          <a:p>
            <a:pPr lvl="2"/>
            <a:r>
              <a:t>Textebene 3</a:t>
            </a:r>
          </a:p>
          <a:p>
            <a:pPr lvl="3"/>
            <a:r>
              <a:t>Textebene 4</a:t>
            </a:r>
          </a:p>
          <a:p>
            <a:pPr lvl="4"/>
            <a:r>
              <a:t>Textebene 5</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el und vertikaler Text">
    <p:spTree>
      <p:nvGrpSpPr>
        <p:cNvPr id="1" name=""/>
        <p:cNvGrpSpPr/>
        <p:nvPr/>
      </p:nvGrpSpPr>
      <p:grpSpPr>
        <a:xfrm>
          <a:off x="0" y="0"/>
          <a:ext cx="0" cy="0"/>
          <a:chOff x="0" y="0"/>
          <a:chExt cx="0" cy="0"/>
        </a:xfrm>
      </p:grpSpPr>
      <p:sp>
        <p:nvSpPr>
          <p:cNvPr id="92" name="Shape 92"/>
          <p:cNvSpPr/>
          <p:nvPr>
            <p:ph type="title"/>
          </p:nvPr>
        </p:nvSpPr>
        <p:spPr>
          <a:prstGeom prst="rect">
            <a:avLst/>
          </a:prstGeom>
        </p:spPr>
        <p:txBody>
          <a:bodyPr/>
          <a:lstStyle/>
          <a:p>
            <a:pPr/>
            <a:r>
              <a:t>Titeltext</a:t>
            </a:r>
          </a:p>
        </p:txBody>
      </p:sp>
      <p:sp>
        <p:nvSpPr>
          <p:cNvPr id="93" name="Shape 93"/>
          <p:cNvSpPr/>
          <p:nvPr>
            <p:ph type="body" idx="1"/>
          </p:nvPr>
        </p:nvSpPr>
        <p:spPr>
          <a:xfrm>
            <a:off x="2106613" y="1600200"/>
            <a:ext cx="6580187" cy="4525963"/>
          </a:xfrm>
          <a:prstGeom prst="rect">
            <a:avLst/>
          </a:prstGeom>
        </p:spPr>
        <p:txBody>
          <a:bodyPr>
            <a:normAutofit fontScale="100000" lnSpcReduction="0"/>
          </a:bodyPr>
          <a:lstStyle/>
          <a:p>
            <a:pPr/>
            <a:r>
              <a:t>Textebene 1</a:t>
            </a:r>
          </a:p>
          <a:p>
            <a:pPr lvl="1"/>
            <a:r>
              <a:t>Textebene 2</a:t>
            </a:r>
          </a:p>
          <a:p>
            <a:pPr lvl="2"/>
            <a:r>
              <a:t>Textebene 3</a:t>
            </a:r>
          </a:p>
          <a:p>
            <a:pPr lvl="3"/>
            <a:r>
              <a:t>Textebene 4</a:t>
            </a:r>
          </a:p>
          <a:p>
            <a:pPr lvl="4"/>
            <a:r>
              <a:t>Textebene 5</a:t>
            </a:r>
          </a:p>
        </p:txBody>
      </p:sp>
      <p:sp>
        <p:nvSpPr>
          <p:cNvPr id="94" name="Shape 9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Vertikaler Titel und Text">
    <p:spTree>
      <p:nvGrpSpPr>
        <p:cNvPr id="1" name=""/>
        <p:cNvGrpSpPr/>
        <p:nvPr/>
      </p:nvGrpSpPr>
      <p:grpSpPr>
        <a:xfrm>
          <a:off x="0" y="0"/>
          <a:ext cx="0" cy="0"/>
          <a:chOff x="0" y="0"/>
          <a:chExt cx="0" cy="0"/>
        </a:xfrm>
      </p:grpSpPr>
      <p:sp>
        <p:nvSpPr>
          <p:cNvPr id="101" name="Shape 101"/>
          <p:cNvSpPr/>
          <p:nvPr>
            <p:ph type="title"/>
          </p:nvPr>
        </p:nvSpPr>
        <p:spPr>
          <a:xfrm>
            <a:off x="6629400" y="274638"/>
            <a:ext cx="2057400" cy="5851526"/>
          </a:xfrm>
          <a:prstGeom prst="rect">
            <a:avLst/>
          </a:prstGeom>
        </p:spPr>
        <p:txBody>
          <a:bodyPr/>
          <a:lstStyle/>
          <a:p>
            <a:pPr/>
            <a:r>
              <a:t>Titeltext</a:t>
            </a:r>
          </a:p>
        </p:txBody>
      </p:sp>
      <p:sp>
        <p:nvSpPr>
          <p:cNvPr id="102" name="Shape 102"/>
          <p:cNvSpPr/>
          <p:nvPr>
            <p:ph type="body" idx="1"/>
          </p:nvPr>
        </p:nvSpPr>
        <p:spPr>
          <a:xfrm>
            <a:off x="457200" y="274638"/>
            <a:ext cx="6019800" cy="5851526"/>
          </a:xfrm>
          <a:prstGeom prst="rect">
            <a:avLst/>
          </a:prstGeom>
        </p:spPr>
        <p:txBody>
          <a:bodyPr>
            <a:normAutofit fontScale="100000" lnSpcReduction="0"/>
          </a:bodyPr>
          <a:lstStyle/>
          <a:p>
            <a:pPr/>
            <a:r>
              <a:t>Textebene 1</a:t>
            </a:r>
          </a:p>
          <a:p>
            <a:pPr lvl="1"/>
            <a:r>
              <a:t>Textebene 2</a:t>
            </a:r>
          </a:p>
          <a:p>
            <a:pPr lvl="2"/>
            <a:r>
              <a:t>Textebene 3</a:t>
            </a:r>
          </a:p>
          <a:p>
            <a:pPr lvl="3"/>
            <a:r>
              <a:t>Textebene 4</a:t>
            </a:r>
          </a:p>
          <a:p>
            <a:pPr lvl="4"/>
            <a:r>
              <a:t>Textebene 5</a:t>
            </a: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Titelfolie">
    <p:spTree>
      <p:nvGrpSpPr>
        <p:cNvPr id="1" name=""/>
        <p:cNvGrpSpPr/>
        <p:nvPr/>
      </p:nvGrpSpPr>
      <p:grpSpPr>
        <a:xfrm>
          <a:off x="0" y="0"/>
          <a:ext cx="0" cy="0"/>
          <a:chOff x="0" y="0"/>
          <a:chExt cx="0" cy="0"/>
        </a:xfrm>
      </p:grpSpPr>
      <p:sp>
        <p:nvSpPr>
          <p:cNvPr id="110" name="Shape 110"/>
          <p:cNvSpPr/>
          <p:nvPr>
            <p:ph type="title"/>
          </p:nvPr>
        </p:nvSpPr>
        <p:spPr>
          <a:xfrm>
            <a:off x="685800" y="2130425"/>
            <a:ext cx="7772400" cy="1470025"/>
          </a:xfrm>
          <a:prstGeom prst="rect">
            <a:avLst/>
          </a:prstGeom>
        </p:spPr>
        <p:txBody>
          <a:bodyPr/>
          <a:lstStyle/>
          <a:p>
            <a:pPr/>
            <a:r>
              <a:t>Titeltext</a:t>
            </a:r>
          </a:p>
        </p:txBody>
      </p:sp>
      <p:sp>
        <p:nvSpPr>
          <p:cNvPr id="111" name="Shape 111"/>
          <p:cNvSpPr/>
          <p:nvPr>
            <p:ph type="body" sz="quarter" idx="1"/>
          </p:nvPr>
        </p:nvSpPr>
        <p:spPr>
          <a:xfrm>
            <a:off x="1371600" y="3886200"/>
            <a:ext cx="6400800" cy="1752600"/>
          </a:xfrm>
          <a:prstGeom prst="rect">
            <a:avLst/>
          </a:prstGeom>
        </p:spPr>
        <p:txBody>
          <a:bodyPr>
            <a:normAutofit fontScale="100000" lnSpcReduction="0"/>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pPr/>
            <a:r>
              <a:t>Textebene 1</a:t>
            </a:r>
          </a:p>
          <a:p>
            <a:pPr lvl="1"/>
            <a:r>
              <a:t>Textebene 2</a:t>
            </a:r>
          </a:p>
          <a:p>
            <a:pPr lvl="2"/>
            <a:r>
              <a:t>Textebene 3</a:t>
            </a:r>
          </a:p>
          <a:p>
            <a:pPr lvl="3"/>
            <a:r>
              <a:t>Textebene 4</a:t>
            </a:r>
          </a:p>
          <a:p>
            <a:pPr lvl="4"/>
            <a:r>
              <a:t>Textebene 5</a:t>
            </a:r>
          </a:p>
        </p:txBody>
      </p:sp>
      <p:sp>
        <p:nvSpPr>
          <p:cNvPr id="112" name="Shape 11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Titelfolie">
    <p:spTree>
      <p:nvGrpSpPr>
        <p:cNvPr id="1" name=""/>
        <p:cNvGrpSpPr/>
        <p:nvPr/>
      </p:nvGrpSpPr>
      <p:grpSpPr>
        <a:xfrm>
          <a:off x="0" y="0"/>
          <a:ext cx="0" cy="0"/>
          <a:chOff x="0" y="0"/>
          <a:chExt cx="0" cy="0"/>
        </a:xfrm>
      </p:grpSpPr>
      <p:sp>
        <p:nvSpPr>
          <p:cNvPr id="119" name="Shape 119"/>
          <p:cNvSpPr/>
          <p:nvPr>
            <p:ph type="title"/>
          </p:nvPr>
        </p:nvSpPr>
        <p:spPr>
          <a:xfrm>
            <a:off x="685800" y="2130425"/>
            <a:ext cx="7772400" cy="1470025"/>
          </a:xfrm>
          <a:prstGeom prst="rect">
            <a:avLst/>
          </a:prstGeom>
        </p:spPr>
        <p:txBody>
          <a:bodyPr/>
          <a:lstStyle/>
          <a:p>
            <a:pPr/>
            <a:r>
              <a:t>Titeltext</a:t>
            </a:r>
          </a:p>
        </p:txBody>
      </p:sp>
      <p:sp>
        <p:nvSpPr>
          <p:cNvPr id="120" name="Shape 120"/>
          <p:cNvSpPr/>
          <p:nvPr>
            <p:ph type="body" sz="quarter" idx="1"/>
          </p:nvPr>
        </p:nvSpPr>
        <p:spPr>
          <a:xfrm>
            <a:off x="1371600" y="3886200"/>
            <a:ext cx="6400800" cy="1752600"/>
          </a:xfrm>
          <a:prstGeom prst="rect">
            <a:avLst/>
          </a:prstGeom>
        </p:spPr>
        <p:txBody>
          <a:bodyPr>
            <a:normAutofit fontScale="100000" lnSpcReduction="0"/>
          </a:bodyPr>
          <a:lstStyle>
            <a:lvl1pPr marL="0" indent="0" algn="ctr">
              <a:buSzTx/>
              <a:buFontTx/>
              <a:buNone/>
              <a:defRPr>
                <a:solidFill>
                  <a:srgbClr val="888888"/>
                </a:solidFill>
              </a:defRPr>
            </a:lvl1pPr>
            <a:lvl2pPr marL="783771" indent="-326571" algn="ctr">
              <a:buFontTx/>
              <a:defRPr>
                <a:solidFill>
                  <a:srgbClr val="888888"/>
                </a:solidFill>
              </a:defRPr>
            </a:lvl2pPr>
            <a:lvl3pPr algn="ctr">
              <a:buFontTx/>
              <a:defRPr>
                <a:solidFill>
                  <a:srgbClr val="888888"/>
                </a:solidFill>
              </a:defRPr>
            </a:lvl3pPr>
            <a:lvl4pPr algn="ctr">
              <a:buFontTx/>
              <a:defRPr>
                <a:solidFill>
                  <a:srgbClr val="888888"/>
                </a:solidFill>
              </a:defRPr>
            </a:lvl4pPr>
            <a:lvl5pPr algn="ctr">
              <a:buFontTx/>
              <a:defRPr>
                <a:solidFill>
                  <a:srgbClr val="888888"/>
                </a:solidFill>
              </a:defRPr>
            </a:lvl5pPr>
          </a:lstStyle>
          <a:p>
            <a:pPr/>
            <a:r>
              <a:t>Textebene 1</a:t>
            </a:r>
          </a:p>
          <a:p>
            <a:pPr lvl="1"/>
            <a:r>
              <a:t>Textebene 2</a:t>
            </a:r>
          </a:p>
          <a:p>
            <a:pPr lvl="2"/>
            <a:r>
              <a:t>Textebene 3</a:t>
            </a:r>
          </a:p>
          <a:p>
            <a:pPr lvl="3"/>
            <a:r>
              <a:t>Textebene 4</a:t>
            </a:r>
          </a:p>
          <a:p>
            <a:pPr lvl="4"/>
            <a:r>
              <a:t>Textebene 5</a:t>
            </a:r>
          </a:p>
        </p:txBody>
      </p:sp>
      <p:sp>
        <p:nvSpPr>
          <p:cNvPr id="121" name="Shape 12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1" showMasterPhAnim="1">
  <p:cSld name="Titelfolie">
    <p:spTree>
      <p:nvGrpSpPr>
        <p:cNvPr id="1" name=""/>
        <p:cNvGrpSpPr/>
        <p:nvPr/>
      </p:nvGrpSpPr>
      <p:grpSpPr>
        <a:xfrm>
          <a:off x="0" y="0"/>
          <a:ext cx="0" cy="0"/>
          <a:chOff x="0" y="0"/>
          <a:chExt cx="0" cy="0"/>
        </a:xfrm>
      </p:grpSpPr>
      <p:sp>
        <p:nvSpPr>
          <p:cNvPr id="128" name="Shape 128"/>
          <p:cNvSpPr/>
          <p:nvPr>
            <p:ph type="title"/>
          </p:nvPr>
        </p:nvSpPr>
        <p:spPr>
          <a:xfrm>
            <a:off x="1143000" y="1122362"/>
            <a:ext cx="6858000" cy="2387601"/>
          </a:xfrm>
          <a:prstGeom prst="rect">
            <a:avLst/>
          </a:prstGeom>
        </p:spPr>
        <p:txBody>
          <a:bodyPr anchor="b"/>
          <a:lstStyle>
            <a:lvl1pPr defTabSz="685800">
              <a:lnSpc>
                <a:spcPct val="90000"/>
              </a:lnSpc>
              <a:defRPr sz="4500">
                <a:latin typeface="Calibri Light"/>
                <a:ea typeface="Calibri Light"/>
                <a:cs typeface="Calibri Light"/>
                <a:sym typeface="Calibri Light"/>
              </a:defRPr>
            </a:lvl1pPr>
          </a:lstStyle>
          <a:p>
            <a:pPr/>
            <a:r>
              <a:t>Titeltext</a:t>
            </a:r>
          </a:p>
        </p:txBody>
      </p:sp>
      <p:sp>
        <p:nvSpPr>
          <p:cNvPr id="129" name="Shape 129"/>
          <p:cNvSpPr/>
          <p:nvPr>
            <p:ph type="body" sz="quarter" idx="1"/>
          </p:nvPr>
        </p:nvSpPr>
        <p:spPr>
          <a:xfrm>
            <a:off x="1143000" y="3602037"/>
            <a:ext cx="6858000" cy="1655764"/>
          </a:xfrm>
          <a:prstGeom prst="rect">
            <a:avLst/>
          </a:prstGeom>
        </p:spPr>
        <p:txBody>
          <a:bodyPr>
            <a:normAutofit fontScale="100000" lnSpcReduction="0"/>
          </a:bodyPr>
          <a:lstStyle>
            <a:lvl1pPr marL="0" indent="0" algn="ctr" defTabSz="685800">
              <a:lnSpc>
                <a:spcPct val="90000"/>
              </a:lnSpc>
              <a:buSzTx/>
              <a:buFontTx/>
              <a:buNone/>
              <a:defRPr sz="1800"/>
            </a:lvl1pPr>
            <a:lvl2pPr marL="0" indent="0" algn="ctr" defTabSz="685800">
              <a:lnSpc>
                <a:spcPct val="90000"/>
              </a:lnSpc>
              <a:buSzTx/>
              <a:buFontTx/>
              <a:buNone/>
              <a:defRPr sz="1800"/>
            </a:lvl2pPr>
            <a:lvl3pPr marL="0" indent="0" algn="ctr" defTabSz="685800">
              <a:lnSpc>
                <a:spcPct val="90000"/>
              </a:lnSpc>
              <a:buSzTx/>
              <a:buFontTx/>
              <a:buNone/>
              <a:defRPr sz="1800"/>
            </a:lvl3pPr>
            <a:lvl4pPr marL="0" indent="0" algn="ctr" defTabSz="685800">
              <a:lnSpc>
                <a:spcPct val="90000"/>
              </a:lnSpc>
              <a:buSzTx/>
              <a:buFontTx/>
              <a:buNone/>
              <a:defRPr sz="1800"/>
            </a:lvl4pPr>
            <a:lvl5pPr marL="0" indent="0" algn="ctr" defTabSz="685800">
              <a:lnSpc>
                <a:spcPct val="90000"/>
              </a:lnSpc>
              <a:buSzTx/>
              <a:buFontTx/>
              <a:buNone/>
              <a:defRPr sz="1800"/>
            </a:lvl5pPr>
          </a:lstStyle>
          <a:p>
            <a:pPr/>
            <a:r>
              <a:t>Textebene 1</a:t>
            </a:r>
          </a:p>
          <a:p>
            <a:pPr lvl="1"/>
            <a:r>
              <a:t>Textebene 2</a:t>
            </a:r>
          </a:p>
          <a:p>
            <a:pPr lvl="2"/>
            <a:r>
              <a:t>Textebene 3</a:t>
            </a:r>
          </a:p>
          <a:p>
            <a:pPr lvl="3"/>
            <a:r>
              <a:t>Textebene 4</a:t>
            </a:r>
          </a:p>
          <a:p>
            <a:pPr lvl="4"/>
            <a:r>
              <a:t>Textebene 5</a:t>
            </a:r>
          </a:p>
        </p:txBody>
      </p:sp>
      <p:sp>
        <p:nvSpPr>
          <p:cNvPr id="130" name="Shape 130"/>
          <p:cNvSpPr/>
          <p:nvPr>
            <p:ph type="sldNum" sz="quarter" idx="2"/>
          </p:nvPr>
        </p:nvSpPr>
        <p:spPr>
          <a:xfrm>
            <a:off x="8291329" y="6429692"/>
            <a:ext cx="224022" cy="218441"/>
          </a:xfrm>
          <a:prstGeom prst="rect">
            <a:avLst/>
          </a:prstGeom>
        </p:spPr>
        <p:txBody>
          <a:bodyPr anchor="ctr"/>
          <a:lstStyle>
            <a:lvl1pPr algn="r" defTabSz="914400">
              <a:defRPr sz="900">
                <a:solidFill>
                  <a:srgbClr val="888888"/>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el und Inhalt">
    <p:spTree>
      <p:nvGrpSpPr>
        <p:cNvPr id="1" name=""/>
        <p:cNvGrpSpPr/>
        <p:nvPr/>
      </p:nvGrpSpPr>
      <p:grpSpPr>
        <a:xfrm>
          <a:off x="0" y="0"/>
          <a:ext cx="0" cy="0"/>
          <a:chOff x="0" y="0"/>
          <a:chExt cx="0" cy="0"/>
        </a:xfrm>
      </p:grpSpPr>
      <p:sp>
        <p:nvSpPr>
          <p:cNvPr id="20" name="Shape 20"/>
          <p:cNvSpPr/>
          <p:nvPr>
            <p:ph type="title"/>
          </p:nvPr>
        </p:nvSpPr>
        <p:spPr>
          <a:prstGeom prst="rect">
            <a:avLst/>
          </a:prstGeom>
        </p:spPr>
        <p:txBody>
          <a:bodyPr/>
          <a:lstStyle/>
          <a:p>
            <a:pPr/>
            <a:r>
              <a:t>Titeltext</a:t>
            </a:r>
          </a:p>
        </p:txBody>
      </p:sp>
      <p:sp>
        <p:nvSpPr>
          <p:cNvPr id="21" name="Shape 21"/>
          <p:cNvSpPr/>
          <p:nvPr>
            <p:ph type="body" idx="1"/>
          </p:nvPr>
        </p:nvSpPr>
        <p:spPr>
          <a:xfrm>
            <a:off x="2106613" y="1600200"/>
            <a:ext cx="6580187" cy="4525963"/>
          </a:xfrm>
          <a:prstGeom prst="rect">
            <a:avLst/>
          </a:prstGeom>
        </p:spPr>
        <p:txBody>
          <a:bodyPr>
            <a:normAutofit fontScale="100000" lnSpcReduction="0"/>
          </a:bodyPr>
          <a:lstStyle/>
          <a:p>
            <a:pPr/>
            <a:r>
              <a:t>Textebene 1</a:t>
            </a:r>
          </a:p>
          <a:p>
            <a:pPr lvl="1"/>
            <a:r>
              <a:t>Textebene 2</a:t>
            </a:r>
          </a:p>
          <a:p>
            <a:pPr lvl="2"/>
            <a:r>
              <a:t>Textebene 3</a:t>
            </a:r>
          </a:p>
          <a:p>
            <a:pPr lvl="3"/>
            <a:r>
              <a:t>Textebene 4</a:t>
            </a:r>
          </a:p>
          <a:p>
            <a:pPr lvl="4"/>
            <a:r>
              <a:t>Textebene 5</a:t>
            </a:r>
          </a:p>
        </p:txBody>
      </p:sp>
      <p:sp>
        <p:nvSpPr>
          <p:cNvPr id="22" name="Shape 2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Abschnittsüberschrift">
    <p:spTree>
      <p:nvGrpSpPr>
        <p:cNvPr id="1" name=""/>
        <p:cNvGrpSpPr/>
        <p:nvPr/>
      </p:nvGrpSpPr>
      <p:grpSpPr>
        <a:xfrm>
          <a:off x="0" y="0"/>
          <a:ext cx="0" cy="0"/>
          <a:chOff x="0" y="0"/>
          <a:chExt cx="0" cy="0"/>
        </a:xfrm>
      </p:grpSpPr>
      <p:sp>
        <p:nvSpPr>
          <p:cNvPr id="29" name="Shape 29"/>
          <p:cNvSpPr/>
          <p:nvPr>
            <p:ph type="title"/>
          </p:nvPr>
        </p:nvSpPr>
        <p:spPr>
          <a:xfrm>
            <a:off x="722312" y="4406900"/>
            <a:ext cx="7772401" cy="1362075"/>
          </a:xfrm>
          <a:prstGeom prst="rect">
            <a:avLst/>
          </a:prstGeom>
        </p:spPr>
        <p:txBody>
          <a:bodyPr anchor="t"/>
          <a:lstStyle>
            <a:lvl1pPr algn="l">
              <a:defRPr b="1" cap="all" sz="4000"/>
            </a:lvl1pPr>
          </a:lstStyle>
          <a:p>
            <a:pPr/>
            <a:r>
              <a:t>Titeltext</a:t>
            </a:r>
          </a:p>
        </p:txBody>
      </p:sp>
      <p:sp>
        <p:nvSpPr>
          <p:cNvPr id="30" name="Shape 30"/>
          <p:cNvSpPr/>
          <p:nvPr>
            <p:ph type="body" sz="quarter" idx="1"/>
          </p:nvPr>
        </p:nvSpPr>
        <p:spPr>
          <a:xfrm>
            <a:off x="722312" y="2906713"/>
            <a:ext cx="7772401" cy="1500188"/>
          </a:xfrm>
          <a:prstGeom prst="rect">
            <a:avLst/>
          </a:prstGeom>
        </p:spPr>
        <p:txBody>
          <a:bodyPr anchor="b">
            <a:normAutofit fontScale="100000" lnSpcReduction="0"/>
          </a:bodyPr>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pPr/>
            <a:r>
              <a:t>Textebene 1</a:t>
            </a:r>
          </a:p>
          <a:p>
            <a:pPr lvl="1"/>
            <a:r>
              <a:t>Textebene 2</a:t>
            </a:r>
          </a:p>
          <a:p>
            <a:pPr lvl="2"/>
            <a:r>
              <a:t>Textebene 3</a:t>
            </a:r>
          </a:p>
          <a:p>
            <a:pPr lvl="3"/>
            <a:r>
              <a:t>Textebene 4</a:t>
            </a:r>
          </a:p>
          <a:p>
            <a:pPr lvl="4"/>
            <a:r>
              <a:t>Textebene 5</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Zwei Inhalte">
    <p:spTree>
      <p:nvGrpSpPr>
        <p:cNvPr id="1" name=""/>
        <p:cNvGrpSpPr/>
        <p:nvPr/>
      </p:nvGrpSpPr>
      <p:grpSpPr>
        <a:xfrm>
          <a:off x="0" y="0"/>
          <a:ext cx="0" cy="0"/>
          <a:chOff x="0" y="0"/>
          <a:chExt cx="0" cy="0"/>
        </a:xfrm>
      </p:grpSpPr>
      <p:sp>
        <p:nvSpPr>
          <p:cNvPr id="38" name="Shape 38"/>
          <p:cNvSpPr/>
          <p:nvPr>
            <p:ph type="title"/>
          </p:nvPr>
        </p:nvSpPr>
        <p:spPr>
          <a:prstGeom prst="rect">
            <a:avLst/>
          </a:prstGeom>
        </p:spPr>
        <p:txBody>
          <a:bodyPr/>
          <a:lstStyle/>
          <a:p>
            <a:pPr/>
            <a:r>
              <a:t>Titeltext</a:t>
            </a:r>
          </a:p>
        </p:txBody>
      </p:sp>
      <p:sp>
        <p:nvSpPr>
          <p:cNvPr id="39" name="Shape 39"/>
          <p:cNvSpPr/>
          <p:nvPr>
            <p:ph type="body" sz="half" idx="1"/>
          </p:nvPr>
        </p:nvSpPr>
        <p:spPr>
          <a:xfrm>
            <a:off x="457200" y="1600200"/>
            <a:ext cx="4038600" cy="4525963"/>
          </a:xfrm>
          <a:prstGeom prst="rect">
            <a:avLst/>
          </a:prstGeom>
        </p:spPr>
        <p:txBody>
          <a:bodyPr>
            <a:normAutofit fontScale="100000" lnSpcReduction="0"/>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pPr/>
            <a:r>
              <a:t>Textebene 1</a:t>
            </a:r>
          </a:p>
          <a:p>
            <a:pPr lvl="1"/>
            <a:r>
              <a:t>Textebene 2</a:t>
            </a:r>
          </a:p>
          <a:p>
            <a:pPr lvl="2"/>
            <a:r>
              <a:t>Textebene 3</a:t>
            </a:r>
          </a:p>
          <a:p>
            <a:pPr lvl="3"/>
            <a:r>
              <a:t>Textebene 4</a:t>
            </a:r>
          </a:p>
          <a:p>
            <a:pPr lvl="4"/>
            <a:r>
              <a:t>Textebene 5</a:t>
            </a:r>
          </a:p>
        </p:txBody>
      </p:sp>
      <p:sp>
        <p:nvSpPr>
          <p:cNvPr id="40" name="Shape 4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Vergleich">
    <p:spTree>
      <p:nvGrpSpPr>
        <p:cNvPr id="1" name=""/>
        <p:cNvGrpSpPr/>
        <p:nvPr/>
      </p:nvGrpSpPr>
      <p:grpSpPr>
        <a:xfrm>
          <a:off x="0" y="0"/>
          <a:ext cx="0" cy="0"/>
          <a:chOff x="0" y="0"/>
          <a:chExt cx="0" cy="0"/>
        </a:xfrm>
      </p:grpSpPr>
      <p:sp>
        <p:nvSpPr>
          <p:cNvPr id="47" name="Shape 47"/>
          <p:cNvSpPr/>
          <p:nvPr>
            <p:ph type="title"/>
          </p:nvPr>
        </p:nvSpPr>
        <p:spPr>
          <a:prstGeom prst="rect">
            <a:avLst/>
          </a:prstGeom>
        </p:spPr>
        <p:txBody>
          <a:bodyPr/>
          <a:lstStyle/>
          <a:p>
            <a:pPr/>
            <a:r>
              <a:t>Titeltext</a:t>
            </a:r>
          </a:p>
        </p:txBody>
      </p:sp>
      <p:sp>
        <p:nvSpPr>
          <p:cNvPr id="48" name="Shape 48"/>
          <p:cNvSpPr/>
          <p:nvPr>
            <p:ph type="body" sz="quarter" idx="1"/>
          </p:nvPr>
        </p:nvSpPr>
        <p:spPr>
          <a:xfrm>
            <a:off x="457200" y="1535112"/>
            <a:ext cx="4040188" cy="639763"/>
          </a:xfrm>
          <a:prstGeom prst="rect">
            <a:avLst/>
          </a:prstGeom>
        </p:spPr>
        <p:txBody>
          <a:bodyPr anchor="b">
            <a:normAutofit fontScale="100000" lnSpcReduction="0"/>
          </a:bodyPr>
          <a:lstStyle>
            <a:lvl1pPr marL="0" indent="0">
              <a:spcBef>
                <a:spcPts val="500"/>
              </a:spcBef>
              <a:buSzTx/>
              <a:buFontTx/>
              <a:buNone/>
              <a:defRPr b="1" sz="2400"/>
            </a:lvl1pPr>
            <a:lvl2pPr marL="0" indent="457200">
              <a:spcBef>
                <a:spcPts val="500"/>
              </a:spcBef>
              <a:buSzTx/>
              <a:buFontTx/>
              <a:buNone/>
              <a:defRPr b="1" sz="2400"/>
            </a:lvl2pPr>
            <a:lvl3pPr marL="0" indent="914400">
              <a:spcBef>
                <a:spcPts val="500"/>
              </a:spcBef>
              <a:buSzTx/>
              <a:buFontTx/>
              <a:buNone/>
              <a:defRPr b="1" sz="2400"/>
            </a:lvl3pPr>
            <a:lvl4pPr marL="0" indent="1371600">
              <a:spcBef>
                <a:spcPts val="500"/>
              </a:spcBef>
              <a:buSzTx/>
              <a:buFontTx/>
              <a:buNone/>
              <a:defRPr b="1" sz="2400"/>
            </a:lvl4pPr>
            <a:lvl5pPr marL="0" indent="1828800">
              <a:spcBef>
                <a:spcPts val="500"/>
              </a:spcBef>
              <a:buSzTx/>
              <a:buFontTx/>
              <a:buNone/>
              <a:defRPr b="1" sz="2400"/>
            </a:lvl5pPr>
          </a:lstStyle>
          <a:p>
            <a:pPr/>
            <a:r>
              <a:t>Textebene 1</a:t>
            </a:r>
          </a:p>
          <a:p>
            <a:pPr lvl="1"/>
            <a:r>
              <a:t>Textebene 2</a:t>
            </a:r>
          </a:p>
          <a:p>
            <a:pPr lvl="2"/>
            <a:r>
              <a:t>Textebene 3</a:t>
            </a:r>
          </a:p>
          <a:p>
            <a:pPr lvl="3"/>
            <a:r>
              <a:t>Textebene 4</a:t>
            </a:r>
          </a:p>
          <a:p>
            <a:pPr lvl="4"/>
            <a:r>
              <a:t>Textebene 5</a:t>
            </a:r>
          </a:p>
        </p:txBody>
      </p:sp>
      <p:sp>
        <p:nvSpPr>
          <p:cNvPr id="49" name="Shape 49"/>
          <p:cNvSpPr/>
          <p:nvPr>
            <p:ph type="body" sz="quarter" idx="13"/>
          </p:nvPr>
        </p:nvSpPr>
        <p:spPr>
          <a:xfrm>
            <a:off x="4645025" y="1535112"/>
            <a:ext cx="4041775" cy="639763"/>
          </a:xfrm>
          <a:prstGeom prst="rect">
            <a:avLst/>
          </a:prstGeom>
        </p:spPr>
        <p:txBody>
          <a:bodyPr anchor="b">
            <a:normAutofit fontScale="100000" lnSpcReduction="0"/>
          </a:bodyPr>
          <a:lstStyle/>
          <a:p>
            <a:pPr marL="0" indent="0">
              <a:spcBef>
                <a:spcPts val="500"/>
              </a:spcBef>
              <a:buSzTx/>
              <a:buFontTx/>
              <a:buNone/>
              <a:defRPr b="1" sz="2400"/>
            </a:pPr>
          </a:p>
        </p:txBody>
      </p:sp>
      <p:sp>
        <p:nvSpPr>
          <p:cNvPr id="50" name="Shape 5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Nur Titel">
    <p:spTree>
      <p:nvGrpSpPr>
        <p:cNvPr id="1" name=""/>
        <p:cNvGrpSpPr/>
        <p:nvPr/>
      </p:nvGrpSpPr>
      <p:grpSpPr>
        <a:xfrm>
          <a:off x="0" y="0"/>
          <a:ext cx="0" cy="0"/>
          <a:chOff x="0" y="0"/>
          <a:chExt cx="0" cy="0"/>
        </a:xfrm>
      </p:grpSpPr>
      <p:sp>
        <p:nvSpPr>
          <p:cNvPr id="57" name="Shape 57"/>
          <p:cNvSpPr/>
          <p:nvPr>
            <p:ph type="title"/>
          </p:nvPr>
        </p:nvSpPr>
        <p:spPr>
          <a:prstGeom prst="rect">
            <a:avLst/>
          </a:prstGeom>
        </p:spPr>
        <p:txBody>
          <a:bodyPr/>
          <a:lstStyle/>
          <a:p>
            <a:pPr/>
            <a:r>
              <a:t>Titeltext</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Leer">
    <p:spTree>
      <p:nvGrpSpPr>
        <p:cNvPr id="1" name=""/>
        <p:cNvGrpSpPr/>
        <p:nvPr/>
      </p:nvGrpSpPr>
      <p:grpSpPr>
        <a:xfrm>
          <a:off x="0" y="0"/>
          <a:ext cx="0" cy="0"/>
          <a:chOff x="0" y="0"/>
          <a:chExt cx="0" cy="0"/>
        </a:xfrm>
      </p:grpSpPr>
      <p:sp>
        <p:nvSpPr>
          <p:cNvPr id="65" name="Shape 6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Inhalt mit Beschriftung">
    <p:spTree>
      <p:nvGrpSpPr>
        <p:cNvPr id="1" name=""/>
        <p:cNvGrpSpPr/>
        <p:nvPr/>
      </p:nvGrpSpPr>
      <p:grpSpPr>
        <a:xfrm>
          <a:off x="0" y="0"/>
          <a:ext cx="0" cy="0"/>
          <a:chOff x="0" y="0"/>
          <a:chExt cx="0" cy="0"/>
        </a:xfrm>
      </p:grpSpPr>
      <p:sp>
        <p:nvSpPr>
          <p:cNvPr id="72" name="Shape 72"/>
          <p:cNvSpPr/>
          <p:nvPr>
            <p:ph type="title"/>
          </p:nvPr>
        </p:nvSpPr>
        <p:spPr>
          <a:xfrm>
            <a:off x="457200" y="273050"/>
            <a:ext cx="3008314" cy="1162050"/>
          </a:xfrm>
          <a:prstGeom prst="rect">
            <a:avLst/>
          </a:prstGeom>
        </p:spPr>
        <p:txBody>
          <a:bodyPr anchor="b"/>
          <a:lstStyle>
            <a:lvl1pPr algn="l">
              <a:defRPr b="1" sz="2000"/>
            </a:lvl1pPr>
          </a:lstStyle>
          <a:p>
            <a:pPr/>
            <a:r>
              <a:t>Titeltext</a:t>
            </a:r>
          </a:p>
        </p:txBody>
      </p:sp>
      <p:sp>
        <p:nvSpPr>
          <p:cNvPr id="73" name="Shape 73"/>
          <p:cNvSpPr/>
          <p:nvPr>
            <p:ph type="body" idx="1"/>
          </p:nvPr>
        </p:nvSpPr>
        <p:spPr>
          <a:xfrm>
            <a:off x="3575050" y="273050"/>
            <a:ext cx="5111750" cy="5853113"/>
          </a:xfrm>
          <a:prstGeom prst="rect">
            <a:avLst/>
          </a:prstGeom>
        </p:spPr>
        <p:txBody>
          <a:bodyPr>
            <a:normAutofit fontScale="100000" lnSpcReduction="0"/>
          </a:bodyPr>
          <a:lstStyle/>
          <a:p>
            <a:pPr/>
            <a:r>
              <a:t>Textebene 1</a:t>
            </a:r>
          </a:p>
          <a:p>
            <a:pPr lvl="1"/>
            <a:r>
              <a:t>Textebene 2</a:t>
            </a:r>
          </a:p>
          <a:p>
            <a:pPr lvl="2"/>
            <a:r>
              <a:t>Textebene 3</a:t>
            </a:r>
          </a:p>
          <a:p>
            <a:pPr lvl="3"/>
            <a:r>
              <a:t>Textebene 4</a:t>
            </a:r>
          </a:p>
          <a:p>
            <a:pPr lvl="4"/>
            <a:r>
              <a:t>Textebene 5</a:t>
            </a:r>
          </a:p>
        </p:txBody>
      </p:sp>
      <p:sp>
        <p:nvSpPr>
          <p:cNvPr id="74" name="Shape 74"/>
          <p:cNvSpPr/>
          <p:nvPr>
            <p:ph type="body" sz="half" idx="13"/>
          </p:nvPr>
        </p:nvSpPr>
        <p:spPr>
          <a:xfrm>
            <a:off x="457199" y="1435100"/>
            <a:ext cx="3008315" cy="4691063"/>
          </a:xfrm>
          <a:prstGeom prst="rect">
            <a:avLst/>
          </a:prstGeom>
        </p:spPr>
        <p:txBody>
          <a:bodyPr>
            <a:normAutofit fontScale="100000" lnSpcReduction="0"/>
          </a:bodyPr>
          <a:lstStyle/>
          <a:p>
            <a:pPr marL="0" indent="0">
              <a:spcBef>
                <a:spcPts val="300"/>
              </a:spcBef>
              <a:buSzTx/>
              <a:buFontTx/>
              <a:buNone/>
              <a:defRPr sz="1400"/>
            </a:pPr>
          </a:p>
        </p:txBody>
      </p:sp>
      <p:sp>
        <p:nvSpPr>
          <p:cNvPr id="75" name="Shape 7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Bild mit Beschriftung">
    <p:spTree>
      <p:nvGrpSpPr>
        <p:cNvPr id="1" name=""/>
        <p:cNvGrpSpPr/>
        <p:nvPr/>
      </p:nvGrpSpPr>
      <p:grpSpPr>
        <a:xfrm>
          <a:off x="0" y="0"/>
          <a:ext cx="0" cy="0"/>
          <a:chOff x="0" y="0"/>
          <a:chExt cx="0" cy="0"/>
        </a:xfrm>
      </p:grpSpPr>
      <p:sp>
        <p:nvSpPr>
          <p:cNvPr id="82" name="Shape 82"/>
          <p:cNvSpPr/>
          <p:nvPr>
            <p:ph type="title"/>
          </p:nvPr>
        </p:nvSpPr>
        <p:spPr>
          <a:xfrm>
            <a:off x="1792288" y="4800600"/>
            <a:ext cx="5486401" cy="566738"/>
          </a:xfrm>
          <a:prstGeom prst="rect">
            <a:avLst/>
          </a:prstGeom>
        </p:spPr>
        <p:txBody>
          <a:bodyPr anchor="b"/>
          <a:lstStyle>
            <a:lvl1pPr algn="l">
              <a:defRPr b="1" sz="2000"/>
            </a:lvl1pPr>
          </a:lstStyle>
          <a:p>
            <a:pPr/>
            <a:r>
              <a:t>Titeltext</a:t>
            </a:r>
          </a:p>
        </p:txBody>
      </p:sp>
      <p:sp>
        <p:nvSpPr>
          <p:cNvPr id="83" name="Shape 83"/>
          <p:cNvSpPr/>
          <p:nvPr>
            <p:ph type="pic" sz="half" idx="13"/>
          </p:nvPr>
        </p:nvSpPr>
        <p:spPr>
          <a:xfrm>
            <a:off x="1792288" y="612775"/>
            <a:ext cx="5486401" cy="4114800"/>
          </a:xfrm>
          <a:prstGeom prst="rect">
            <a:avLst/>
          </a:prstGeom>
        </p:spPr>
        <p:txBody>
          <a:bodyPr lIns="91439" rIns="91439"/>
          <a:lstStyle/>
          <a:p>
            <a:pPr/>
          </a:p>
        </p:txBody>
      </p:sp>
      <p:sp>
        <p:nvSpPr>
          <p:cNvPr id="84" name="Shape 84"/>
          <p:cNvSpPr/>
          <p:nvPr>
            <p:ph type="body" sz="quarter" idx="1"/>
          </p:nvPr>
        </p:nvSpPr>
        <p:spPr>
          <a:xfrm>
            <a:off x="1792288" y="5367337"/>
            <a:ext cx="5486401" cy="804863"/>
          </a:xfrm>
          <a:prstGeom prst="rect">
            <a:avLst/>
          </a:prstGeom>
        </p:spPr>
        <p:txBody>
          <a:bodyPr>
            <a:normAutofit fontScale="100000" lnSpcReduction="0"/>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pPr/>
            <a:r>
              <a:t>Textebene 1</a:t>
            </a:r>
          </a:p>
          <a:p>
            <a:pPr lvl="1"/>
            <a:r>
              <a:t>Textebene 2</a:t>
            </a:r>
          </a:p>
          <a:p>
            <a:pPr lvl="2"/>
            <a:r>
              <a:t>Textebene 3</a:t>
            </a:r>
          </a:p>
          <a:p>
            <a:pPr lvl="3"/>
            <a:r>
              <a:t>Textebene 4</a:t>
            </a:r>
          </a:p>
          <a:p>
            <a:pPr lvl="4"/>
            <a:r>
              <a:t>Textebene 5</a:t>
            </a:r>
          </a:p>
        </p:txBody>
      </p:sp>
      <p:sp>
        <p:nvSpPr>
          <p:cNvPr id="85" name="Shape 8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1693863" y="0"/>
            <a:ext cx="7450137" cy="1143000"/>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Titeltext</a:t>
            </a:r>
          </a:p>
        </p:txBody>
      </p:sp>
      <p:sp>
        <p:nvSpPr>
          <p:cNvPr id="3" name="Shape 3"/>
          <p:cNvSpPr/>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Textebene 1</a:t>
            </a:r>
          </a:p>
          <a:p>
            <a:pPr lvl="1"/>
            <a:r>
              <a:t>Textebene 2</a:t>
            </a:r>
          </a:p>
          <a:p>
            <a:pPr lvl="2"/>
            <a:r>
              <a:t>Textebene 3</a:t>
            </a:r>
          </a:p>
          <a:p>
            <a:pPr lvl="3"/>
            <a:r>
              <a:t>Textebene 4</a:t>
            </a:r>
          </a:p>
          <a:p>
            <a:pPr lvl="4"/>
            <a:r>
              <a:t>Textebene 5</a:t>
            </a:r>
          </a:p>
        </p:txBody>
      </p:sp>
      <p:sp>
        <p:nvSpPr>
          <p:cNvPr id="4" name="Shape 4"/>
          <p:cNvSpPr/>
          <p:nvPr>
            <p:ph type="sldNum" sz="quarter" idx="2"/>
          </p:nvPr>
        </p:nvSpPr>
        <p:spPr>
          <a:xfrm>
            <a:off x="6553200" y="6356350"/>
            <a:ext cx="343903" cy="358140"/>
          </a:xfrm>
          <a:prstGeom prst="rect">
            <a:avLst/>
          </a:prstGeom>
          <a:ln w="12700">
            <a:miter lim="400000"/>
          </a:ln>
        </p:spPr>
        <p:txBody>
          <a:bodyPr wrap="none" lIns="45719" rIns="45719">
            <a:spAutoFit/>
          </a:bodyPr>
          <a:lstStyle>
            <a:lvl1pPr>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transition xmlns:p14="http://schemas.microsoft.com/office/powerpoint/2010/main" spd="med" advClick="1"/>
  <p:txStyles>
    <p:titleStyle>
      <a:lvl1pPr marL="0" marR="0" indent="0" algn="ctr" defTabSz="457200" rtl="0" latinLnBrk="0">
        <a:lnSpc>
          <a:spcPct val="100000"/>
        </a:lnSpc>
        <a:spcBef>
          <a:spcPts val="0"/>
        </a:spcBef>
        <a:spcAft>
          <a:spcPts val="0"/>
        </a:spcAft>
        <a:buClrTx/>
        <a:buSzTx/>
        <a:buFontTx/>
        <a:buNone/>
        <a:tabLst/>
        <a:defRPr b="0" baseline="0" cap="none" i="0" spc="0" strike="noStrike" sz="3200" u="none">
          <a:ln>
            <a:noFill/>
          </a:ln>
          <a:solidFill>
            <a:srgbClr val="000000"/>
          </a:solidFill>
          <a:uFillTx/>
          <a:latin typeface="+mj-lt"/>
          <a:ea typeface="+mj-ea"/>
          <a:cs typeface="+mj-cs"/>
          <a:sym typeface="Calibri"/>
        </a:defRPr>
      </a:lvl1pPr>
      <a:lvl2pPr marL="0" marR="0" indent="0" algn="ctr" defTabSz="457200" rtl="0" latinLnBrk="0">
        <a:lnSpc>
          <a:spcPct val="100000"/>
        </a:lnSpc>
        <a:spcBef>
          <a:spcPts val="0"/>
        </a:spcBef>
        <a:spcAft>
          <a:spcPts val="0"/>
        </a:spcAft>
        <a:buClrTx/>
        <a:buSzTx/>
        <a:buFontTx/>
        <a:buNone/>
        <a:tabLst/>
        <a:defRPr b="0" baseline="0" cap="none" i="0" spc="0" strike="noStrike" sz="3200" u="none">
          <a:ln>
            <a:noFill/>
          </a:ln>
          <a:solidFill>
            <a:srgbClr val="000000"/>
          </a:solidFill>
          <a:uFillTx/>
          <a:latin typeface="+mj-lt"/>
          <a:ea typeface="+mj-ea"/>
          <a:cs typeface="+mj-cs"/>
          <a:sym typeface="Calibri"/>
        </a:defRPr>
      </a:lvl2pPr>
      <a:lvl3pPr marL="0" marR="0" indent="0" algn="ctr" defTabSz="457200" rtl="0" latinLnBrk="0">
        <a:lnSpc>
          <a:spcPct val="100000"/>
        </a:lnSpc>
        <a:spcBef>
          <a:spcPts val="0"/>
        </a:spcBef>
        <a:spcAft>
          <a:spcPts val="0"/>
        </a:spcAft>
        <a:buClrTx/>
        <a:buSzTx/>
        <a:buFontTx/>
        <a:buNone/>
        <a:tabLst/>
        <a:defRPr b="0" baseline="0" cap="none" i="0" spc="0" strike="noStrike" sz="3200" u="none">
          <a:ln>
            <a:noFill/>
          </a:ln>
          <a:solidFill>
            <a:srgbClr val="000000"/>
          </a:solidFill>
          <a:uFillTx/>
          <a:latin typeface="+mj-lt"/>
          <a:ea typeface="+mj-ea"/>
          <a:cs typeface="+mj-cs"/>
          <a:sym typeface="Calibri"/>
        </a:defRPr>
      </a:lvl3pPr>
      <a:lvl4pPr marL="0" marR="0" indent="0" algn="ctr" defTabSz="457200" rtl="0" latinLnBrk="0">
        <a:lnSpc>
          <a:spcPct val="100000"/>
        </a:lnSpc>
        <a:spcBef>
          <a:spcPts val="0"/>
        </a:spcBef>
        <a:spcAft>
          <a:spcPts val="0"/>
        </a:spcAft>
        <a:buClrTx/>
        <a:buSzTx/>
        <a:buFontTx/>
        <a:buNone/>
        <a:tabLst/>
        <a:defRPr b="0" baseline="0" cap="none" i="0" spc="0" strike="noStrike" sz="3200" u="none">
          <a:ln>
            <a:noFill/>
          </a:ln>
          <a:solidFill>
            <a:srgbClr val="000000"/>
          </a:solidFill>
          <a:uFillTx/>
          <a:latin typeface="+mj-lt"/>
          <a:ea typeface="+mj-ea"/>
          <a:cs typeface="+mj-cs"/>
          <a:sym typeface="Calibri"/>
        </a:defRPr>
      </a:lvl4pPr>
      <a:lvl5pPr marL="0" marR="0" indent="0" algn="ctr" defTabSz="457200" rtl="0" latinLnBrk="0">
        <a:lnSpc>
          <a:spcPct val="100000"/>
        </a:lnSpc>
        <a:spcBef>
          <a:spcPts val="0"/>
        </a:spcBef>
        <a:spcAft>
          <a:spcPts val="0"/>
        </a:spcAft>
        <a:buClrTx/>
        <a:buSzTx/>
        <a:buFontTx/>
        <a:buNone/>
        <a:tabLst/>
        <a:defRPr b="0" baseline="0" cap="none" i="0" spc="0" strike="noStrike" sz="3200" u="none">
          <a:ln>
            <a:noFill/>
          </a:ln>
          <a:solidFill>
            <a:srgbClr val="000000"/>
          </a:solidFill>
          <a:uFillTx/>
          <a:latin typeface="+mj-lt"/>
          <a:ea typeface="+mj-ea"/>
          <a:cs typeface="+mj-cs"/>
          <a:sym typeface="Calibri"/>
        </a:defRPr>
      </a:lvl5pPr>
      <a:lvl6pPr marL="0" marR="0" indent="457200" algn="ctr" defTabSz="457200" rtl="0" latinLnBrk="0">
        <a:lnSpc>
          <a:spcPct val="100000"/>
        </a:lnSpc>
        <a:spcBef>
          <a:spcPts val="0"/>
        </a:spcBef>
        <a:spcAft>
          <a:spcPts val="0"/>
        </a:spcAft>
        <a:buClrTx/>
        <a:buSzTx/>
        <a:buFontTx/>
        <a:buNone/>
        <a:tabLst/>
        <a:defRPr b="0" baseline="0" cap="none" i="0" spc="0" strike="noStrike" sz="3200" u="none">
          <a:ln>
            <a:noFill/>
          </a:ln>
          <a:solidFill>
            <a:srgbClr val="000000"/>
          </a:solidFill>
          <a:uFillTx/>
          <a:latin typeface="+mj-lt"/>
          <a:ea typeface="+mj-ea"/>
          <a:cs typeface="+mj-cs"/>
          <a:sym typeface="Calibri"/>
        </a:defRPr>
      </a:lvl6pPr>
      <a:lvl7pPr marL="0" marR="0" indent="914400" algn="ctr" defTabSz="457200" rtl="0" latinLnBrk="0">
        <a:lnSpc>
          <a:spcPct val="100000"/>
        </a:lnSpc>
        <a:spcBef>
          <a:spcPts val="0"/>
        </a:spcBef>
        <a:spcAft>
          <a:spcPts val="0"/>
        </a:spcAft>
        <a:buClrTx/>
        <a:buSzTx/>
        <a:buFontTx/>
        <a:buNone/>
        <a:tabLst/>
        <a:defRPr b="0" baseline="0" cap="none" i="0" spc="0" strike="noStrike" sz="3200" u="none">
          <a:ln>
            <a:noFill/>
          </a:ln>
          <a:solidFill>
            <a:srgbClr val="000000"/>
          </a:solidFill>
          <a:uFillTx/>
          <a:latin typeface="+mj-lt"/>
          <a:ea typeface="+mj-ea"/>
          <a:cs typeface="+mj-cs"/>
          <a:sym typeface="Calibri"/>
        </a:defRPr>
      </a:lvl7pPr>
      <a:lvl8pPr marL="0" marR="0" indent="1371600" algn="ctr" defTabSz="457200" rtl="0" latinLnBrk="0">
        <a:lnSpc>
          <a:spcPct val="100000"/>
        </a:lnSpc>
        <a:spcBef>
          <a:spcPts val="0"/>
        </a:spcBef>
        <a:spcAft>
          <a:spcPts val="0"/>
        </a:spcAft>
        <a:buClrTx/>
        <a:buSzTx/>
        <a:buFontTx/>
        <a:buNone/>
        <a:tabLst/>
        <a:defRPr b="0" baseline="0" cap="none" i="0" spc="0" strike="noStrike" sz="3200" u="none">
          <a:ln>
            <a:noFill/>
          </a:ln>
          <a:solidFill>
            <a:srgbClr val="000000"/>
          </a:solidFill>
          <a:uFillTx/>
          <a:latin typeface="+mj-lt"/>
          <a:ea typeface="+mj-ea"/>
          <a:cs typeface="+mj-cs"/>
          <a:sym typeface="Calibri"/>
        </a:defRPr>
      </a:lvl8pPr>
      <a:lvl9pPr marL="0" marR="0" indent="1828800" algn="ctr" defTabSz="457200" rtl="0" latinLnBrk="0">
        <a:lnSpc>
          <a:spcPct val="100000"/>
        </a:lnSpc>
        <a:spcBef>
          <a:spcPts val="0"/>
        </a:spcBef>
        <a:spcAft>
          <a:spcPts val="0"/>
        </a:spcAft>
        <a:buClrTx/>
        <a:buSzTx/>
        <a:buFontTx/>
        <a:buNone/>
        <a:tabLst/>
        <a:defRPr b="0" baseline="0" cap="none" i="0" spc="0" strike="noStrike" sz="3200" u="none">
          <a:ln>
            <a:noFill/>
          </a:ln>
          <a:solidFill>
            <a:srgbClr val="000000"/>
          </a:solidFill>
          <a:uFillTx/>
          <a:latin typeface="+mj-lt"/>
          <a:ea typeface="+mj-ea"/>
          <a:cs typeface="+mj-cs"/>
          <a:sym typeface="Calibri"/>
        </a:defRPr>
      </a:lvl9pPr>
    </p:titleStyle>
    <p:bodyStyle>
      <a:lvl1pPr marL="342900" marR="0" indent="-342900"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1pPr>
      <a:lvl2pPr marL="783771" marR="0" indent="-326571"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2pPr>
      <a:lvl3pPr marL="1219200" marR="0" indent="-304800"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3pPr>
      <a:lvl4pPr marL="17373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4pPr>
      <a:lvl5pPr marL="21945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5pPr>
      <a:lvl6pPr marL="26517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6pPr>
      <a:lvl7pPr marL="31089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7pPr>
      <a:lvl8pPr marL="3566159" marR="0" indent="-365759"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8pPr>
      <a:lvl9pPr marL="4023359" marR="0" indent="-365759"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9pPr>
    </p:bodyStyle>
    <p:otherStyle>
      <a:lvl1pPr marL="0" marR="0" indent="0" algn="l" defTabSz="457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Calibri"/>
        </a:defRPr>
      </a:lvl1pPr>
      <a:lvl2pPr marL="0" marR="0" indent="457200" algn="l" defTabSz="457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Calibri"/>
        </a:defRPr>
      </a:lvl2pPr>
      <a:lvl3pPr marL="0" marR="0" indent="914400" algn="l" defTabSz="457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Calibri"/>
        </a:defRPr>
      </a:lvl3pPr>
      <a:lvl4pPr marL="0" marR="0" indent="1371600" algn="l" defTabSz="457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Calibri"/>
        </a:defRPr>
      </a:lvl4pPr>
      <a:lvl5pPr marL="0" marR="0" indent="1828800" algn="l" defTabSz="457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Calibri"/>
        </a:defRPr>
      </a:lvl5pPr>
      <a:lvl6pPr marL="0" marR="0" indent="2286000" algn="l" defTabSz="457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Calibri"/>
        </a:defRPr>
      </a:lvl6pPr>
      <a:lvl7pPr marL="0" marR="0" indent="2743200" algn="l" defTabSz="457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Calibri"/>
        </a:defRPr>
      </a:lvl7pPr>
      <a:lvl8pPr marL="0" marR="0" indent="3200400" algn="l" defTabSz="457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Calibri"/>
        </a:defRPr>
      </a:lvl8pPr>
      <a:lvl9pPr marL="0" marR="0" indent="3657600" algn="l" defTabSz="457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Calibr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jpeg"/><Relationship Id="rId6" Type="http://schemas.openxmlformats.org/officeDocument/2006/relationships/image" Target="../media/image4.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jpeg"/><Relationship Id="rId6" Type="http://schemas.openxmlformats.org/officeDocument/2006/relationships/image" Target="../media/image4.pn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image" Target="../media/image9.png"/><Relationship Id="rId10" Type="http://schemas.openxmlformats.org/officeDocument/2006/relationships/image" Target="../media/image10.png"/><Relationship Id="rId11" Type="http://schemas.openxmlformats.org/officeDocument/2006/relationships/image" Target="../media/image11.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jpeg"/><Relationship Id="rId6" Type="http://schemas.openxmlformats.org/officeDocument/2006/relationships/image" Target="../media/image4.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jpeg"/><Relationship Id="rId6" Type="http://schemas.openxmlformats.org/officeDocument/2006/relationships/image" Target="../media/image4.png"/><Relationship Id="rId7" Type="http://schemas.openxmlformats.org/officeDocument/2006/relationships/hyperlink" Target="https://github.com/ISAAKiel/mortAAR" TargetMode="External"/><Relationship Id="rId8" Type="http://schemas.openxmlformats.org/officeDocument/2006/relationships/hyperlink" Target="https://cran.r-project.org/package=mortAAR" TargetMode="Externa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jpeg"/><Relationship Id="rId6" Type="http://schemas.openxmlformats.org/officeDocument/2006/relationships/image" Target="../media/image4.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jpeg"/><Relationship Id="rId6" Type="http://schemas.openxmlformats.org/officeDocument/2006/relationships/image" Target="../media/image4.png"/><Relationship Id="rId7" Type="http://schemas.openxmlformats.org/officeDocument/2006/relationships/image" Target="../media/image5.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jpeg"/><Relationship Id="rId6" Type="http://schemas.openxmlformats.org/officeDocument/2006/relationships/image" Target="../media/image4.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jpeg"/><Relationship Id="rId6" Type="http://schemas.openxmlformats.org/officeDocument/2006/relationships/image" Target="../media/image4.png"/><Relationship Id="rId7" Type="http://schemas.openxmlformats.org/officeDocument/2006/relationships/image" Target="../media/image1.tif"/></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jpeg"/><Relationship Id="rId6" Type="http://schemas.openxmlformats.org/officeDocument/2006/relationships/image" Target="../media/image4.png"/><Relationship Id="rId7" Type="http://schemas.openxmlformats.org/officeDocument/2006/relationships/image" Target="../media/image2.tif"/></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jpeg"/><Relationship Id="rId6" Type="http://schemas.openxmlformats.org/officeDocument/2006/relationships/image" Target="../media/image4.png"/><Relationship Id="rId7" Type="http://schemas.openxmlformats.org/officeDocument/2006/relationships/image" Target="../media/image6.png"/><Relationship Id="rId8" Type="http://schemas.openxmlformats.org/officeDocument/2006/relationships/image" Target="../media/image3.tif"/><Relationship Id="rId9" Type="http://schemas.openxmlformats.org/officeDocument/2006/relationships/image" Target="../media/image4.tif"/></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jpeg"/><Relationship Id="rId6" Type="http://schemas.openxmlformats.org/officeDocument/2006/relationships/image" Target="../media/image4.png"/><Relationship Id="rId7" Type="http://schemas.openxmlformats.org/officeDocument/2006/relationships/image" Target="../media/image5.tif"/></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jpeg"/><Relationship Id="rId6" Type="http://schemas.openxmlformats.org/officeDocument/2006/relationships/image" Target="../media/image4.png"/><Relationship Id="rId7" Type="http://schemas.openxmlformats.org/officeDocument/2006/relationships/image" Target="../media/image6.tif"/><Relationship Id="rId8" Type="http://schemas.openxmlformats.org/officeDocument/2006/relationships/image" Target="../media/image7.tif"/></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39" name="image1.png" descr="SFB_Teemplate-Folie_Balken Header"/>
          <p:cNvPicPr>
            <a:picLocks noChangeAspect="1"/>
          </p:cNvPicPr>
          <p:nvPr/>
        </p:nvPicPr>
        <p:blipFill>
          <a:blip r:embed="rId2">
            <a:extLst/>
          </a:blip>
          <a:stretch>
            <a:fillRect/>
          </a:stretch>
        </p:blipFill>
        <p:spPr>
          <a:xfrm>
            <a:off x="0" y="6424612"/>
            <a:ext cx="9144000" cy="441327"/>
          </a:xfrm>
          <a:prstGeom prst="rect">
            <a:avLst/>
          </a:prstGeom>
          <a:ln w="12700">
            <a:miter lim="400000"/>
          </a:ln>
        </p:spPr>
      </p:pic>
      <p:pic>
        <p:nvPicPr>
          <p:cNvPr id="140" name="image3.png" descr="SFB_Teemplate-Folie_Logo JMA"/>
          <p:cNvPicPr>
            <a:picLocks noChangeAspect="1"/>
          </p:cNvPicPr>
          <p:nvPr/>
        </p:nvPicPr>
        <p:blipFill>
          <a:blip r:embed="rId3">
            <a:extLst/>
          </a:blip>
          <a:stretch>
            <a:fillRect/>
          </a:stretch>
        </p:blipFill>
        <p:spPr>
          <a:xfrm>
            <a:off x="7427128" y="6475645"/>
            <a:ext cx="256638" cy="352194"/>
          </a:xfrm>
          <a:prstGeom prst="rect">
            <a:avLst/>
          </a:prstGeom>
          <a:ln w="12700">
            <a:miter lim="400000"/>
          </a:ln>
        </p:spPr>
      </p:pic>
      <p:pic>
        <p:nvPicPr>
          <p:cNvPr id="141" name="image4.png" descr="SFB_Teemplate-Folie_Logo CAU"/>
          <p:cNvPicPr>
            <a:picLocks noChangeAspect="1"/>
          </p:cNvPicPr>
          <p:nvPr/>
        </p:nvPicPr>
        <p:blipFill>
          <a:blip r:embed="rId4">
            <a:extLst/>
          </a:blip>
          <a:stretch>
            <a:fillRect/>
          </a:stretch>
        </p:blipFill>
        <p:spPr>
          <a:xfrm>
            <a:off x="7968464" y="6467707"/>
            <a:ext cx="1062040" cy="352194"/>
          </a:xfrm>
          <a:prstGeom prst="rect">
            <a:avLst/>
          </a:prstGeom>
          <a:ln w="12700">
            <a:miter lim="400000"/>
          </a:ln>
        </p:spPr>
      </p:pic>
      <p:pic>
        <p:nvPicPr>
          <p:cNvPr id="142" name="image26.jpg"/>
          <p:cNvPicPr>
            <a:picLocks noChangeAspect="1"/>
          </p:cNvPicPr>
          <p:nvPr/>
        </p:nvPicPr>
        <p:blipFill>
          <a:blip r:embed="rId5">
            <a:extLst/>
          </a:blip>
          <a:stretch>
            <a:fillRect/>
          </a:stretch>
        </p:blipFill>
        <p:spPr>
          <a:xfrm>
            <a:off x="5277134" y="6518585"/>
            <a:ext cx="661387" cy="232431"/>
          </a:xfrm>
          <a:prstGeom prst="rect">
            <a:avLst/>
          </a:prstGeom>
          <a:ln w="12700">
            <a:miter lim="400000"/>
          </a:ln>
        </p:spPr>
      </p:pic>
      <p:pic>
        <p:nvPicPr>
          <p:cNvPr id="143" name="image28.png"/>
          <p:cNvPicPr>
            <a:picLocks noChangeAspect="1"/>
          </p:cNvPicPr>
          <p:nvPr/>
        </p:nvPicPr>
        <p:blipFill>
          <a:blip r:embed="rId6">
            <a:extLst/>
          </a:blip>
          <a:srcRect l="5172" t="0" r="12945" b="0"/>
          <a:stretch>
            <a:fillRect/>
          </a:stretch>
        </p:blipFill>
        <p:spPr>
          <a:xfrm>
            <a:off x="6191114" y="6491870"/>
            <a:ext cx="1026669" cy="344256"/>
          </a:xfrm>
          <a:prstGeom prst="rect">
            <a:avLst/>
          </a:prstGeom>
          <a:ln w="12700">
            <a:miter lim="400000"/>
          </a:ln>
        </p:spPr>
      </p:pic>
      <p:sp>
        <p:nvSpPr>
          <p:cNvPr id="144" name="Shape 144"/>
          <p:cNvSpPr/>
          <p:nvPr/>
        </p:nvSpPr>
        <p:spPr>
          <a:xfrm>
            <a:off x="469969" y="1696613"/>
            <a:ext cx="8614927" cy="1031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3200"/>
            </a:lvl1pPr>
          </a:lstStyle>
          <a:p>
            <a:pPr/>
            <a:r>
              <a:t>mortAAR: the analysis of archaeological mortality data in R</a:t>
            </a:r>
          </a:p>
        </p:txBody>
      </p:sp>
      <p:sp>
        <p:nvSpPr>
          <p:cNvPr id="145" name="Shape 145"/>
          <p:cNvSpPr/>
          <p:nvPr/>
        </p:nvSpPr>
        <p:spPr>
          <a:xfrm>
            <a:off x="1569834" y="4365413"/>
            <a:ext cx="6415197" cy="421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2200"/>
            </a:lvl1pPr>
          </a:lstStyle>
          <a:p>
            <a:pPr/>
            <a:r>
              <a:t>Christoph Rinne, Nils Müller-Scheeßel, Martin Hinz</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40" name="image1.png" descr="SFB_Teemplate-Folie_Balken Header"/>
          <p:cNvPicPr>
            <a:picLocks noChangeAspect="1"/>
          </p:cNvPicPr>
          <p:nvPr/>
        </p:nvPicPr>
        <p:blipFill>
          <a:blip r:embed="rId2">
            <a:extLst/>
          </a:blip>
          <a:stretch>
            <a:fillRect/>
          </a:stretch>
        </p:blipFill>
        <p:spPr>
          <a:xfrm>
            <a:off x="0" y="2"/>
            <a:ext cx="9144000" cy="795336"/>
          </a:xfrm>
          <a:prstGeom prst="rect">
            <a:avLst/>
          </a:prstGeom>
          <a:ln w="12700">
            <a:miter lim="400000"/>
          </a:ln>
        </p:spPr>
      </p:pic>
      <p:pic>
        <p:nvPicPr>
          <p:cNvPr id="241" name="image1.png" descr="SFB_Teemplate-Folie_Balken Header"/>
          <p:cNvPicPr>
            <a:picLocks noChangeAspect="1"/>
          </p:cNvPicPr>
          <p:nvPr/>
        </p:nvPicPr>
        <p:blipFill>
          <a:blip r:embed="rId2">
            <a:extLst/>
          </a:blip>
          <a:stretch>
            <a:fillRect/>
          </a:stretch>
        </p:blipFill>
        <p:spPr>
          <a:xfrm>
            <a:off x="0" y="6424612"/>
            <a:ext cx="9144000" cy="441327"/>
          </a:xfrm>
          <a:prstGeom prst="rect">
            <a:avLst/>
          </a:prstGeom>
          <a:ln w="12700">
            <a:miter lim="400000"/>
          </a:ln>
        </p:spPr>
      </p:pic>
      <p:pic>
        <p:nvPicPr>
          <p:cNvPr id="242" name="image3.png" descr="SFB_Teemplate-Folie_Logo JMA"/>
          <p:cNvPicPr>
            <a:picLocks noChangeAspect="1"/>
          </p:cNvPicPr>
          <p:nvPr/>
        </p:nvPicPr>
        <p:blipFill>
          <a:blip r:embed="rId3">
            <a:extLst/>
          </a:blip>
          <a:stretch>
            <a:fillRect/>
          </a:stretch>
        </p:blipFill>
        <p:spPr>
          <a:xfrm>
            <a:off x="7427128" y="6475645"/>
            <a:ext cx="256638" cy="352194"/>
          </a:xfrm>
          <a:prstGeom prst="rect">
            <a:avLst/>
          </a:prstGeom>
          <a:ln w="12700">
            <a:miter lim="400000"/>
          </a:ln>
        </p:spPr>
      </p:pic>
      <p:pic>
        <p:nvPicPr>
          <p:cNvPr id="243" name="image4.png" descr="SFB_Teemplate-Folie_Logo CAU"/>
          <p:cNvPicPr>
            <a:picLocks noChangeAspect="1"/>
          </p:cNvPicPr>
          <p:nvPr/>
        </p:nvPicPr>
        <p:blipFill>
          <a:blip r:embed="rId4">
            <a:extLst/>
          </a:blip>
          <a:stretch>
            <a:fillRect/>
          </a:stretch>
        </p:blipFill>
        <p:spPr>
          <a:xfrm>
            <a:off x="7968464" y="6467707"/>
            <a:ext cx="1062040" cy="352194"/>
          </a:xfrm>
          <a:prstGeom prst="rect">
            <a:avLst/>
          </a:prstGeom>
          <a:ln w="12700">
            <a:miter lim="400000"/>
          </a:ln>
        </p:spPr>
      </p:pic>
      <p:sp>
        <p:nvSpPr>
          <p:cNvPr id="244" name="Shape 244"/>
          <p:cNvSpPr/>
          <p:nvPr>
            <p:ph type="ctrTitle"/>
          </p:nvPr>
        </p:nvSpPr>
        <p:spPr>
          <a:xfrm>
            <a:off x="969962" y="49214"/>
            <a:ext cx="8001845" cy="671280"/>
          </a:xfrm>
          <a:prstGeom prst="rect">
            <a:avLst/>
          </a:prstGeom>
        </p:spPr>
        <p:txBody>
          <a:bodyPr/>
          <a:lstStyle>
            <a:lvl1pPr algn="l" defTabSz="283463">
              <a:defRPr b="1" sz="2232">
                <a:solidFill>
                  <a:srgbClr val="406F51"/>
                </a:solidFill>
              </a:defRPr>
            </a:lvl1pPr>
          </a:lstStyle>
          <a:p>
            <a:pPr/>
            <a:r>
              <a:t>mortAAR: the analysis of archaeological mortality data in R</a:t>
            </a:r>
          </a:p>
        </p:txBody>
      </p:sp>
      <p:pic>
        <p:nvPicPr>
          <p:cNvPr id="245" name="image26.jpg"/>
          <p:cNvPicPr>
            <a:picLocks noChangeAspect="1"/>
          </p:cNvPicPr>
          <p:nvPr/>
        </p:nvPicPr>
        <p:blipFill>
          <a:blip r:embed="rId5">
            <a:extLst/>
          </a:blip>
          <a:stretch>
            <a:fillRect/>
          </a:stretch>
        </p:blipFill>
        <p:spPr>
          <a:xfrm>
            <a:off x="5277134" y="6518585"/>
            <a:ext cx="661387" cy="232431"/>
          </a:xfrm>
          <a:prstGeom prst="rect">
            <a:avLst/>
          </a:prstGeom>
          <a:ln w="12700">
            <a:miter lim="400000"/>
          </a:ln>
        </p:spPr>
      </p:pic>
      <p:pic>
        <p:nvPicPr>
          <p:cNvPr id="246" name="image28.png"/>
          <p:cNvPicPr>
            <a:picLocks noChangeAspect="1"/>
          </p:cNvPicPr>
          <p:nvPr/>
        </p:nvPicPr>
        <p:blipFill>
          <a:blip r:embed="rId6">
            <a:extLst/>
          </a:blip>
          <a:srcRect l="5172" t="0" r="12945" b="0"/>
          <a:stretch>
            <a:fillRect/>
          </a:stretch>
        </p:blipFill>
        <p:spPr>
          <a:xfrm>
            <a:off x="6191114" y="6491870"/>
            <a:ext cx="1026669" cy="344256"/>
          </a:xfrm>
          <a:prstGeom prst="rect">
            <a:avLst/>
          </a:prstGeom>
          <a:ln w="12700">
            <a:miter lim="400000"/>
          </a:ln>
        </p:spPr>
      </p:pic>
      <p:sp>
        <p:nvSpPr>
          <p:cNvPr id="247" name="Shape 247"/>
          <p:cNvSpPr/>
          <p:nvPr/>
        </p:nvSpPr>
        <p:spPr>
          <a:xfrm>
            <a:off x="176659" y="893777"/>
            <a:ext cx="4312345" cy="802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Putting mortAAR into action – An Early Neolithic cemetery</a:t>
            </a:r>
          </a:p>
        </p:txBody>
      </p:sp>
      <p:pic>
        <p:nvPicPr>
          <p:cNvPr id="248" name="pasted-image.pdf"/>
          <p:cNvPicPr>
            <a:picLocks noChangeAspect="1"/>
          </p:cNvPicPr>
          <p:nvPr/>
        </p:nvPicPr>
        <p:blipFill>
          <a:blip r:embed="rId7">
            <a:extLst/>
          </a:blip>
          <a:stretch>
            <a:fillRect/>
          </a:stretch>
        </p:blipFill>
        <p:spPr>
          <a:xfrm>
            <a:off x="169598" y="1869700"/>
            <a:ext cx="2723836" cy="2723837"/>
          </a:xfrm>
          <a:prstGeom prst="rect">
            <a:avLst/>
          </a:prstGeom>
          <a:ln w="12700">
            <a:miter lim="400000"/>
          </a:ln>
        </p:spPr>
      </p:pic>
      <p:pic>
        <p:nvPicPr>
          <p:cNvPr id="249" name="pasted-image.pdf"/>
          <p:cNvPicPr>
            <a:picLocks noChangeAspect="1"/>
          </p:cNvPicPr>
          <p:nvPr/>
        </p:nvPicPr>
        <p:blipFill>
          <a:blip r:embed="rId8">
            <a:extLst/>
          </a:blip>
          <a:stretch>
            <a:fillRect/>
          </a:stretch>
        </p:blipFill>
        <p:spPr>
          <a:xfrm>
            <a:off x="3210082" y="1869700"/>
            <a:ext cx="2723836" cy="2723837"/>
          </a:xfrm>
          <a:prstGeom prst="rect">
            <a:avLst/>
          </a:prstGeom>
          <a:ln w="12700">
            <a:miter lim="400000"/>
          </a:ln>
        </p:spPr>
      </p:pic>
      <p:pic>
        <p:nvPicPr>
          <p:cNvPr id="250" name="pasted-image.pdf"/>
          <p:cNvPicPr>
            <a:picLocks noChangeAspect="1"/>
          </p:cNvPicPr>
          <p:nvPr/>
        </p:nvPicPr>
        <p:blipFill>
          <a:blip r:embed="rId9">
            <a:extLst/>
          </a:blip>
          <a:stretch>
            <a:fillRect/>
          </a:stretch>
        </p:blipFill>
        <p:spPr>
          <a:xfrm>
            <a:off x="6193528" y="1869700"/>
            <a:ext cx="2723837" cy="2723837"/>
          </a:xfrm>
          <a:prstGeom prst="rect">
            <a:avLst/>
          </a:prstGeom>
          <a:ln w="12700">
            <a:miter lim="400000"/>
          </a:ln>
        </p:spPr>
      </p:pic>
      <p:pic>
        <p:nvPicPr>
          <p:cNvPr id="251" name="pasted-image.pdf"/>
          <p:cNvPicPr>
            <a:picLocks noChangeAspect="1"/>
          </p:cNvPicPr>
          <p:nvPr/>
        </p:nvPicPr>
        <p:blipFill>
          <a:blip r:embed="rId10">
            <a:extLst/>
          </a:blip>
          <a:stretch>
            <a:fillRect/>
          </a:stretch>
        </p:blipFill>
        <p:spPr>
          <a:xfrm>
            <a:off x="1371600" y="3905564"/>
            <a:ext cx="2723836" cy="2723837"/>
          </a:xfrm>
          <a:prstGeom prst="rect">
            <a:avLst/>
          </a:prstGeom>
          <a:ln w="12700">
            <a:miter lim="400000"/>
          </a:ln>
        </p:spPr>
      </p:pic>
      <p:pic>
        <p:nvPicPr>
          <p:cNvPr id="252" name="pasted-image.pdf"/>
          <p:cNvPicPr>
            <a:picLocks noChangeAspect="1"/>
          </p:cNvPicPr>
          <p:nvPr/>
        </p:nvPicPr>
        <p:blipFill>
          <a:blip r:embed="rId11">
            <a:extLst/>
          </a:blip>
          <a:stretch>
            <a:fillRect/>
          </a:stretch>
        </p:blipFill>
        <p:spPr>
          <a:xfrm>
            <a:off x="4763165" y="3905564"/>
            <a:ext cx="2723837" cy="2723837"/>
          </a:xfrm>
          <a:prstGeom prst="rect">
            <a:avLst/>
          </a:prstGeom>
          <a:ln w="12700">
            <a:miter lim="400000"/>
          </a:ln>
        </p:spPr>
      </p:pic>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2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25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el" backwards="0">
                                    <p:tmAbs val="0"/>
                                  </p:iterate>
                                  <p:childTnLst>
                                    <p:set>
                                      <p:cBhvr>
                                        <p:cTn id="18" fill="hold"/>
                                        <p:tgtEl>
                                          <p:spTgt spid="25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52" grpId="4"/>
      <p:bldP build="whole" bldLvl="1" animBg="1" rev="0" advAuto="0" spid="251" grpId="3"/>
      <p:bldP build="whole" bldLvl="1" animBg="1" rev="0" advAuto="0" spid="249" grpId="1"/>
      <p:bldP build="whole" bldLvl="1" animBg="1" rev="0" advAuto="0" spid="250" grpId="2"/>
    </p:bldLst>
  </p:timing>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54" name="image1.png" descr="SFB_Teemplate-Folie_Balken Header"/>
          <p:cNvPicPr>
            <a:picLocks noChangeAspect="1"/>
          </p:cNvPicPr>
          <p:nvPr/>
        </p:nvPicPr>
        <p:blipFill>
          <a:blip r:embed="rId2">
            <a:extLst/>
          </a:blip>
          <a:stretch>
            <a:fillRect/>
          </a:stretch>
        </p:blipFill>
        <p:spPr>
          <a:xfrm>
            <a:off x="0" y="2"/>
            <a:ext cx="9144000" cy="795336"/>
          </a:xfrm>
          <a:prstGeom prst="rect">
            <a:avLst/>
          </a:prstGeom>
          <a:ln w="12700">
            <a:miter lim="400000"/>
          </a:ln>
        </p:spPr>
      </p:pic>
      <p:pic>
        <p:nvPicPr>
          <p:cNvPr id="255" name="image1.png" descr="SFB_Teemplate-Folie_Balken Header"/>
          <p:cNvPicPr>
            <a:picLocks noChangeAspect="1"/>
          </p:cNvPicPr>
          <p:nvPr/>
        </p:nvPicPr>
        <p:blipFill>
          <a:blip r:embed="rId2">
            <a:extLst/>
          </a:blip>
          <a:stretch>
            <a:fillRect/>
          </a:stretch>
        </p:blipFill>
        <p:spPr>
          <a:xfrm>
            <a:off x="0" y="6424612"/>
            <a:ext cx="9144000" cy="441327"/>
          </a:xfrm>
          <a:prstGeom prst="rect">
            <a:avLst/>
          </a:prstGeom>
          <a:ln w="12700">
            <a:miter lim="400000"/>
          </a:ln>
        </p:spPr>
      </p:pic>
      <p:pic>
        <p:nvPicPr>
          <p:cNvPr id="256" name="image3.png" descr="SFB_Teemplate-Folie_Logo JMA"/>
          <p:cNvPicPr>
            <a:picLocks noChangeAspect="1"/>
          </p:cNvPicPr>
          <p:nvPr/>
        </p:nvPicPr>
        <p:blipFill>
          <a:blip r:embed="rId3">
            <a:extLst/>
          </a:blip>
          <a:stretch>
            <a:fillRect/>
          </a:stretch>
        </p:blipFill>
        <p:spPr>
          <a:xfrm>
            <a:off x="7427128" y="6475645"/>
            <a:ext cx="256638" cy="352194"/>
          </a:xfrm>
          <a:prstGeom prst="rect">
            <a:avLst/>
          </a:prstGeom>
          <a:ln w="12700">
            <a:miter lim="400000"/>
          </a:ln>
        </p:spPr>
      </p:pic>
      <p:pic>
        <p:nvPicPr>
          <p:cNvPr id="257" name="image4.png" descr="SFB_Teemplate-Folie_Logo CAU"/>
          <p:cNvPicPr>
            <a:picLocks noChangeAspect="1"/>
          </p:cNvPicPr>
          <p:nvPr/>
        </p:nvPicPr>
        <p:blipFill>
          <a:blip r:embed="rId4">
            <a:extLst/>
          </a:blip>
          <a:stretch>
            <a:fillRect/>
          </a:stretch>
        </p:blipFill>
        <p:spPr>
          <a:xfrm>
            <a:off x="7968464" y="6467707"/>
            <a:ext cx="1062040" cy="352194"/>
          </a:xfrm>
          <a:prstGeom prst="rect">
            <a:avLst/>
          </a:prstGeom>
          <a:ln w="12700">
            <a:miter lim="400000"/>
          </a:ln>
        </p:spPr>
      </p:pic>
      <p:sp>
        <p:nvSpPr>
          <p:cNvPr id="258" name="Shape 258"/>
          <p:cNvSpPr/>
          <p:nvPr>
            <p:ph type="ctrTitle"/>
          </p:nvPr>
        </p:nvSpPr>
        <p:spPr>
          <a:xfrm>
            <a:off x="969962" y="49214"/>
            <a:ext cx="8001845" cy="671280"/>
          </a:xfrm>
          <a:prstGeom prst="rect">
            <a:avLst/>
          </a:prstGeom>
        </p:spPr>
        <p:txBody>
          <a:bodyPr/>
          <a:lstStyle>
            <a:lvl1pPr algn="l" defTabSz="283463">
              <a:defRPr b="1" sz="2232">
                <a:solidFill>
                  <a:srgbClr val="406F51"/>
                </a:solidFill>
              </a:defRPr>
            </a:lvl1pPr>
          </a:lstStyle>
          <a:p>
            <a:pPr/>
            <a:r>
              <a:t>mortAAR: the analysis of archaeological mortality data in R</a:t>
            </a:r>
          </a:p>
        </p:txBody>
      </p:sp>
      <p:pic>
        <p:nvPicPr>
          <p:cNvPr id="259" name="image26.jpg"/>
          <p:cNvPicPr>
            <a:picLocks noChangeAspect="1"/>
          </p:cNvPicPr>
          <p:nvPr/>
        </p:nvPicPr>
        <p:blipFill>
          <a:blip r:embed="rId5">
            <a:extLst/>
          </a:blip>
          <a:stretch>
            <a:fillRect/>
          </a:stretch>
        </p:blipFill>
        <p:spPr>
          <a:xfrm>
            <a:off x="5277134" y="6518585"/>
            <a:ext cx="661387" cy="232431"/>
          </a:xfrm>
          <a:prstGeom prst="rect">
            <a:avLst/>
          </a:prstGeom>
          <a:ln w="12700">
            <a:miter lim="400000"/>
          </a:ln>
        </p:spPr>
      </p:pic>
      <p:pic>
        <p:nvPicPr>
          <p:cNvPr id="260" name="image28.png"/>
          <p:cNvPicPr>
            <a:picLocks noChangeAspect="1"/>
          </p:cNvPicPr>
          <p:nvPr/>
        </p:nvPicPr>
        <p:blipFill>
          <a:blip r:embed="rId6">
            <a:extLst/>
          </a:blip>
          <a:srcRect l="5172" t="0" r="12945" b="0"/>
          <a:stretch>
            <a:fillRect/>
          </a:stretch>
        </p:blipFill>
        <p:spPr>
          <a:xfrm>
            <a:off x="6191114" y="6491870"/>
            <a:ext cx="1026669" cy="344256"/>
          </a:xfrm>
          <a:prstGeom prst="rect">
            <a:avLst/>
          </a:prstGeom>
          <a:ln w="12700">
            <a:miter lim="400000"/>
          </a:ln>
        </p:spPr>
      </p:pic>
      <p:sp>
        <p:nvSpPr>
          <p:cNvPr id="261" name="Shape 261"/>
          <p:cNvSpPr/>
          <p:nvPr/>
        </p:nvSpPr>
        <p:spPr>
          <a:xfrm>
            <a:off x="549192" y="1278397"/>
            <a:ext cx="6935656" cy="535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000"/>
            </a:lvl1pPr>
          </a:lstStyle>
          <a:p>
            <a:pPr/>
            <a:r>
              <a:t>Life tables – Why are they still useful?</a:t>
            </a:r>
          </a:p>
        </p:txBody>
      </p:sp>
      <p:sp>
        <p:nvSpPr>
          <p:cNvPr id="262" name="Shape 262"/>
          <p:cNvSpPr/>
          <p:nvPr/>
        </p:nvSpPr>
        <p:spPr>
          <a:xfrm>
            <a:off x="471359" y="2168755"/>
            <a:ext cx="8658482" cy="3647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While we do not dismiss the problematics of life tables with their assumption of stationary populations, we still think that even in their simple form they provide useful information at least for the archaeologist. Even if the age-pattern is distorted, it still provides highly relevant information about cultural behaviour and preferences.</a:t>
            </a:r>
          </a:p>
          <a:p>
            <a:pPr/>
            <a:r>
              <a:t>Archaeologists, anthropologists and paleodemographers should work closer together than they have in the past to get to grips with actual population developments, representation of burial data and possible sources of bias.</a:t>
            </a:r>
          </a:p>
        </p:txBody>
      </p:sp>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64" name="image1.png" descr="SFB_Teemplate-Folie_Balken Header"/>
          <p:cNvPicPr>
            <a:picLocks noChangeAspect="1"/>
          </p:cNvPicPr>
          <p:nvPr/>
        </p:nvPicPr>
        <p:blipFill>
          <a:blip r:embed="rId2">
            <a:extLst/>
          </a:blip>
          <a:stretch>
            <a:fillRect/>
          </a:stretch>
        </p:blipFill>
        <p:spPr>
          <a:xfrm>
            <a:off x="0" y="2"/>
            <a:ext cx="9144000" cy="795336"/>
          </a:xfrm>
          <a:prstGeom prst="rect">
            <a:avLst/>
          </a:prstGeom>
          <a:ln w="12700">
            <a:miter lim="400000"/>
          </a:ln>
        </p:spPr>
      </p:pic>
      <p:pic>
        <p:nvPicPr>
          <p:cNvPr id="265" name="image1.png" descr="SFB_Teemplate-Folie_Balken Header"/>
          <p:cNvPicPr>
            <a:picLocks noChangeAspect="1"/>
          </p:cNvPicPr>
          <p:nvPr/>
        </p:nvPicPr>
        <p:blipFill>
          <a:blip r:embed="rId2">
            <a:extLst/>
          </a:blip>
          <a:stretch>
            <a:fillRect/>
          </a:stretch>
        </p:blipFill>
        <p:spPr>
          <a:xfrm>
            <a:off x="0" y="6424612"/>
            <a:ext cx="9144000" cy="441327"/>
          </a:xfrm>
          <a:prstGeom prst="rect">
            <a:avLst/>
          </a:prstGeom>
          <a:ln w="12700">
            <a:miter lim="400000"/>
          </a:ln>
        </p:spPr>
      </p:pic>
      <p:pic>
        <p:nvPicPr>
          <p:cNvPr id="266" name="image3.png" descr="SFB_Teemplate-Folie_Logo JMA"/>
          <p:cNvPicPr>
            <a:picLocks noChangeAspect="1"/>
          </p:cNvPicPr>
          <p:nvPr/>
        </p:nvPicPr>
        <p:blipFill>
          <a:blip r:embed="rId3">
            <a:extLst/>
          </a:blip>
          <a:stretch>
            <a:fillRect/>
          </a:stretch>
        </p:blipFill>
        <p:spPr>
          <a:xfrm>
            <a:off x="7427128" y="6475645"/>
            <a:ext cx="256638" cy="352194"/>
          </a:xfrm>
          <a:prstGeom prst="rect">
            <a:avLst/>
          </a:prstGeom>
          <a:ln w="12700">
            <a:miter lim="400000"/>
          </a:ln>
        </p:spPr>
      </p:pic>
      <p:pic>
        <p:nvPicPr>
          <p:cNvPr id="267" name="image4.png" descr="SFB_Teemplate-Folie_Logo CAU"/>
          <p:cNvPicPr>
            <a:picLocks noChangeAspect="1"/>
          </p:cNvPicPr>
          <p:nvPr/>
        </p:nvPicPr>
        <p:blipFill>
          <a:blip r:embed="rId4">
            <a:extLst/>
          </a:blip>
          <a:stretch>
            <a:fillRect/>
          </a:stretch>
        </p:blipFill>
        <p:spPr>
          <a:xfrm>
            <a:off x="7968464" y="6467707"/>
            <a:ext cx="1062040" cy="352194"/>
          </a:xfrm>
          <a:prstGeom prst="rect">
            <a:avLst/>
          </a:prstGeom>
          <a:ln w="12700">
            <a:miter lim="400000"/>
          </a:ln>
        </p:spPr>
      </p:pic>
      <p:sp>
        <p:nvSpPr>
          <p:cNvPr id="268" name="Shape 268"/>
          <p:cNvSpPr/>
          <p:nvPr>
            <p:ph type="ctrTitle"/>
          </p:nvPr>
        </p:nvSpPr>
        <p:spPr>
          <a:xfrm>
            <a:off x="969962" y="49214"/>
            <a:ext cx="8001845" cy="671280"/>
          </a:xfrm>
          <a:prstGeom prst="rect">
            <a:avLst/>
          </a:prstGeom>
        </p:spPr>
        <p:txBody>
          <a:bodyPr/>
          <a:lstStyle>
            <a:lvl1pPr algn="l" defTabSz="283463">
              <a:defRPr b="1" sz="2232">
                <a:solidFill>
                  <a:srgbClr val="406F51"/>
                </a:solidFill>
              </a:defRPr>
            </a:lvl1pPr>
          </a:lstStyle>
          <a:p>
            <a:pPr/>
            <a:r>
              <a:t>mortAAR: the analysis of archaeological mortality data in R</a:t>
            </a:r>
          </a:p>
        </p:txBody>
      </p:sp>
      <p:pic>
        <p:nvPicPr>
          <p:cNvPr id="269" name="image26.jpg"/>
          <p:cNvPicPr>
            <a:picLocks noChangeAspect="1"/>
          </p:cNvPicPr>
          <p:nvPr/>
        </p:nvPicPr>
        <p:blipFill>
          <a:blip r:embed="rId5">
            <a:extLst/>
          </a:blip>
          <a:stretch>
            <a:fillRect/>
          </a:stretch>
        </p:blipFill>
        <p:spPr>
          <a:xfrm>
            <a:off x="5277134" y="6518585"/>
            <a:ext cx="661387" cy="232431"/>
          </a:xfrm>
          <a:prstGeom prst="rect">
            <a:avLst/>
          </a:prstGeom>
          <a:ln w="12700">
            <a:miter lim="400000"/>
          </a:ln>
        </p:spPr>
      </p:pic>
      <p:pic>
        <p:nvPicPr>
          <p:cNvPr id="270" name="image28.png"/>
          <p:cNvPicPr>
            <a:picLocks noChangeAspect="1"/>
          </p:cNvPicPr>
          <p:nvPr/>
        </p:nvPicPr>
        <p:blipFill>
          <a:blip r:embed="rId6">
            <a:extLst/>
          </a:blip>
          <a:srcRect l="5172" t="0" r="12945" b="0"/>
          <a:stretch>
            <a:fillRect/>
          </a:stretch>
        </p:blipFill>
        <p:spPr>
          <a:xfrm>
            <a:off x="6191114" y="6491870"/>
            <a:ext cx="1026669" cy="344256"/>
          </a:xfrm>
          <a:prstGeom prst="rect">
            <a:avLst/>
          </a:prstGeom>
          <a:ln w="12700">
            <a:miter lim="400000"/>
          </a:ln>
        </p:spPr>
      </p:pic>
      <p:sp>
        <p:nvSpPr>
          <p:cNvPr id="271" name="Shape 271"/>
          <p:cNvSpPr/>
          <p:nvPr/>
        </p:nvSpPr>
        <p:spPr>
          <a:xfrm>
            <a:off x="549192" y="1278397"/>
            <a:ext cx="5641083" cy="535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000"/>
            </a:lvl1pPr>
          </a:lstStyle>
          <a:p>
            <a:pPr/>
            <a:r>
              <a:t>mortAAR</a:t>
            </a:r>
          </a:p>
        </p:txBody>
      </p:sp>
      <p:sp>
        <p:nvSpPr>
          <p:cNvPr id="272" name="Shape 272"/>
          <p:cNvSpPr/>
          <p:nvPr/>
        </p:nvSpPr>
        <p:spPr>
          <a:xfrm>
            <a:off x="510113" y="3878404"/>
            <a:ext cx="7380974" cy="1767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40631" indent="-240631">
              <a:spcBef>
                <a:spcPts val="2000"/>
              </a:spcBef>
              <a:buSzPct val="100000"/>
              <a:buChar char="-"/>
            </a:pPr>
            <a:r>
              <a:t>on github: </a:t>
            </a:r>
            <a:br/>
            <a:r>
              <a:rPr u="sng">
                <a:solidFill>
                  <a:srgbClr val="0000FF"/>
                </a:solidFill>
                <a:uFill>
                  <a:solidFill>
                    <a:srgbClr val="0000FF"/>
                  </a:solidFill>
                </a:uFill>
                <a:hlinkClick r:id="rId7" invalidUrl="" action="" tgtFrame="" tooltip="" history="1" highlightClick="0" endSnd="0"/>
              </a:rPr>
              <a:t>https://github.com/ISAAKiel/mortAAR</a:t>
            </a:r>
          </a:p>
          <a:p>
            <a:pPr marL="240631" indent="-240631">
              <a:spcBef>
                <a:spcPts val="1000"/>
              </a:spcBef>
              <a:buSzPct val="100000"/>
              <a:buChar char="-"/>
            </a:pPr>
            <a:r>
              <a:t>on CRAN: </a:t>
            </a:r>
            <a:br/>
            <a:r>
              <a:rPr u="sng">
                <a:solidFill>
                  <a:srgbClr val="0000FF"/>
                </a:solidFill>
                <a:uFill>
                  <a:solidFill>
                    <a:srgbClr val="0000FF"/>
                  </a:solidFill>
                </a:uFill>
                <a:hlinkClick r:id="rId8" invalidUrl="" action="" tgtFrame="" tooltip="" history="1" highlightClick="0" endSnd="0"/>
              </a:rPr>
              <a:t>https://CRAN.R-project.org/package=mortAAR</a:t>
            </a:r>
          </a:p>
        </p:txBody>
      </p:sp>
      <p:sp>
        <p:nvSpPr>
          <p:cNvPr id="273" name="Shape 273"/>
          <p:cNvSpPr/>
          <p:nvPr/>
        </p:nvSpPr>
        <p:spPr>
          <a:xfrm>
            <a:off x="509896" y="2297396"/>
            <a:ext cx="8421848" cy="802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If our package helps in this process, we would be more than happy.</a:t>
            </a:r>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47" name="image1.png" descr="SFB_Teemplate-Folie_Balken Header"/>
          <p:cNvPicPr>
            <a:picLocks noChangeAspect="1"/>
          </p:cNvPicPr>
          <p:nvPr/>
        </p:nvPicPr>
        <p:blipFill>
          <a:blip r:embed="rId2">
            <a:extLst/>
          </a:blip>
          <a:stretch>
            <a:fillRect/>
          </a:stretch>
        </p:blipFill>
        <p:spPr>
          <a:xfrm>
            <a:off x="0" y="2"/>
            <a:ext cx="9144000" cy="795336"/>
          </a:xfrm>
          <a:prstGeom prst="rect">
            <a:avLst/>
          </a:prstGeom>
          <a:ln w="12700">
            <a:miter lim="400000"/>
          </a:ln>
        </p:spPr>
      </p:pic>
      <p:pic>
        <p:nvPicPr>
          <p:cNvPr id="148" name="image1.png" descr="SFB_Teemplate-Folie_Balken Header"/>
          <p:cNvPicPr>
            <a:picLocks noChangeAspect="1"/>
          </p:cNvPicPr>
          <p:nvPr/>
        </p:nvPicPr>
        <p:blipFill>
          <a:blip r:embed="rId2">
            <a:extLst/>
          </a:blip>
          <a:stretch>
            <a:fillRect/>
          </a:stretch>
        </p:blipFill>
        <p:spPr>
          <a:xfrm>
            <a:off x="0" y="6424612"/>
            <a:ext cx="9144000" cy="441327"/>
          </a:xfrm>
          <a:prstGeom prst="rect">
            <a:avLst/>
          </a:prstGeom>
          <a:ln w="12700">
            <a:miter lim="400000"/>
          </a:ln>
        </p:spPr>
      </p:pic>
      <p:pic>
        <p:nvPicPr>
          <p:cNvPr id="149" name="image3.png" descr="SFB_Teemplate-Folie_Logo JMA"/>
          <p:cNvPicPr>
            <a:picLocks noChangeAspect="1"/>
          </p:cNvPicPr>
          <p:nvPr/>
        </p:nvPicPr>
        <p:blipFill>
          <a:blip r:embed="rId3">
            <a:extLst/>
          </a:blip>
          <a:stretch>
            <a:fillRect/>
          </a:stretch>
        </p:blipFill>
        <p:spPr>
          <a:xfrm>
            <a:off x="7427128" y="6475645"/>
            <a:ext cx="256638" cy="352194"/>
          </a:xfrm>
          <a:prstGeom prst="rect">
            <a:avLst/>
          </a:prstGeom>
          <a:ln w="12700">
            <a:miter lim="400000"/>
          </a:ln>
        </p:spPr>
      </p:pic>
      <p:pic>
        <p:nvPicPr>
          <p:cNvPr id="150" name="image4.png" descr="SFB_Teemplate-Folie_Logo CAU"/>
          <p:cNvPicPr>
            <a:picLocks noChangeAspect="1"/>
          </p:cNvPicPr>
          <p:nvPr/>
        </p:nvPicPr>
        <p:blipFill>
          <a:blip r:embed="rId4">
            <a:extLst/>
          </a:blip>
          <a:stretch>
            <a:fillRect/>
          </a:stretch>
        </p:blipFill>
        <p:spPr>
          <a:xfrm>
            <a:off x="7968464" y="6467707"/>
            <a:ext cx="1062040" cy="352194"/>
          </a:xfrm>
          <a:prstGeom prst="rect">
            <a:avLst/>
          </a:prstGeom>
          <a:ln w="12700">
            <a:miter lim="400000"/>
          </a:ln>
        </p:spPr>
      </p:pic>
      <p:sp>
        <p:nvSpPr>
          <p:cNvPr id="151" name="Shape 151"/>
          <p:cNvSpPr/>
          <p:nvPr>
            <p:ph type="ctrTitle"/>
          </p:nvPr>
        </p:nvSpPr>
        <p:spPr>
          <a:xfrm>
            <a:off x="969962" y="49214"/>
            <a:ext cx="8001845" cy="671280"/>
          </a:xfrm>
          <a:prstGeom prst="rect">
            <a:avLst/>
          </a:prstGeom>
        </p:spPr>
        <p:txBody>
          <a:bodyPr/>
          <a:lstStyle>
            <a:lvl1pPr algn="l" defTabSz="283463">
              <a:defRPr b="1" sz="2232">
                <a:solidFill>
                  <a:srgbClr val="406F51"/>
                </a:solidFill>
              </a:defRPr>
            </a:lvl1pPr>
          </a:lstStyle>
          <a:p>
            <a:pPr/>
            <a:r>
              <a:t>mortAAR: the analysis of archaeological mortality data in R</a:t>
            </a:r>
          </a:p>
        </p:txBody>
      </p:sp>
      <p:pic>
        <p:nvPicPr>
          <p:cNvPr id="152" name="image26.jpg"/>
          <p:cNvPicPr>
            <a:picLocks noChangeAspect="1"/>
          </p:cNvPicPr>
          <p:nvPr/>
        </p:nvPicPr>
        <p:blipFill>
          <a:blip r:embed="rId5">
            <a:extLst/>
          </a:blip>
          <a:stretch>
            <a:fillRect/>
          </a:stretch>
        </p:blipFill>
        <p:spPr>
          <a:xfrm>
            <a:off x="5277134" y="6518585"/>
            <a:ext cx="661387" cy="232431"/>
          </a:xfrm>
          <a:prstGeom prst="rect">
            <a:avLst/>
          </a:prstGeom>
          <a:ln w="12700">
            <a:miter lim="400000"/>
          </a:ln>
        </p:spPr>
      </p:pic>
      <p:pic>
        <p:nvPicPr>
          <p:cNvPr id="153" name="image28.png"/>
          <p:cNvPicPr>
            <a:picLocks noChangeAspect="1"/>
          </p:cNvPicPr>
          <p:nvPr/>
        </p:nvPicPr>
        <p:blipFill>
          <a:blip r:embed="rId6">
            <a:extLst/>
          </a:blip>
          <a:srcRect l="5172" t="0" r="12945" b="0"/>
          <a:stretch>
            <a:fillRect/>
          </a:stretch>
        </p:blipFill>
        <p:spPr>
          <a:xfrm>
            <a:off x="6191114" y="6491870"/>
            <a:ext cx="1026669" cy="344256"/>
          </a:xfrm>
          <a:prstGeom prst="rect">
            <a:avLst/>
          </a:prstGeom>
          <a:ln w="12700">
            <a:miter lim="400000"/>
          </a:ln>
        </p:spPr>
      </p:pic>
      <p:sp>
        <p:nvSpPr>
          <p:cNvPr id="154" name="Shape 154"/>
          <p:cNvSpPr/>
          <p:nvPr/>
        </p:nvSpPr>
        <p:spPr>
          <a:xfrm>
            <a:off x="189959" y="1041568"/>
            <a:ext cx="9144001" cy="485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700"/>
            </a:lvl1pPr>
          </a:lstStyle>
          <a:p>
            <a:pPr/>
            <a:r>
              <a:t>The use of life tables in (bio-)archaeology</a:t>
            </a:r>
          </a:p>
        </p:txBody>
      </p:sp>
      <p:sp>
        <p:nvSpPr>
          <p:cNvPr id="155" name="Shape 155"/>
          <p:cNvSpPr/>
          <p:nvPr/>
        </p:nvSpPr>
        <p:spPr>
          <a:xfrm>
            <a:off x="242759" y="1709439"/>
            <a:ext cx="8658482" cy="4714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40631" indent="-240631">
              <a:buSzPct val="100000"/>
              <a:buChar char="-"/>
            </a:pPr>
            <a:r>
              <a:t>the use of life tables in demography go back as far as 1662</a:t>
            </a:r>
          </a:p>
          <a:p>
            <a:pPr marL="240631" indent="-240631">
              <a:buSzPct val="100000"/>
              <a:buChar char="-"/>
            </a:pPr>
            <a:r>
              <a:t>aim in demography: identifying current state and projecting future development of populations</a:t>
            </a:r>
          </a:p>
          <a:p>
            <a:pPr marL="240631" indent="-240631">
              <a:buSzPct val="100000"/>
              <a:buChar char="-"/>
            </a:pPr>
            <a:r>
              <a:t>aim in (bio-)archaeology: enabling comparisons of mortality patterns across time and space</a:t>
            </a:r>
          </a:p>
          <a:p>
            <a:pPr marL="240631" indent="-240631">
              <a:buSzPct val="100000"/>
              <a:buChar char="-"/>
            </a:pPr>
            <a:r>
              <a:t>differences in data: demographical research can fall back on state-governed census while (bio-)archaeology deals with skeletal populations</a:t>
            </a:r>
          </a:p>
          <a:p>
            <a:pPr marL="240631" indent="-240631">
              <a:buSzPct val="100000"/>
              <a:buChar char="-"/>
            </a:pPr>
            <a:r>
              <a:t>problems in (bio-)archaeological data:</a:t>
            </a:r>
          </a:p>
          <a:p>
            <a:pPr marL="469231" indent="-240631">
              <a:buSzPct val="100000"/>
              <a:buChar char="•"/>
            </a:pPr>
            <a:r>
              <a:t>ageing of adults is very problematic</a:t>
            </a:r>
          </a:p>
          <a:p>
            <a:pPr marL="469231" indent="-240631">
              <a:buSzPct val="100000"/>
              <a:buChar char="•"/>
            </a:pPr>
            <a:r>
              <a:t>representativeness of data can be questioned</a:t>
            </a:r>
          </a:p>
          <a:p>
            <a:pPr marL="469231" indent="-240631">
              <a:buSzPct val="100000"/>
              <a:buChar char="•"/>
            </a:pPr>
            <a:r>
              <a:t>assumption of stationary populations is questionable</a:t>
            </a:r>
          </a:p>
          <a:p>
            <a:pPr marL="240631" indent="-240631">
              <a:buSzPct val="100000"/>
              <a:buChar char="-"/>
            </a:pPr>
            <a:r>
              <a:t>consequence: life tables have somewhat gone out of fashion</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5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1" fill="hold">
                                  <p:stCondLst>
                                    <p:cond delay="0"/>
                                  </p:stCondLst>
                                  <p:iterate type="el" backwards="0">
                                    <p:tmAbs val="0"/>
                                  </p:iterate>
                                  <p:childTnLst>
                                    <p:set>
                                      <p:cBhvr>
                                        <p:cTn id="10" fill="hold"/>
                                        <p:tgtEl>
                                          <p:spTgt spid="15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1" fill="hold">
                                  <p:stCondLst>
                                    <p:cond delay="0"/>
                                  </p:stCondLst>
                                  <p:iterate type="el" backwards="0">
                                    <p:tmAbs val="0"/>
                                  </p:iterate>
                                  <p:childTnLst>
                                    <p:set>
                                      <p:cBhvr>
                                        <p:cTn id="14" fill="hold"/>
                                        <p:tgtEl>
                                          <p:spTgt spid="15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1" fill="hold">
                                  <p:stCondLst>
                                    <p:cond delay="0"/>
                                  </p:stCondLst>
                                  <p:iterate type="el" backwards="0">
                                    <p:tmAbs val="0"/>
                                  </p:iterate>
                                  <p:childTnLst>
                                    <p:set>
                                      <p:cBhvr>
                                        <p:cTn id="18" fill="hold"/>
                                        <p:tgtEl>
                                          <p:spTgt spid="15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0" presetID="1" grpId="1" fill="hold">
                                  <p:stCondLst>
                                    <p:cond delay="0"/>
                                  </p:stCondLst>
                                  <p:iterate type="el" backwards="0">
                                    <p:tmAbs val="0"/>
                                  </p:iterate>
                                  <p:childTnLst>
                                    <p:set>
                                      <p:cBhvr>
                                        <p:cTn id="22" fill="hold"/>
                                        <p:tgtEl>
                                          <p:spTgt spid="15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0" presetID="1" grpId="1" fill="hold">
                                  <p:stCondLst>
                                    <p:cond delay="0"/>
                                  </p:stCondLst>
                                  <p:iterate type="el" backwards="0">
                                    <p:tmAbs val="0"/>
                                  </p:iterate>
                                  <p:childTnLst>
                                    <p:set>
                                      <p:cBhvr>
                                        <p:cTn id="26" fill="hold"/>
                                        <p:tgtEl>
                                          <p:spTgt spid="15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0" presetID="1" grpId="1" fill="hold">
                                  <p:stCondLst>
                                    <p:cond delay="0"/>
                                  </p:stCondLst>
                                  <p:iterate type="el" backwards="0">
                                    <p:tmAbs val="0"/>
                                  </p:iterate>
                                  <p:childTnLst>
                                    <p:set>
                                      <p:cBhvr>
                                        <p:cTn id="30" fill="hold"/>
                                        <p:tgtEl>
                                          <p:spTgt spid="15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Class="entr" nodeType="clickEffect" presetSubtype="0" presetID="1" grpId="1" fill="hold">
                                  <p:stCondLst>
                                    <p:cond delay="0"/>
                                  </p:stCondLst>
                                  <p:iterate type="el" backwards="0">
                                    <p:tmAbs val="0"/>
                                  </p:iterate>
                                  <p:childTnLst>
                                    <p:set>
                                      <p:cBhvr>
                                        <p:cTn id="34" fill="hold"/>
                                        <p:tgtEl>
                                          <p:spTgt spid="155">
                                            <p:txEl>
                                              <p:pRg st="8" end="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55" grpId="1"/>
    </p:bldLst>
  </p:timing>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57" name="image1.png" descr="SFB_Teemplate-Folie_Balken Header"/>
          <p:cNvPicPr>
            <a:picLocks noChangeAspect="1"/>
          </p:cNvPicPr>
          <p:nvPr/>
        </p:nvPicPr>
        <p:blipFill>
          <a:blip r:embed="rId2">
            <a:extLst/>
          </a:blip>
          <a:stretch>
            <a:fillRect/>
          </a:stretch>
        </p:blipFill>
        <p:spPr>
          <a:xfrm>
            <a:off x="0" y="2"/>
            <a:ext cx="9144000" cy="795336"/>
          </a:xfrm>
          <a:prstGeom prst="rect">
            <a:avLst/>
          </a:prstGeom>
          <a:ln w="12700">
            <a:miter lim="400000"/>
          </a:ln>
        </p:spPr>
      </p:pic>
      <p:pic>
        <p:nvPicPr>
          <p:cNvPr id="158" name="image1.png" descr="SFB_Teemplate-Folie_Balken Header"/>
          <p:cNvPicPr>
            <a:picLocks noChangeAspect="1"/>
          </p:cNvPicPr>
          <p:nvPr/>
        </p:nvPicPr>
        <p:blipFill>
          <a:blip r:embed="rId2">
            <a:extLst/>
          </a:blip>
          <a:stretch>
            <a:fillRect/>
          </a:stretch>
        </p:blipFill>
        <p:spPr>
          <a:xfrm>
            <a:off x="0" y="6424612"/>
            <a:ext cx="9144000" cy="441327"/>
          </a:xfrm>
          <a:prstGeom prst="rect">
            <a:avLst/>
          </a:prstGeom>
          <a:ln w="12700">
            <a:miter lim="400000"/>
          </a:ln>
        </p:spPr>
      </p:pic>
      <p:pic>
        <p:nvPicPr>
          <p:cNvPr id="159" name="image3.png" descr="SFB_Teemplate-Folie_Logo JMA"/>
          <p:cNvPicPr>
            <a:picLocks noChangeAspect="1"/>
          </p:cNvPicPr>
          <p:nvPr/>
        </p:nvPicPr>
        <p:blipFill>
          <a:blip r:embed="rId3">
            <a:extLst/>
          </a:blip>
          <a:stretch>
            <a:fillRect/>
          </a:stretch>
        </p:blipFill>
        <p:spPr>
          <a:xfrm>
            <a:off x="7427128" y="6475645"/>
            <a:ext cx="256638" cy="352194"/>
          </a:xfrm>
          <a:prstGeom prst="rect">
            <a:avLst/>
          </a:prstGeom>
          <a:ln w="12700">
            <a:miter lim="400000"/>
          </a:ln>
        </p:spPr>
      </p:pic>
      <p:pic>
        <p:nvPicPr>
          <p:cNvPr id="160" name="image4.png" descr="SFB_Teemplate-Folie_Logo CAU"/>
          <p:cNvPicPr>
            <a:picLocks noChangeAspect="1"/>
          </p:cNvPicPr>
          <p:nvPr/>
        </p:nvPicPr>
        <p:blipFill>
          <a:blip r:embed="rId4">
            <a:extLst/>
          </a:blip>
          <a:stretch>
            <a:fillRect/>
          </a:stretch>
        </p:blipFill>
        <p:spPr>
          <a:xfrm>
            <a:off x="7968464" y="6467707"/>
            <a:ext cx="1062040" cy="352194"/>
          </a:xfrm>
          <a:prstGeom prst="rect">
            <a:avLst/>
          </a:prstGeom>
          <a:ln w="12700">
            <a:miter lim="400000"/>
          </a:ln>
        </p:spPr>
      </p:pic>
      <p:sp>
        <p:nvSpPr>
          <p:cNvPr id="161" name="Shape 161"/>
          <p:cNvSpPr/>
          <p:nvPr>
            <p:ph type="ctrTitle"/>
          </p:nvPr>
        </p:nvSpPr>
        <p:spPr>
          <a:xfrm>
            <a:off x="969962" y="49214"/>
            <a:ext cx="8001845" cy="671280"/>
          </a:xfrm>
          <a:prstGeom prst="rect">
            <a:avLst/>
          </a:prstGeom>
        </p:spPr>
        <p:txBody>
          <a:bodyPr/>
          <a:lstStyle>
            <a:lvl1pPr algn="l" defTabSz="283463">
              <a:defRPr b="1" sz="2232">
                <a:solidFill>
                  <a:srgbClr val="406F51"/>
                </a:solidFill>
              </a:defRPr>
            </a:lvl1pPr>
          </a:lstStyle>
          <a:p>
            <a:pPr/>
            <a:r>
              <a:t>mortAAR: the analysis of archaeological mortality data in R</a:t>
            </a:r>
          </a:p>
        </p:txBody>
      </p:sp>
      <p:pic>
        <p:nvPicPr>
          <p:cNvPr id="162" name="image26.jpg"/>
          <p:cNvPicPr>
            <a:picLocks noChangeAspect="1"/>
          </p:cNvPicPr>
          <p:nvPr/>
        </p:nvPicPr>
        <p:blipFill>
          <a:blip r:embed="rId5">
            <a:extLst/>
          </a:blip>
          <a:stretch>
            <a:fillRect/>
          </a:stretch>
        </p:blipFill>
        <p:spPr>
          <a:xfrm>
            <a:off x="5277134" y="6518585"/>
            <a:ext cx="661387" cy="232431"/>
          </a:xfrm>
          <a:prstGeom prst="rect">
            <a:avLst/>
          </a:prstGeom>
          <a:ln w="12700">
            <a:miter lim="400000"/>
          </a:ln>
        </p:spPr>
      </p:pic>
      <p:pic>
        <p:nvPicPr>
          <p:cNvPr id="163" name="image28.png"/>
          <p:cNvPicPr>
            <a:picLocks noChangeAspect="1"/>
          </p:cNvPicPr>
          <p:nvPr/>
        </p:nvPicPr>
        <p:blipFill>
          <a:blip r:embed="rId6">
            <a:extLst/>
          </a:blip>
          <a:srcRect l="5172" t="0" r="12945" b="0"/>
          <a:stretch>
            <a:fillRect/>
          </a:stretch>
        </p:blipFill>
        <p:spPr>
          <a:xfrm>
            <a:off x="6191114" y="6491870"/>
            <a:ext cx="1026669" cy="344256"/>
          </a:xfrm>
          <a:prstGeom prst="rect">
            <a:avLst/>
          </a:prstGeom>
          <a:ln w="12700">
            <a:miter lim="400000"/>
          </a:ln>
        </p:spPr>
      </p:pic>
      <p:sp>
        <p:nvSpPr>
          <p:cNvPr id="164" name="Shape 164"/>
          <p:cNvSpPr/>
          <p:nvPr/>
        </p:nvSpPr>
        <p:spPr>
          <a:xfrm>
            <a:off x="159725" y="5401664"/>
            <a:ext cx="5641083" cy="675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000"/>
            </a:pPr>
            <a:r>
              <a:t>A typical life table</a:t>
            </a:r>
            <a:br/>
            <a:r>
              <a:t>(after Acsádi/Nemeskéri 1970, 166 tab. 46)</a:t>
            </a:r>
          </a:p>
        </p:txBody>
      </p:sp>
      <p:pic>
        <p:nvPicPr>
          <p:cNvPr id="165" name="pasted-image.pdf"/>
          <p:cNvPicPr>
            <a:picLocks noChangeAspect="1"/>
          </p:cNvPicPr>
          <p:nvPr/>
        </p:nvPicPr>
        <p:blipFill>
          <a:blip r:embed="rId7">
            <a:extLst/>
          </a:blip>
          <a:stretch>
            <a:fillRect/>
          </a:stretch>
        </p:blipFill>
        <p:spPr>
          <a:xfrm>
            <a:off x="-11660" y="1068658"/>
            <a:ext cx="5543587" cy="4193607"/>
          </a:xfrm>
          <a:prstGeom prst="rect">
            <a:avLst/>
          </a:prstGeom>
          <a:ln w="12700">
            <a:miter lim="400000"/>
          </a:ln>
        </p:spPr>
      </p:pic>
      <p:sp>
        <p:nvSpPr>
          <p:cNvPr id="166" name="Shape 166"/>
          <p:cNvSpPr/>
          <p:nvPr/>
        </p:nvSpPr>
        <p:spPr>
          <a:xfrm>
            <a:off x="5688744" y="2506979"/>
            <a:ext cx="3462472" cy="1844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000"/>
            </a:pPr>
            <a:r>
              <a:t>Advantages of life tables:</a:t>
            </a:r>
          </a:p>
          <a:p>
            <a:pPr>
              <a:defRPr sz="2000"/>
            </a:pPr>
          </a:p>
          <a:p>
            <a:pPr marL="228600" indent="-228600">
              <a:buSzPct val="100000"/>
              <a:buChar char="•"/>
              <a:defRPr sz="2000"/>
            </a:pPr>
            <a:r>
              <a:t>comparability</a:t>
            </a:r>
          </a:p>
          <a:p>
            <a:pPr marL="228600" indent="-228600">
              <a:buSzPct val="100000"/>
              <a:buChar char="•"/>
              <a:defRPr sz="2000"/>
            </a:pPr>
            <a:r>
              <a:t>easily computable</a:t>
            </a:r>
          </a:p>
          <a:p>
            <a:pPr marL="228600" indent="-228600">
              <a:buSzPct val="100000"/>
              <a:buChar char="•"/>
              <a:defRPr sz="2000"/>
            </a:pPr>
            <a:r>
              <a:t>different angles on the same data (e.g., dx vs. qx)</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68" name="image1.png" descr="SFB_Teemplate-Folie_Balken Header"/>
          <p:cNvPicPr>
            <a:picLocks noChangeAspect="1"/>
          </p:cNvPicPr>
          <p:nvPr/>
        </p:nvPicPr>
        <p:blipFill>
          <a:blip r:embed="rId2">
            <a:extLst/>
          </a:blip>
          <a:stretch>
            <a:fillRect/>
          </a:stretch>
        </p:blipFill>
        <p:spPr>
          <a:xfrm>
            <a:off x="0" y="2"/>
            <a:ext cx="9144000" cy="795336"/>
          </a:xfrm>
          <a:prstGeom prst="rect">
            <a:avLst/>
          </a:prstGeom>
          <a:ln w="12700">
            <a:miter lim="400000"/>
          </a:ln>
        </p:spPr>
      </p:pic>
      <p:pic>
        <p:nvPicPr>
          <p:cNvPr id="169" name="image1.png" descr="SFB_Teemplate-Folie_Balken Header"/>
          <p:cNvPicPr>
            <a:picLocks noChangeAspect="1"/>
          </p:cNvPicPr>
          <p:nvPr/>
        </p:nvPicPr>
        <p:blipFill>
          <a:blip r:embed="rId2">
            <a:extLst/>
          </a:blip>
          <a:stretch>
            <a:fillRect/>
          </a:stretch>
        </p:blipFill>
        <p:spPr>
          <a:xfrm>
            <a:off x="0" y="6424612"/>
            <a:ext cx="9144000" cy="441327"/>
          </a:xfrm>
          <a:prstGeom prst="rect">
            <a:avLst/>
          </a:prstGeom>
          <a:ln w="12700">
            <a:miter lim="400000"/>
          </a:ln>
        </p:spPr>
      </p:pic>
      <p:pic>
        <p:nvPicPr>
          <p:cNvPr id="170" name="image3.png" descr="SFB_Teemplate-Folie_Logo JMA"/>
          <p:cNvPicPr>
            <a:picLocks noChangeAspect="1"/>
          </p:cNvPicPr>
          <p:nvPr/>
        </p:nvPicPr>
        <p:blipFill>
          <a:blip r:embed="rId3">
            <a:extLst/>
          </a:blip>
          <a:stretch>
            <a:fillRect/>
          </a:stretch>
        </p:blipFill>
        <p:spPr>
          <a:xfrm>
            <a:off x="7427128" y="6475645"/>
            <a:ext cx="256638" cy="352194"/>
          </a:xfrm>
          <a:prstGeom prst="rect">
            <a:avLst/>
          </a:prstGeom>
          <a:ln w="12700">
            <a:miter lim="400000"/>
          </a:ln>
        </p:spPr>
      </p:pic>
      <p:pic>
        <p:nvPicPr>
          <p:cNvPr id="171" name="image4.png" descr="SFB_Teemplate-Folie_Logo CAU"/>
          <p:cNvPicPr>
            <a:picLocks noChangeAspect="1"/>
          </p:cNvPicPr>
          <p:nvPr/>
        </p:nvPicPr>
        <p:blipFill>
          <a:blip r:embed="rId4">
            <a:extLst/>
          </a:blip>
          <a:stretch>
            <a:fillRect/>
          </a:stretch>
        </p:blipFill>
        <p:spPr>
          <a:xfrm>
            <a:off x="7968464" y="6467707"/>
            <a:ext cx="1062040" cy="352194"/>
          </a:xfrm>
          <a:prstGeom prst="rect">
            <a:avLst/>
          </a:prstGeom>
          <a:ln w="12700">
            <a:miter lim="400000"/>
          </a:ln>
        </p:spPr>
      </p:pic>
      <p:sp>
        <p:nvSpPr>
          <p:cNvPr id="172" name="Shape 172"/>
          <p:cNvSpPr/>
          <p:nvPr>
            <p:ph type="ctrTitle"/>
          </p:nvPr>
        </p:nvSpPr>
        <p:spPr>
          <a:xfrm>
            <a:off x="969962" y="49214"/>
            <a:ext cx="8001845" cy="671280"/>
          </a:xfrm>
          <a:prstGeom prst="rect">
            <a:avLst/>
          </a:prstGeom>
        </p:spPr>
        <p:txBody>
          <a:bodyPr/>
          <a:lstStyle>
            <a:lvl1pPr algn="l" defTabSz="283463">
              <a:defRPr b="1" sz="2232">
                <a:solidFill>
                  <a:srgbClr val="406F51"/>
                </a:solidFill>
              </a:defRPr>
            </a:lvl1pPr>
          </a:lstStyle>
          <a:p>
            <a:pPr/>
            <a:r>
              <a:t>mortAAR: the analysis of archaeological mortality data in R</a:t>
            </a:r>
          </a:p>
        </p:txBody>
      </p:sp>
      <p:pic>
        <p:nvPicPr>
          <p:cNvPr id="173" name="image26.jpg"/>
          <p:cNvPicPr>
            <a:picLocks noChangeAspect="1"/>
          </p:cNvPicPr>
          <p:nvPr/>
        </p:nvPicPr>
        <p:blipFill>
          <a:blip r:embed="rId5">
            <a:extLst/>
          </a:blip>
          <a:stretch>
            <a:fillRect/>
          </a:stretch>
        </p:blipFill>
        <p:spPr>
          <a:xfrm>
            <a:off x="5277134" y="6518585"/>
            <a:ext cx="661387" cy="232431"/>
          </a:xfrm>
          <a:prstGeom prst="rect">
            <a:avLst/>
          </a:prstGeom>
          <a:ln w="12700">
            <a:miter lim="400000"/>
          </a:ln>
        </p:spPr>
      </p:pic>
      <p:pic>
        <p:nvPicPr>
          <p:cNvPr id="174" name="image28.png"/>
          <p:cNvPicPr>
            <a:picLocks noChangeAspect="1"/>
          </p:cNvPicPr>
          <p:nvPr/>
        </p:nvPicPr>
        <p:blipFill>
          <a:blip r:embed="rId6">
            <a:extLst/>
          </a:blip>
          <a:srcRect l="5172" t="0" r="12945" b="0"/>
          <a:stretch>
            <a:fillRect/>
          </a:stretch>
        </p:blipFill>
        <p:spPr>
          <a:xfrm>
            <a:off x="6191114" y="6491870"/>
            <a:ext cx="1026669" cy="344256"/>
          </a:xfrm>
          <a:prstGeom prst="rect">
            <a:avLst/>
          </a:prstGeom>
          <a:ln w="12700">
            <a:miter lim="400000"/>
          </a:ln>
        </p:spPr>
      </p:pic>
      <p:sp>
        <p:nvSpPr>
          <p:cNvPr id="175" name="Shape 175"/>
          <p:cNvSpPr/>
          <p:nvPr/>
        </p:nvSpPr>
        <p:spPr>
          <a:xfrm>
            <a:off x="549192" y="1278397"/>
            <a:ext cx="5641083" cy="535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000"/>
            </a:lvl1pPr>
          </a:lstStyle>
          <a:p>
            <a:pPr/>
            <a:r>
              <a:t>mortAAR – essential functions</a:t>
            </a:r>
          </a:p>
        </p:txBody>
      </p:sp>
      <p:sp>
        <p:nvSpPr>
          <p:cNvPr id="176" name="Shape 176"/>
          <p:cNvSpPr/>
          <p:nvPr/>
        </p:nvSpPr>
        <p:spPr>
          <a:xfrm>
            <a:off x="471359" y="2124306"/>
            <a:ext cx="8658482" cy="1767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40631" indent="-240631">
              <a:spcBef>
                <a:spcPts val="1000"/>
              </a:spcBef>
              <a:buSzPct val="100000"/>
              <a:buChar char="-"/>
            </a:pPr>
            <a:r>
              <a:t>prep.life.table: preparation of raw data </a:t>
            </a:r>
            <a:br/>
            <a:r>
              <a:t>(proportional partitioning of age ranges into single years)</a:t>
            </a:r>
          </a:p>
          <a:p>
            <a:pPr marL="240631" indent="-240631">
              <a:spcBef>
                <a:spcPts val="1000"/>
              </a:spcBef>
              <a:buSzPct val="100000"/>
              <a:buChar char="-"/>
            </a:pPr>
            <a:r>
              <a:t>life.table: generating the life table</a:t>
            </a:r>
          </a:p>
          <a:p>
            <a:pPr marL="240631" indent="-240631">
              <a:spcBef>
                <a:spcPts val="1000"/>
              </a:spcBef>
              <a:buSzPct val="100000"/>
              <a:buChar char="-"/>
            </a:pPr>
            <a:r>
              <a:t>plot: plotting diagnostic graphs</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78" name="image1.png" descr="SFB_Teemplate-Folie_Balken Header"/>
          <p:cNvPicPr>
            <a:picLocks noChangeAspect="1"/>
          </p:cNvPicPr>
          <p:nvPr/>
        </p:nvPicPr>
        <p:blipFill>
          <a:blip r:embed="rId2">
            <a:extLst/>
          </a:blip>
          <a:stretch>
            <a:fillRect/>
          </a:stretch>
        </p:blipFill>
        <p:spPr>
          <a:xfrm>
            <a:off x="0" y="2"/>
            <a:ext cx="9144000" cy="795336"/>
          </a:xfrm>
          <a:prstGeom prst="rect">
            <a:avLst/>
          </a:prstGeom>
          <a:ln w="12700">
            <a:miter lim="400000"/>
          </a:ln>
        </p:spPr>
      </p:pic>
      <p:pic>
        <p:nvPicPr>
          <p:cNvPr id="179" name="image1.png" descr="SFB_Teemplate-Folie_Balken Header"/>
          <p:cNvPicPr>
            <a:picLocks noChangeAspect="1"/>
          </p:cNvPicPr>
          <p:nvPr/>
        </p:nvPicPr>
        <p:blipFill>
          <a:blip r:embed="rId2">
            <a:extLst/>
          </a:blip>
          <a:stretch>
            <a:fillRect/>
          </a:stretch>
        </p:blipFill>
        <p:spPr>
          <a:xfrm>
            <a:off x="0" y="6424612"/>
            <a:ext cx="9144000" cy="441327"/>
          </a:xfrm>
          <a:prstGeom prst="rect">
            <a:avLst/>
          </a:prstGeom>
          <a:ln w="12700">
            <a:miter lim="400000"/>
          </a:ln>
        </p:spPr>
      </p:pic>
      <p:pic>
        <p:nvPicPr>
          <p:cNvPr id="180" name="image3.png" descr="SFB_Teemplate-Folie_Logo JMA"/>
          <p:cNvPicPr>
            <a:picLocks noChangeAspect="1"/>
          </p:cNvPicPr>
          <p:nvPr/>
        </p:nvPicPr>
        <p:blipFill>
          <a:blip r:embed="rId3">
            <a:extLst/>
          </a:blip>
          <a:stretch>
            <a:fillRect/>
          </a:stretch>
        </p:blipFill>
        <p:spPr>
          <a:xfrm>
            <a:off x="7427128" y="6475645"/>
            <a:ext cx="256638" cy="352194"/>
          </a:xfrm>
          <a:prstGeom prst="rect">
            <a:avLst/>
          </a:prstGeom>
          <a:ln w="12700">
            <a:miter lim="400000"/>
          </a:ln>
        </p:spPr>
      </p:pic>
      <p:pic>
        <p:nvPicPr>
          <p:cNvPr id="181" name="image4.png" descr="SFB_Teemplate-Folie_Logo CAU"/>
          <p:cNvPicPr>
            <a:picLocks noChangeAspect="1"/>
          </p:cNvPicPr>
          <p:nvPr/>
        </p:nvPicPr>
        <p:blipFill>
          <a:blip r:embed="rId4">
            <a:extLst/>
          </a:blip>
          <a:stretch>
            <a:fillRect/>
          </a:stretch>
        </p:blipFill>
        <p:spPr>
          <a:xfrm>
            <a:off x="7968464" y="6467707"/>
            <a:ext cx="1062040" cy="352194"/>
          </a:xfrm>
          <a:prstGeom prst="rect">
            <a:avLst/>
          </a:prstGeom>
          <a:ln w="12700">
            <a:miter lim="400000"/>
          </a:ln>
        </p:spPr>
      </p:pic>
      <p:sp>
        <p:nvSpPr>
          <p:cNvPr id="182" name="Shape 182"/>
          <p:cNvSpPr/>
          <p:nvPr>
            <p:ph type="ctrTitle"/>
          </p:nvPr>
        </p:nvSpPr>
        <p:spPr>
          <a:xfrm>
            <a:off x="969962" y="49214"/>
            <a:ext cx="8001845" cy="671280"/>
          </a:xfrm>
          <a:prstGeom prst="rect">
            <a:avLst/>
          </a:prstGeom>
        </p:spPr>
        <p:txBody>
          <a:bodyPr/>
          <a:lstStyle>
            <a:lvl1pPr algn="l" defTabSz="283463">
              <a:defRPr b="1" sz="2232">
                <a:solidFill>
                  <a:srgbClr val="406F51"/>
                </a:solidFill>
              </a:defRPr>
            </a:lvl1pPr>
          </a:lstStyle>
          <a:p>
            <a:pPr/>
            <a:r>
              <a:t>mortAAR: the analysis of archaeological mortality data in R</a:t>
            </a:r>
          </a:p>
        </p:txBody>
      </p:sp>
      <p:pic>
        <p:nvPicPr>
          <p:cNvPr id="183" name="image26.jpg"/>
          <p:cNvPicPr>
            <a:picLocks noChangeAspect="1"/>
          </p:cNvPicPr>
          <p:nvPr/>
        </p:nvPicPr>
        <p:blipFill>
          <a:blip r:embed="rId5">
            <a:extLst/>
          </a:blip>
          <a:stretch>
            <a:fillRect/>
          </a:stretch>
        </p:blipFill>
        <p:spPr>
          <a:xfrm>
            <a:off x="5277134" y="6518585"/>
            <a:ext cx="661387" cy="232431"/>
          </a:xfrm>
          <a:prstGeom prst="rect">
            <a:avLst/>
          </a:prstGeom>
          <a:ln w="12700">
            <a:miter lim="400000"/>
          </a:ln>
        </p:spPr>
      </p:pic>
      <p:pic>
        <p:nvPicPr>
          <p:cNvPr id="184" name="image28.png"/>
          <p:cNvPicPr>
            <a:picLocks noChangeAspect="1"/>
          </p:cNvPicPr>
          <p:nvPr/>
        </p:nvPicPr>
        <p:blipFill>
          <a:blip r:embed="rId6">
            <a:extLst/>
          </a:blip>
          <a:srcRect l="5172" t="0" r="12945" b="0"/>
          <a:stretch>
            <a:fillRect/>
          </a:stretch>
        </p:blipFill>
        <p:spPr>
          <a:xfrm>
            <a:off x="6191114" y="6491870"/>
            <a:ext cx="1026669" cy="344256"/>
          </a:xfrm>
          <a:prstGeom prst="rect">
            <a:avLst/>
          </a:prstGeom>
          <a:ln w="12700">
            <a:miter lim="400000"/>
          </a:ln>
        </p:spPr>
      </p:pic>
      <p:sp>
        <p:nvSpPr>
          <p:cNvPr id="185" name="Shape 185"/>
          <p:cNvSpPr/>
          <p:nvPr/>
        </p:nvSpPr>
        <p:spPr>
          <a:xfrm>
            <a:off x="549192" y="1278397"/>
            <a:ext cx="5641083" cy="535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000"/>
            </a:lvl1pPr>
          </a:lstStyle>
          <a:p>
            <a:pPr/>
            <a:r>
              <a:t>prep.life.table – options</a:t>
            </a:r>
          </a:p>
        </p:txBody>
      </p:sp>
      <p:sp>
        <p:nvSpPr>
          <p:cNvPr id="186" name="Shape 186"/>
          <p:cNvSpPr/>
          <p:nvPr/>
        </p:nvSpPr>
        <p:spPr>
          <a:xfrm>
            <a:off x="479826" y="3647242"/>
            <a:ext cx="8658481" cy="2225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40631" indent="-240631">
              <a:buSzPct val="100000"/>
              <a:buChar char="-"/>
            </a:pPr>
            <a:r>
              <a:t>dec: useful for already pooled data</a:t>
            </a:r>
          </a:p>
          <a:p>
            <a:pPr marL="240631" indent="-240631">
              <a:buSzPct val="100000"/>
              <a:buChar char="-"/>
            </a:pPr>
            <a:r>
              <a:t>group: categorisation of individuals (e.g., sex)</a:t>
            </a:r>
          </a:p>
          <a:p>
            <a:pPr marL="240631" indent="-240631">
              <a:buSzPct val="100000"/>
              <a:buChar char="-"/>
            </a:pPr>
            <a:r>
              <a:t>method: configuration of age cohorts (standard: 0, 1, 5, 10, 15 etc.)</a:t>
            </a:r>
          </a:p>
          <a:p>
            <a:pPr marL="240631" indent="-240631">
              <a:buSzPct val="100000"/>
              <a:buChar char="-"/>
            </a:pPr>
            <a:r>
              <a:t>agerange: depending on the age format, overlapping age categories can be avoided</a:t>
            </a:r>
          </a:p>
        </p:txBody>
      </p:sp>
      <p:pic>
        <p:nvPicPr>
          <p:cNvPr id="187" name="pasted-image.tiff"/>
          <p:cNvPicPr>
            <a:picLocks noChangeAspect="1"/>
          </p:cNvPicPr>
          <p:nvPr/>
        </p:nvPicPr>
        <p:blipFill>
          <a:blip r:embed="rId7">
            <a:extLst/>
          </a:blip>
          <a:stretch>
            <a:fillRect/>
          </a:stretch>
        </p:blipFill>
        <p:spPr>
          <a:xfrm>
            <a:off x="499533" y="2222790"/>
            <a:ext cx="5740401" cy="1016001"/>
          </a:xfrm>
          <a:prstGeom prst="rect">
            <a:avLst/>
          </a:prstGeom>
          <a:ln w="12700">
            <a:miter lim="400000"/>
          </a:ln>
        </p:spPr>
      </p:pic>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89" name="image1.png" descr="SFB_Teemplate-Folie_Balken Header"/>
          <p:cNvPicPr>
            <a:picLocks noChangeAspect="1"/>
          </p:cNvPicPr>
          <p:nvPr/>
        </p:nvPicPr>
        <p:blipFill>
          <a:blip r:embed="rId2">
            <a:extLst/>
          </a:blip>
          <a:stretch>
            <a:fillRect/>
          </a:stretch>
        </p:blipFill>
        <p:spPr>
          <a:xfrm>
            <a:off x="0" y="2"/>
            <a:ext cx="9144000" cy="795336"/>
          </a:xfrm>
          <a:prstGeom prst="rect">
            <a:avLst/>
          </a:prstGeom>
          <a:ln w="12700">
            <a:miter lim="400000"/>
          </a:ln>
        </p:spPr>
      </p:pic>
      <p:pic>
        <p:nvPicPr>
          <p:cNvPr id="190" name="image1.png" descr="SFB_Teemplate-Folie_Balken Header"/>
          <p:cNvPicPr>
            <a:picLocks noChangeAspect="1"/>
          </p:cNvPicPr>
          <p:nvPr/>
        </p:nvPicPr>
        <p:blipFill>
          <a:blip r:embed="rId2">
            <a:extLst/>
          </a:blip>
          <a:stretch>
            <a:fillRect/>
          </a:stretch>
        </p:blipFill>
        <p:spPr>
          <a:xfrm>
            <a:off x="0" y="6424612"/>
            <a:ext cx="9144000" cy="441327"/>
          </a:xfrm>
          <a:prstGeom prst="rect">
            <a:avLst/>
          </a:prstGeom>
          <a:ln w="12700">
            <a:miter lim="400000"/>
          </a:ln>
        </p:spPr>
      </p:pic>
      <p:pic>
        <p:nvPicPr>
          <p:cNvPr id="191" name="image3.png" descr="SFB_Teemplate-Folie_Logo JMA"/>
          <p:cNvPicPr>
            <a:picLocks noChangeAspect="1"/>
          </p:cNvPicPr>
          <p:nvPr/>
        </p:nvPicPr>
        <p:blipFill>
          <a:blip r:embed="rId3">
            <a:extLst/>
          </a:blip>
          <a:stretch>
            <a:fillRect/>
          </a:stretch>
        </p:blipFill>
        <p:spPr>
          <a:xfrm>
            <a:off x="7427128" y="6475645"/>
            <a:ext cx="256638" cy="352194"/>
          </a:xfrm>
          <a:prstGeom prst="rect">
            <a:avLst/>
          </a:prstGeom>
          <a:ln w="12700">
            <a:miter lim="400000"/>
          </a:ln>
        </p:spPr>
      </p:pic>
      <p:pic>
        <p:nvPicPr>
          <p:cNvPr id="192" name="image4.png" descr="SFB_Teemplate-Folie_Logo CAU"/>
          <p:cNvPicPr>
            <a:picLocks noChangeAspect="1"/>
          </p:cNvPicPr>
          <p:nvPr/>
        </p:nvPicPr>
        <p:blipFill>
          <a:blip r:embed="rId4">
            <a:extLst/>
          </a:blip>
          <a:stretch>
            <a:fillRect/>
          </a:stretch>
        </p:blipFill>
        <p:spPr>
          <a:xfrm>
            <a:off x="7968464" y="6467707"/>
            <a:ext cx="1062040" cy="352194"/>
          </a:xfrm>
          <a:prstGeom prst="rect">
            <a:avLst/>
          </a:prstGeom>
          <a:ln w="12700">
            <a:miter lim="400000"/>
          </a:ln>
        </p:spPr>
      </p:pic>
      <p:sp>
        <p:nvSpPr>
          <p:cNvPr id="193" name="Shape 193"/>
          <p:cNvSpPr/>
          <p:nvPr>
            <p:ph type="ctrTitle"/>
          </p:nvPr>
        </p:nvSpPr>
        <p:spPr>
          <a:xfrm>
            <a:off x="969962" y="49214"/>
            <a:ext cx="8001845" cy="671280"/>
          </a:xfrm>
          <a:prstGeom prst="rect">
            <a:avLst/>
          </a:prstGeom>
        </p:spPr>
        <p:txBody>
          <a:bodyPr/>
          <a:lstStyle>
            <a:lvl1pPr algn="l" defTabSz="283463">
              <a:defRPr b="1" sz="2232">
                <a:solidFill>
                  <a:srgbClr val="406F51"/>
                </a:solidFill>
              </a:defRPr>
            </a:lvl1pPr>
          </a:lstStyle>
          <a:p>
            <a:pPr/>
            <a:r>
              <a:t>mortAAR: the analysis of archaeological mortality data in R</a:t>
            </a:r>
          </a:p>
        </p:txBody>
      </p:sp>
      <p:pic>
        <p:nvPicPr>
          <p:cNvPr id="194" name="image26.jpg"/>
          <p:cNvPicPr>
            <a:picLocks noChangeAspect="1"/>
          </p:cNvPicPr>
          <p:nvPr/>
        </p:nvPicPr>
        <p:blipFill>
          <a:blip r:embed="rId5">
            <a:extLst/>
          </a:blip>
          <a:stretch>
            <a:fillRect/>
          </a:stretch>
        </p:blipFill>
        <p:spPr>
          <a:xfrm>
            <a:off x="5277134" y="6518585"/>
            <a:ext cx="661387" cy="232431"/>
          </a:xfrm>
          <a:prstGeom prst="rect">
            <a:avLst/>
          </a:prstGeom>
          <a:ln w="12700">
            <a:miter lim="400000"/>
          </a:ln>
        </p:spPr>
      </p:pic>
      <p:pic>
        <p:nvPicPr>
          <p:cNvPr id="195" name="image28.png"/>
          <p:cNvPicPr>
            <a:picLocks noChangeAspect="1"/>
          </p:cNvPicPr>
          <p:nvPr/>
        </p:nvPicPr>
        <p:blipFill>
          <a:blip r:embed="rId6">
            <a:extLst/>
          </a:blip>
          <a:srcRect l="5172" t="0" r="12945" b="0"/>
          <a:stretch>
            <a:fillRect/>
          </a:stretch>
        </p:blipFill>
        <p:spPr>
          <a:xfrm>
            <a:off x="6191114" y="6491870"/>
            <a:ext cx="1026669" cy="344256"/>
          </a:xfrm>
          <a:prstGeom prst="rect">
            <a:avLst/>
          </a:prstGeom>
          <a:ln w="12700">
            <a:miter lim="400000"/>
          </a:ln>
        </p:spPr>
      </p:pic>
      <p:sp>
        <p:nvSpPr>
          <p:cNvPr id="196" name="Shape 196"/>
          <p:cNvSpPr/>
          <p:nvPr/>
        </p:nvSpPr>
        <p:spPr>
          <a:xfrm>
            <a:off x="549192" y="1278397"/>
            <a:ext cx="5641083" cy="535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000"/>
            </a:lvl1pPr>
          </a:lstStyle>
          <a:p>
            <a:pPr/>
            <a:r>
              <a:t>life.table – options</a:t>
            </a:r>
          </a:p>
        </p:txBody>
      </p:sp>
      <p:sp>
        <p:nvSpPr>
          <p:cNvPr id="197" name="Shape 197"/>
          <p:cNvSpPr/>
          <p:nvPr/>
        </p:nvSpPr>
        <p:spPr>
          <a:xfrm>
            <a:off x="479826" y="3647242"/>
            <a:ext cx="8658481" cy="186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40631" indent="-240631">
              <a:buSzPct val="100000"/>
              <a:buChar char="-"/>
            </a:pPr>
            <a:r>
              <a:t>neclist: output of prep.life.table</a:t>
            </a:r>
          </a:p>
          <a:p>
            <a:pPr marL="240631" indent="-240631">
              <a:buSzPct val="100000"/>
              <a:buChar char="-"/>
            </a:pPr>
            <a:r>
              <a:t>agecor: children &lt; 5 do not tend to die in the middle of their age class, so the number of lived years should be downweighted</a:t>
            </a:r>
          </a:p>
          <a:p>
            <a:pPr marL="240631" indent="-240631">
              <a:buSzPct val="100000"/>
              <a:buChar char="-"/>
            </a:pPr>
            <a:r>
              <a:t>agecorfac: the default value for the correction factor is a/3</a:t>
            </a:r>
          </a:p>
        </p:txBody>
      </p:sp>
      <p:pic>
        <p:nvPicPr>
          <p:cNvPr id="198" name="pasted-image.tiff"/>
          <p:cNvPicPr>
            <a:picLocks noChangeAspect="1"/>
          </p:cNvPicPr>
          <p:nvPr/>
        </p:nvPicPr>
        <p:blipFill>
          <a:blip r:embed="rId7">
            <a:extLst/>
          </a:blip>
          <a:stretch>
            <a:fillRect/>
          </a:stretch>
        </p:blipFill>
        <p:spPr>
          <a:xfrm>
            <a:off x="535516" y="2111939"/>
            <a:ext cx="5245101" cy="889001"/>
          </a:xfrm>
          <a:prstGeom prst="rect">
            <a:avLst/>
          </a:prstGeom>
          <a:ln w="12700">
            <a:miter lim="400000"/>
          </a:ln>
        </p:spPr>
      </p:pic>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00" name="image1.png" descr="SFB_Teemplate-Folie_Balken Header"/>
          <p:cNvPicPr>
            <a:picLocks noChangeAspect="1"/>
          </p:cNvPicPr>
          <p:nvPr/>
        </p:nvPicPr>
        <p:blipFill>
          <a:blip r:embed="rId2">
            <a:extLst/>
          </a:blip>
          <a:stretch>
            <a:fillRect/>
          </a:stretch>
        </p:blipFill>
        <p:spPr>
          <a:xfrm>
            <a:off x="0" y="2"/>
            <a:ext cx="9144000" cy="795336"/>
          </a:xfrm>
          <a:prstGeom prst="rect">
            <a:avLst/>
          </a:prstGeom>
          <a:ln w="12700">
            <a:miter lim="400000"/>
          </a:ln>
        </p:spPr>
      </p:pic>
      <p:pic>
        <p:nvPicPr>
          <p:cNvPr id="201" name="image1.png" descr="SFB_Teemplate-Folie_Balken Header"/>
          <p:cNvPicPr>
            <a:picLocks noChangeAspect="1"/>
          </p:cNvPicPr>
          <p:nvPr/>
        </p:nvPicPr>
        <p:blipFill>
          <a:blip r:embed="rId2">
            <a:extLst/>
          </a:blip>
          <a:stretch>
            <a:fillRect/>
          </a:stretch>
        </p:blipFill>
        <p:spPr>
          <a:xfrm>
            <a:off x="0" y="6424612"/>
            <a:ext cx="9144000" cy="441327"/>
          </a:xfrm>
          <a:prstGeom prst="rect">
            <a:avLst/>
          </a:prstGeom>
          <a:ln w="12700">
            <a:miter lim="400000"/>
          </a:ln>
        </p:spPr>
      </p:pic>
      <p:pic>
        <p:nvPicPr>
          <p:cNvPr id="202" name="image3.png" descr="SFB_Teemplate-Folie_Logo JMA"/>
          <p:cNvPicPr>
            <a:picLocks noChangeAspect="1"/>
          </p:cNvPicPr>
          <p:nvPr/>
        </p:nvPicPr>
        <p:blipFill>
          <a:blip r:embed="rId3">
            <a:extLst/>
          </a:blip>
          <a:stretch>
            <a:fillRect/>
          </a:stretch>
        </p:blipFill>
        <p:spPr>
          <a:xfrm>
            <a:off x="7427128" y="6475645"/>
            <a:ext cx="256638" cy="352194"/>
          </a:xfrm>
          <a:prstGeom prst="rect">
            <a:avLst/>
          </a:prstGeom>
          <a:ln w="12700">
            <a:miter lim="400000"/>
          </a:ln>
        </p:spPr>
      </p:pic>
      <p:pic>
        <p:nvPicPr>
          <p:cNvPr id="203" name="image4.png" descr="SFB_Teemplate-Folie_Logo CAU"/>
          <p:cNvPicPr>
            <a:picLocks noChangeAspect="1"/>
          </p:cNvPicPr>
          <p:nvPr/>
        </p:nvPicPr>
        <p:blipFill>
          <a:blip r:embed="rId4">
            <a:extLst/>
          </a:blip>
          <a:stretch>
            <a:fillRect/>
          </a:stretch>
        </p:blipFill>
        <p:spPr>
          <a:xfrm>
            <a:off x="7968464" y="6467707"/>
            <a:ext cx="1062040" cy="352194"/>
          </a:xfrm>
          <a:prstGeom prst="rect">
            <a:avLst/>
          </a:prstGeom>
          <a:ln w="12700">
            <a:miter lim="400000"/>
          </a:ln>
        </p:spPr>
      </p:pic>
      <p:sp>
        <p:nvSpPr>
          <p:cNvPr id="204" name="Shape 204"/>
          <p:cNvSpPr/>
          <p:nvPr>
            <p:ph type="ctrTitle"/>
          </p:nvPr>
        </p:nvSpPr>
        <p:spPr>
          <a:xfrm>
            <a:off x="969962" y="49214"/>
            <a:ext cx="8001845" cy="671280"/>
          </a:xfrm>
          <a:prstGeom prst="rect">
            <a:avLst/>
          </a:prstGeom>
        </p:spPr>
        <p:txBody>
          <a:bodyPr/>
          <a:lstStyle>
            <a:lvl1pPr algn="l" defTabSz="283463">
              <a:defRPr b="1" sz="2232">
                <a:solidFill>
                  <a:srgbClr val="406F51"/>
                </a:solidFill>
              </a:defRPr>
            </a:lvl1pPr>
          </a:lstStyle>
          <a:p>
            <a:pPr/>
            <a:r>
              <a:t>mortAAR: the analysis of archaeological mortality data in R</a:t>
            </a:r>
          </a:p>
        </p:txBody>
      </p:sp>
      <p:pic>
        <p:nvPicPr>
          <p:cNvPr id="205" name="image26.jpg"/>
          <p:cNvPicPr>
            <a:picLocks noChangeAspect="1"/>
          </p:cNvPicPr>
          <p:nvPr/>
        </p:nvPicPr>
        <p:blipFill>
          <a:blip r:embed="rId5">
            <a:extLst/>
          </a:blip>
          <a:stretch>
            <a:fillRect/>
          </a:stretch>
        </p:blipFill>
        <p:spPr>
          <a:xfrm>
            <a:off x="5277134" y="6518585"/>
            <a:ext cx="661387" cy="232431"/>
          </a:xfrm>
          <a:prstGeom prst="rect">
            <a:avLst/>
          </a:prstGeom>
          <a:ln w="12700">
            <a:miter lim="400000"/>
          </a:ln>
        </p:spPr>
      </p:pic>
      <p:pic>
        <p:nvPicPr>
          <p:cNvPr id="206" name="image28.png"/>
          <p:cNvPicPr>
            <a:picLocks noChangeAspect="1"/>
          </p:cNvPicPr>
          <p:nvPr/>
        </p:nvPicPr>
        <p:blipFill>
          <a:blip r:embed="rId6">
            <a:extLst/>
          </a:blip>
          <a:srcRect l="5172" t="0" r="12945" b="0"/>
          <a:stretch>
            <a:fillRect/>
          </a:stretch>
        </p:blipFill>
        <p:spPr>
          <a:xfrm>
            <a:off x="6191114" y="6491870"/>
            <a:ext cx="1026669" cy="344256"/>
          </a:xfrm>
          <a:prstGeom prst="rect">
            <a:avLst/>
          </a:prstGeom>
          <a:ln w="12700">
            <a:miter lim="400000"/>
          </a:ln>
        </p:spPr>
      </p:pic>
      <p:sp>
        <p:nvSpPr>
          <p:cNvPr id="207" name="Shape 207"/>
          <p:cNvSpPr/>
          <p:nvPr/>
        </p:nvSpPr>
        <p:spPr>
          <a:xfrm>
            <a:off x="176659" y="893777"/>
            <a:ext cx="4312345" cy="802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Putting mortAAR into action – An Early Neolithic cemetery</a:t>
            </a:r>
          </a:p>
        </p:txBody>
      </p:sp>
      <p:pic>
        <p:nvPicPr>
          <p:cNvPr id="208" name="pasted-image.png"/>
          <p:cNvPicPr>
            <a:picLocks noChangeAspect="1"/>
          </p:cNvPicPr>
          <p:nvPr/>
        </p:nvPicPr>
        <p:blipFill>
          <a:blip r:embed="rId7">
            <a:extLst/>
          </a:blip>
          <a:stretch>
            <a:fillRect/>
          </a:stretch>
        </p:blipFill>
        <p:spPr>
          <a:xfrm>
            <a:off x="482825" y="3828317"/>
            <a:ext cx="4857161" cy="1992053"/>
          </a:xfrm>
          <a:prstGeom prst="rect">
            <a:avLst/>
          </a:prstGeom>
          <a:ln>
            <a:solidFill>
              <a:srgbClr val="919191"/>
            </a:solidFill>
          </a:ln>
        </p:spPr>
      </p:pic>
      <p:sp>
        <p:nvSpPr>
          <p:cNvPr id="209" name="Shape 209"/>
          <p:cNvSpPr/>
          <p:nvPr/>
        </p:nvSpPr>
        <p:spPr>
          <a:xfrm>
            <a:off x="2270150" y="5850433"/>
            <a:ext cx="3014415" cy="447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r" defTabSz="914400">
              <a:spcBef>
                <a:spcPts val="200"/>
              </a:spcBef>
              <a:defRPr sz="1200">
                <a:latin typeface="Calibri Light"/>
                <a:ea typeface="Calibri Light"/>
                <a:cs typeface="Calibri Light"/>
                <a:sym typeface="Calibri Light"/>
              </a:defRPr>
            </a:pPr>
            <a:r>
              <a:t>Plan of the LBK cemetery of Nitra</a:t>
            </a:r>
            <a:br/>
            <a:r>
              <a:t>(after Whittle et al. 2013, 138 fig. 4.20).</a:t>
            </a:r>
          </a:p>
        </p:txBody>
      </p:sp>
      <p:pic>
        <p:nvPicPr>
          <p:cNvPr id="210" name="pasted-image.tiff"/>
          <p:cNvPicPr>
            <a:picLocks noChangeAspect="1"/>
          </p:cNvPicPr>
          <p:nvPr/>
        </p:nvPicPr>
        <p:blipFill>
          <a:blip r:embed="rId8">
            <a:extLst/>
          </a:blip>
          <a:srcRect l="2719" t="0" r="0" b="0"/>
          <a:stretch>
            <a:fillRect/>
          </a:stretch>
        </p:blipFill>
        <p:spPr>
          <a:xfrm>
            <a:off x="6508200" y="1501973"/>
            <a:ext cx="3476595" cy="4216023"/>
          </a:xfrm>
          <a:prstGeom prst="rect">
            <a:avLst/>
          </a:prstGeom>
          <a:ln w="12700">
            <a:miter lim="400000"/>
          </a:ln>
        </p:spPr>
      </p:pic>
      <p:sp>
        <p:nvSpPr>
          <p:cNvPr id="211" name="Shape 211"/>
          <p:cNvSpPr/>
          <p:nvPr/>
        </p:nvSpPr>
        <p:spPr>
          <a:xfrm>
            <a:off x="5585654" y="5850433"/>
            <a:ext cx="3401170" cy="447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defTabSz="914400">
              <a:spcBef>
                <a:spcPts val="200"/>
              </a:spcBef>
              <a:defRPr sz="1200">
                <a:latin typeface="Calibri Light"/>
                <a:ea typeface="Calibri Light"/>
                <a:cs typeface="Calibri Light"/>
                <a:sym typeface="Calibri Light"/>
              </a:defRPr>
            </a:pPr>
            <a:r>
              <a:t>Individuals from the cemetery of Nitra</a:t>
            </a:r>
            <a:br/>
            <a:r>
              <a:t>(data after Whittle et al. 2013, 139ff. tab. 4.15).</a:t>
            </a:r>
          </a:p>
        </p:txBody>
      </p:sp>
      <p:sp>
        <p:nvSpPr>
          <p:cNvPr id="212" name="Shape 212"/>
          <p:cNvSpPr/>
          <p:nvPr/>
        </p:nvSpPr>
        <p:spPr>
          <a:xfrm>
            <a:off x="387749" y="3484919"/>
            <a:ext cx="6228408" cy="269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defTabSz="914400">
              <a:spcBef>
                <a:spcPts val="200"/>
              </a:spcBef>
              <a:defRPr sz="1200">
                <a:latin typeface="Calibri Light"/>
                <a:ea typeface="Calibri Light"/>
                <a:cs typeface="Calibri Light"/>
                <a:sym typeface="Calibri Light"/>
              </a:defRPr>
            </a:lvl1pPr>
          </a:lstStyle>
          <a:p>
            <a:pPr/>
            <a:r>
              <a:t>Examples of burials from the cemetery of Nitra (after Pavuk 1972, 9 fig. 4).</a:t>
            </a:r>
          </a:p>
        </p:txBody>
      </p:sp>
      <p:pic>
        <p:nvPicPr>
          <p:cNvPr id="213" name="nitra_grab_6_8.tif"/>
          <p:cNvPicPr>
            <a:picLocks noChangeAspect="1"/>
          </p:cNvPicPr>
          <p:nvPr/>
        </p:nvPicPr>
        <p:blipFill>
          <a:blip r:embed="rId9">
            <a:extLst/>
          </a:blip>
          <a:stretch>
            <a:fillRect/>
          </a:stretch>
        </p:blipFill>
        <p:spPr>
          <a:xfrm>
            <a:off x="1231650" y="1952170"/>
            <a:ext cx="3359511" cy="1454797"/>
          </a:xfrm>
          <a:prstGeom prst="rect">
            <a:avLst/>
          </a:prstGeom>
          <a:ln w="12700">
            <a:miter lim="400000"/>
          </a:ln>
        </p:spPr>
      </p:pic>
      <p:sp>
        <p:nvSpPr>
          <p:cNvPr id="214" name="Shape 214"/>
          <p:cNvSpPr/>
          <p:nvPr/>
        </p:nvSpPr>
        <p:spPr>
          <a:xfrm>
            <a:off x="260749" y="2954833"/>
            <a:ext cx="1026717" cy="269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914400">
              <a:spcBef>
                <a:spcPts val="200"/>
              </a:spcBef>
              <a:defRPr sz="1200">
                <a:latin typeface="Calibri Light"/>
                <a:ea typeface="Calibri Light"/>
                <a:cs typeface="Calibri Light"/>
                <a:sym typeface="Calibri Light"/>
              </a:defRPr>
            </a:lvl1pPr>
          </a:lstStyle>
          <a:p>
            <a:pPr/>
            <a:r>
              <a:t>Female, 45+</a:t>
            </a:r>
          </a:p>
        </p:txBody>
      </p:sp>
      <p:sp>
        <p:nvSpPr>
          <p:cNvPr id="215" name="Shape 215"/>
          <p:cNvSpPr/>
          <p:nvPr/>
        </p:nvSpPr>
        <p:spPr>
          <a:xfrm>
            <a:off x="4553349" y="2947227"/>
            <a:ext cx="1026717" cy="269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914400">
              <a:spcBef>
                <a:spcPts val="200"/>
              </a:spcBef>
              <a:defRPr sz="1200">
                <a:latin typeface="Calibri Light"/>
                <a:ea typeface="Calibri Light"/>
                <a:cs typeface="Calibri Light"/>
                <a:sym typeface="Calibri Light"/>
              </a:defRPr>
            </a:lvl1pPr>
          </a:lstStyle>
          <a:p>
            <a:pPr/>
            <a:r>
              <a:t>Male, 45+</a:t>
            </a:r>
          </a:p>
        </p:txBody>
      </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17" name="image1.png" descr="SFB_Teemplate-Folie_Balken Header"/>
          <p:cNvPicPr>
            <a:picLocks noChangeAspect="1"/>
          </p:cNvPicPr>
          <p:nvPr/>
        </p:nvPicPr>
        <p:blipFill>
          <a:blip r:embed="rId2">
            <a:extLst/>
          </a:blip>
          <a:stretch>
            <a:fillRect/>
          </a:stretch>
        </p:blipFill>
        <p:spPr>
          <a:xfrm>
            <a:off x="0" y="2"/>
            <a:ext cx="9144000" cy="795336"/>
          </a:xfrm>
          <a:prstGeom prst="rect">
            <a:avLst/>
          </a:prstGeom>
          <a:ln w="12700">
            <a:miter lim="400000"/>
          </a:ln>
        </p:spPr>
      </p:pic>
      <p:pic>
        <p:nvPicPr>
          <p:cNvPr id="218" name="image1.png" descr="SFB_Teemplate-Folie_Balken Header"/>
          <p:cNvPicPr>
            <a:picLocks noChangeAspect="1"/>
          </p:cNvPicPr>
          <p:nvPr/>
        </p:nvPicPr>
        <p:blipFill>
          <a:blip r:embed="rId2">
            <a:extLst/>
          </a:blip>
          <a:stretch>
            <a:fillRect/>
          </a:stretch>
        </p:blipFill>
        <p:spPr>
          <a:xfrm>
            <a:off x="0" y="6424612"/>
            <a:ext cx="9144000" cy="441327"/>
          </a:xfrm>
          <a:prstGeom prst="rect">
            <a:avLst/>
          </a:prstGeom>
          <a:ln w="12700">
            <a:miter lim="400000"/>
          </a:ln>
        </p:spPr>
      </p:pic>
      <p:pic>
        <p:nvPicPr>
          <p:cNvPr id="219" name="image3.png" descr="SFB_Teemplate-Folie_Logo JMA"/>
          <p:cNvPicPr>
            <a:picLocks noChangeAspect="1"/>
          </p:cNvPicPr>
          <p:nvPr/>
        </p:nvPicPr>
        <p:blipFill>
          <a:blip r:embed="rId3">
            <a:extLst/>
          </a:blip>
          <a:stretch>
            <a:fillRect/>
          </a:stretch>
        </p:blipFill>
        <p:spPr>
          <a:xfrm>
            <a:off x="7427128" y="6475645"/>
            <a:ext cx="256638" cy="352194"/>
          </a:xfrm>
          <a:prstGeom prst="rect">
            <a:avLst/>
          </a:prstGeom>
          <a:ln w="12700">
            <a:miter lim="400000"/>
          </a:ln>
        </p:spPr>
      </p:pic>
      <p:pic>
        <p:nvPicPr>
          <p:cNvPr id="220" name="image4.png" descr="SFB_Teemplate-Folie_Logo CAU"/>
          <p:cNvPicPr>
            <a:picLocks noChangeAspect="1"/>
          </p:cNvPicPr>
          <p:nvPr/>
        </p:nvPicPr>
        <p:blipFill>
          <a:blip r:embed="rId4">
            <a:extLst/>
          </a:blip>
          <a:stretch>
            <a:fillRect/>
          </a:stretch>
        </p:blipFill>
        <p:spPr>
          <a:xfrm>
            <a:off x="7968464" y="6467707"/>
            <a:ext cx="1062040" cy="352194"/>
          </a:xfrm>
          <a:prstGeom prst="rect">
            <a:avLst/>
          </a:prstGeom>
          <a:ln w="12700">
            <a:miter lim="400000"/>
          </a:ln>
        </p:spPr>
      </p:pic>
      <p:sp>
        <p:nvSpPr>
          <p:cNvPr id="221" name="Shape 221"/>
          <p:cNvSpPr/>
          <p:nvPr>
            <p:ph type="ctrTitle"/>
          </p:nvPr>
        </p:nvSpPr>
        <p:spPr>
          <a:xfrm>
            <a:off x="969962" y="49214"/>
            <a:ext cx="8001845" cy="671280"/>
          </a:xfrm>
          <a:prstGeom prst="rect">
            <a:avLst/>
          </a:prstGeom>
        </p:spPr>
        <p:txBody>
          <a:bodyPr/>
          <a:lstStyle>
            <a:lvl1pPr algn="l" defTabSz="283463">
              <a:defRPr b="1" sz="2232">
                <a:solidFill>
                  <a:srgbClr val="406F51"/>
                </a:solidFill>
              </a:defRPr>
            </a:lvl1pPr>
          </a:lstStyle>
          <a:p>
            <a:pPr/>
            <a:r>
              <a:t>mortAAR: the analysis of archaeological mortality data in R</a:t>
            </a:r>
          </a:p>
        </p:txBody>
      </p:sp>
      <p:pic>
        <p:nvPicPr>
          <p:cNvPr id="222" name="image26.jpg"/>
          <p:cNvPicPr>
            <a:picLocks noChangeAspect="1"/>
          </p:cNvPicPr>
          <p:nvPr/>
        </p:nvPicPr>
        <p:blipFill>
          <a:blip r:embed="rId5">
            <a:extLst/>
          </a:blip>
          <a:stretch>
            <a:fillRect/>
          </a:stretch>
        </p:blipFill>
        <p:spPr>
          <a:xfrm>
            <a:off x="5277134" y="6518585"/>
            <a:ext cx="661387" cy="232431"/>
          </a:xfrm>
          <a:prstGeom prst="rect">
            <a:avLst/>
          </a:prstGeom>
          <a:ln w="12700">
            <a:miter lim="400000"/>
          </a:ln>
        </p:spPr>
      </p:pic>
      <p:pic>
        <p:nvPicPr>
          <p:cNvPr id="223" name="image28.png"/>
          <p:cNvPicPr>
            <a:picLocks noChangeAspect="1"/>
          </p:cNvPicPr>
          <p:nvPr/>
        </p:nvPicPr>
        <p:blipFill>
          <a:blip r:embed="rId6">
            <a:extLst/>
          </a:blip>
          <a:srcRect l="5172" t="0" r="12945" b="0"/>
          <a:stretch>
            <a:fillRect/>
          </a:stretch>
        </p:blipFill>
        <p:spPr>
          <a:xfrm>
            <a:off x="6191114" y="6491870"/>
            <a:ext cx="1026669" cy="344256"/>
          </a:xfrm>
          <a:prstGeom prst="rect">
            <a:avLst/>
          </a:prstGeom>
          <a:ln w="12700">
            <a:miter lim="400000"/>
          </a:ln>
        </p:spPr>
      </p:pic>
      <p:sp>
        <p:nvSpPr>
          <p:cNvPr id="224" name="Shape 224"/>
          <p:cNvSpPr/>
          <p:nvPr/>
        </p:nvSpPr>
        <p:spPr>
          <a:xfrm>
            <a:off x="1296615" y="5714967"/>
            <a:ext cx="3401170" cy="447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defTabSz="914400">
              <a:spcBef>
                <a:spcPts val="200"/>
              </a:spcBef>
              <a:defRPr sz="1200">
                <a:latin typeface="Calibri Light"/>
                <a:ea typeface="Calibri Light"/>
                <a:cs typeface="Calibri Light"/>
                <a:sym typeface="Calibri Light"/>
              </a:defRPr>
            </a:pPr>
            <a:r>
              <a:t>Output of prep.life.table</a:t>
            </a:r>
            <a:br/>
            <a:r>
              <a:t>(data after Whittle et al. 2013, 139ff. tab. 4.15).</a:t>
            </a:r>
          </a:p>
        </p:txBody>
      </p:sp>
      <p:pic>
        <p:nvPicPr>
          <p:cNvPr id="225" name="pasted-image.tiff"/>
          <p:cNvPicPr>
            <a:picLocks noChangeAspect="1"/>
          </p:cNvPicPr>
          <p:nvPr/>
        </p:nvPicPr>
        <p:blipFill>
          <a:blip r:embed="rId7">
            <a:extLst/>
          </a:blip>
          <a:srcRect l="0" t="0" r="0" b="62899"/>
          <a:stretch>
            <a:fillRect/>
          </a:stretch>
        </p:blipFill>
        <p:spPr>
          <a:xfrm>
            <a:off x="2142711" y="2283817"/>
            <a:ext cx="3932079" cy="2950692"/>
          </a:xfrm>
          <a:prstGeom prst="rect">
            <a:avLst/>
          </a:prstGeom>
          <a:ln w="12700">
            <a:miter lim="400000"/>
          </a:ln>
        </p:spPr>
      </p:pic>
      <p:pic>
        <p:nvPicPr>
          <p:cNvPr id="226" name="pasted-image.tiff"/>
          <p:cNvPicPr>
            <a:picLocks noChangeAspect="1"/>
          </p:cNvPicPr>
          <p:nvPr/>
        </p:nvPicPr>
        <p:blipFill>
          <a:blip r:embed="rId7">
            <a:extLst/>
          </a:blip>
          <a:srcRect l="0" t="38923" r="0" b="0"/>
          <a:stretch>
            <a:fillRect/>
          </a:stretch>
        </p:blipFill>
        <p:spPr>
          <a:xfrm>
            <a:off x="6378453" y="1330523"/>
            <a:ext cx="3932079" cy="4857545"/>
          </a:xfrm>
          <a:prstGeom prst="rect">
            <a:avLst/>
          </a:prstGeom>
          <a:ln w="12700">
            <a:miter lim="400000"/>
          </a:ln>
        </p:spPr>
      </p:pic>
      <p:sp>
        <p:nvSpPr>
          <p:cNvPr id="227" name="Shape 227"/>
          <p:cNvSpPr/>
          <p:nvPr/>
        </p:nvSpPr>
        <p:spPr>
          <a:xfrm>
            <a:off x="176659" y="893777"/>
            <a:ext cx="4312345" cy="802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Putting mortAAR into action – An Early Neolithic cemetery</a:t>
            </a:r>
          </a:p>
        </p:txBody>
      </p:sp>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29" name="image1.png" descr="SFB_Teemplate-Folie_Balken Header"/>
          <p:cNvPicPr>
            <a:picLocks noChangeAspect="1"/>
          </p:cNvPicPr>
          <p:nvPr/>
        </p:nvPicPr>
        <p:blipFill>
          <a:blip r:embed="rId2">
            <a:extLst/>
          </a:blip>
          <a:stretch>
            <a:fillRect/>
          </a:stretch>
        </p:blipFill>
        <p:spPr>
          <a:xfrm>
            <a:off x="0" y="2"/>
            <a:ext cx="9144000" cy="795336"/>
          </a:xfrm>
          <a:prstGeom prst="rect">
            <a:avLst/>
          </a:prstGeom>
          <a:ln w="12700">
            <a:miter lim="400000"/>
          </a:ln>
        </p:spPr>
      </p:pic>
      <p:pic>
        <p:nvPicPr>
          <p:cNvPr id="230" name="image1.png" descr="SFB_Teemplate-Folie_Balken Header"/>
          <p:cNvPicPr>
            <a:picLocks noChangeAspect="1"/>
          </p:cNvPicPr>
          <p:nvPr/>
        </p:nvPicPr>
        <p:blipFill>
          <a:blip r:embed="rId2">
            <a:extLst/>
          </a:blip>
          <a:stretch>
            <a:fillRect/>
          </a:stretch>
        </p:blipFill>
        <p:spPr>
          <a:xfrm>
            <a:off x="0" y="6424612"/>
            <a:ext cx="9144000" cy="441327"/>
          </a:xfrm>
          <a:prstGeom prst="rect">
            <a:avLst/>
          </a:prstGeom>
          <a:ln w="12700">
            <a:miter lim="400000"/>
          </a:ln>
        </p:spPr>
      </p:pic>
      <p:pic>
        <p:nvPicPr>
          <p:cNvPr id="231" name="image3.png" descr="SFB_Teemplate-Folie_Logo JMA"/>
          <p:cNvPicPr>
            <a:picLocks noChangeAspect="1"/>
          </p:cNvPicPr>
          <p:nvPr/>
        </p:nvPicPr>
        <p:blipFill>
          <a:blip r:embed="rId3">
            <a:extLst/>
          </a:blip>
          <a:stretch>
            <a:fillRect/>
          </a:stretch>
        </p:blipFill>
        <p:spPr>
          <a:xfrm>
            <a:off x="7427128" y="6475645"/>
            <a:ext cx="256638" cy="352194"/>
          </a:xfrm>
          <a:prstGeom prst="rect">
            <a:avLst/>
          </a:prstGeom>
          <a:ln w="12700">
            <a:miter lim="400000"/>
          </a:ln>
        </p:spPr>
      </p:pic>
      <p:pic>
        <p:nvPicPr>
          <p:cNvPr id="232" name="image4.png" descr="SFB_Teemplate-Folie_Logo CAU"/>
          <p:cNvPicPr>
            <a:picLocks noChangeAspect="1"/>
          </p:cNvPicPr>
          <p:nvPr/>
        </p:nvPicPr>
        <p:blipFill>
          <a:blip r:embed="rId4">
            <a:extLst/>
          </a:blip>
          <a:stretch>
            <a:fillRect/>
          </a:stretch>
        </p:blipFill>
        <p:spPr>
          <a:xfrm>
            <a:off x="7968464" y="6467707"/>
            <a:ext cx="1062040" cy="352194"/>
          </a:xfrm>
          <a:prstGeom prst="rect">
            <a:avLst/>
          </a:prstGeom>
          <a:ln w="12700">
            <a:miter lim="400000"/>
          </a:ln>
        </p:spPr>
      </p:pic>
      <p:sp>
        <p:nvSpPr>
          <p:cNvPr id="233" name="Shape 233"/>
          <p:cNvSpPr/>
          <p:nvPr>
            <p:ph type="ctrTitle"/>
          </p:nvPr>
        </p:nvSpPr>
        <p:spPr>
          <a:xfrm>
            <a:off x="969962" y="49214"/>
            <a:ext cx="8001845" cy="671280"/>
          </a:xfrm>
          <a:prstGeom prst="rect">
            <a:avLst/>
          </a:prstGeom>
        </p:spPr>
        <p:txBody>
          <a:bodyPr/>
          <a:lstStyle>
            <a:lvl1pPr algn="l" defTabSz="283463">
              <a:defRPr b="1" sz="2232">
                <a:solidFill>
                  <a:srgbClr val="406F51"/>
                </a:solidFill>
              </a:defRPr>
            </a:lvl1pPr>
          </a:lstStyle>
          <a:p>
            <a:pPr/>
            <a:r>
              <a:t>mortAAR: the analysis of archaeological mortality data in R</a:t>
            </a:r>
          </a:p>
        </p:txBody>
      </p:sp>
      <p:pic>
        <p:nvPicPr>
          <p:cNvPr id="234" name="image26.jpg"/>
          <p:cNvPicPr>
            <a:picLocks noChangeAspect="1"/>
          </p:cNvPicPr>
          <p:nvPr/>
        </p:nvPicPr>
        <p:blipFill>
          <a:blip r:embed="rId5">
            <a:extLst/>
          </a:blip>
          <a:stretch>
            <a:fillRect/>
          </a:stretch>
        </p:blipFill>
        <p:spPr>
          <a:xfrm>
            <a:off x="5277134" y="6518585"/>
            <a:ext cx="661387" cy="232431"/>
          </a:xfrm>
          <a:prstGeom prst="rect">
            <a:avLst/>
          </a:prstGeom>
          <a:ln w="12700">
            <a:miter lim="400000"/>
          </a:ln>
        </p:spPr>
      </p:pic>
      <p:pic>
        <p:nvPicPr>
          <p:cNvPr id="235" name="image28.png"/>
          <p:cNvPicPr>
            <a:picLocks noChangeAspect="1"/>
          </p:cNvPicPr>
          <p:nvPr/>
        </p:nvPicPr>
        <p:blipFill>
          <a:blip r:embed="rId6">
            <a:extLst/>
          </a:blip>
          <a:srcRect l="5172" t="0" r="12945" b="0"/>
          <a:stretch>
            <a:fillRect/>
          </a:stretch>
        </p:blipFill>
        <p:spPr>
          <a:xfrm>
            <a:off x="6191114" y="6491870"/>
            <a:ext cx="1026669" cy="344256"/>
          </a:xfrm>
          <a:prstGeom prst="rect">
            <a:avLst/>
          </a:prstGeom>
          <a:ln w="12700">
            <a:miter lim="400000"/>
          </a:ln>
        </p:spPr>
      </p:pic>
      <p:sp>
        <p:nvSpPr>
          <p:cNvPr id="236" name="Shape 236"/>
          <p:cNvSpPr/>
          <p:nvPr/>
        </p:nvSpPr>
        <p:spPr>
          <a:xfrm>
            <a:off x="176659" y="893777"/>
            <a:ext cx="4312345" cy="802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Putting mortAAR into action – An Early Neolithic cemetery</a:t>
            </a:r>
          </a:p>
        </p:txBody>
      </p:sp>
      <p:pic>
        <p:nvPicPr>
          <p:cNvPr id="237" name="pasted-image.tiff"/>
          <p:cNvPicPr>
            <a:picLocks noChangeAspect="1"/>
          </p:cNvPicPr>
          <p:nvPr/>
        </p:nvPicPr>
        <p:blipFill>
          <a:blip r:embed="rId7">
            <a:extLst/>
          </a:blip>
          <a:stretch>
            <a:fillRect/>
          </a:stretch>
        </p:blipFill>
        <p:spPr>
          <a:xfrm>
            <a:off x="211937" y="1794856"/>
            <a:ext cx="3994213" cy="4567927"/>
          </a:xfrm>
          <a:prstGeom prst="rect">
            <a:avLst/>
          </a:prstGeom>
          <a:ln w="12700">
            <a:miter lim="400000"/>
          </a:ln>
        </p:spPr>
      </p:pic>
      <p:pic>
        <p:nvPicPr>
          <p:cNvPr id="238" name="pasted-image.tiff"/>
          <p:cNvPicPr>
            <a:picLocks noChangeAspect="1"/>
          </p:cNvPicPr>
          <p:nvPr/>
        </p:nvPicPr>
        <p:blipFill>
          <a:blip r:embed="rId8">
            <a:extLst/>
          </a:blip>
          <a:stretch>
            <a:fillRect/>
          </a:stretch>
        </p:blipFill>
        <p:spPr>
          <a:xfrm>
            <a:off x="4523905" y="2032977"/>
            <a:ext cx="3929779" cy="4289032"/>
          </a:xfrm>
          <a:prstGeom prst="rect">
            <a:avLst/>
          </a:prstGeom>
          <a:ln w="12700">
            <a:miter lim="400000"/>
          </a:ln>
        </p:spPr>
      </p:pic>
    </p:spTree>
  </p:cSld>
  <p:clrMapOvr>
    <a:masterClrMapping/>
  </p:clrMapOvr>
  <p:transition xmlns:p14="http://schemas.microsoft.com/office/powerpoint/2010/main" spd="med" advClick="1" p14:dur="1000"/>
</p:sld>
</file>

<file path=ppt/theme/theme1.xml><?xml version="1.0" encoding="utf-8"?>
<a:theme xmlns:a="http://schemas.openxmlformats.org/drawingml/2006/main" xmlns:r="http://schemas.openxmlformats.org/officeDocument/2006/relationships" name="Office-Design">
  <a:themeElements>
    <a:clrScheme name="Office-Design">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Design">
      <a:majorFont>
        <a:latin typeface="Calibri"/>
        <a:ea typeface="Calibri"/>
        <a:cs typeface="Calibri"/>
      </a:majorFont>
      <a:minorFont>
        <a:latin typeface="Helvetica"/>
        <a:ea typeface="Helvetica"/>
        <a:cs typeface="Helvetica"/>
      </a:minorFont>
    </a:fontScheme>
    <a:fmtScheme name="Office-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Design">
  <a:themeElements>
    <a:clrScheme name="Office-Design">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Design">
      <a:majorFont>
        <a:latin typeface="Calibri"/>
        <a:ea typeface="Calibri"/>
        <a:cs typeface="Calibri"/>
      </a:majorFont>
      <a:minorFont>
        <a:latin typeface="Helvetica"/>
        <a:ea typeface="Helvetica"/>
        <a:cs typeface="Helvetica"/>
      </a:minorFont>
    </a:fontScheme>
    <a:fmtScheme name="Office-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