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5544800" cy="10058400"/>
  <p:notesSz cx="7315200" cy="9601200"/>
  <p:defaultTextStyle>
    <a:defPPr>
      <a:defRPr lang="en-US"/>
    </a:defPPr>
    <a:lvl1pPr marL="0" algn="l" defTabSz="1096983" rtl="0" eaLnBrk="1" latinLnBrk="0" hangingPunct="1">
      <a:defRPr sz="2133" kern="1200">
        <a:solidFill>
          <a:schemeClr val="tx1"/>
        </a:solidFill>
        <a:latin typeface="+mn-lt"/>
        <a:ea typeface="+mn-ea"/>
        <a:cs typeface="+mn-cs"/>
      </a:defRPr>
    </a:lvl1pPr>
    <a:lvl2pPr marL="548492" algn="l" defTabSz="1096983" rtl="0" eaLnBrk="1" latinLnBrk="0" hangingPunct="1">
      <a:defRPr sz="2133" kern="1200">
        <a:solidFill>
          <a:schemeClr val="tx1"/>
        </a:solidFill>
        <a:latin typeface="+mn-lt"/>
        <a:ea typeface="+mn-ea"/>
        <a:cs typeface="+mn-cs"/>
      </a:defRPr>
    </a:lvl2pPr>
    <a:lvl3pPr marL="1096983" algn="l" defTabSz="1096983" rtl="0" eaLnBrk="1" latinLnBrk="0" hangingPunct="1">
      <a:defRPr sz="2133" kern="1200">
        <a:solidFill>
          <a:schemeClr val="tx1"/>
        </a:solidFill>
        <a:latin typeface="+mn-lt"/>
        <a:ea typeface="+mn-ea"/>
        <a:cs typeface="+mn-cs"/>
      </a:defRPr>
    </a:lvl3pPr>
    <a:lvl4pPr marL="1645475" algn="l" defTabSz="1096983" rtl="0" eaLnBrk="1" latinLnBrk="0" hangingPunct="1">
      <a:defRPr sz="2133" kern="1200">
        <a:solidFill>
          <a:schemeClr val="tx1"/>
        </a:solidFill>
        <a:latin typeface="+mn-lt"/>
        <a:ea typeface="+mn-ea"/>
        <a:cs typeface="+mn-cs"/>
      </a:defRPr>
    </a:lvl4pPr>
    <a:lvl5pPr marL="2193967" algn="l" defTabSz="1096983" rtl="0" eaLnBrk="1" latinLnBrk="0" hangingPunct="1">
      <a:defRPr sz="2133" kern="1200">
        <a:solidFill>
          <a:schemeClr val="tx1"/>
        </a:solidFill>
        <a:latin typeface="+mn-lt"/>
        <a:ea typeface="+mn-ea"/>
        <a:cs typeface="+mn-cs"/>
      </a:defRPr>
    </a:lvl5pPr>
    <a:lvl6pPr marL="2742458" algn="l" defTabSz="1096983" rtl="0" eaLnBrk="1" latinLnBrk="0" hangingPunct="1">
      <a:defRPr sz="2133" kern="1200">
        <a:solidFill>
          <a:schemeClr val="tx1"/>
        </a:solidFill>
        <a:latin typeface="+mn-lt"/>
        <a:ea typeface="+mn-ea"/>
        <a:cs typeface="+mn-cs"/>
      </a:defRPr>
    </a:lvl6pPr>
    <a:lvl7pPr marL="3290950" algn="l" defTabSz="1096983" rtl="0" eaLnBrk="1" latinLnBrk="0" hangingPunct="1">
      <a:defRPr sz="2133" kern="1200">
        <a:solidFill>
          <a:schemeClr val="tx1"/>
        </a:solidFill>
        <a:latin typeface="+mn-lt"/>
        <a:ea typeface="+mn-ea"/>
        <a:cs typeface="+mn-cs"/>
      </a:defRPr>
    </a:lvl7pPr>
    <a:lvl8pPr marL="3839442" algn="l" defTabSz="1096983" rtl="0" eaLnBrk="1" latinLnBrk="0" hangingPunct="1">
      <a:defRPr sz="2133" kern="1200">
        <a:solidFill>
          <a:schemeClr val="tx1"/>
        </a:solidFill>
        <a:latin typeface="+mn-lt"/>
        <a:ea typeface="+mn-ea"/>
        <a:cs typeface="+mn-cs"/>
      </a:defRPr>
    </a:lvl8pPr>
    <a:lvl9pPr marL="4387934" algn="l" defTabSz="1096983" rtl="0" eaLnBrk="1" latinLnBrk="0" hangingPunct="1">
      <a:defRPr sz="21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48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4106"/>
    <a:srgbClr val="996633"/>
    <a:srgbClr val="996600"/>
    <a:srgbClr val="663300"/>
    <a:srgbClr val="99CC00"/>
    <a:srgbClr val="336600"/>
    <a:srgbClr val="006600"/>
    <a:srgbClr val="D6743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44" autoAdjust="0"/>
    <p:restoredTop sz="96230" autoAdjust="0"/>
  </p:normalViewPr>
  <p:slideViewPr>
    <p:cSldViewPr>
      <p:cViewPr>
        <p:scale>
          <a:sx n="60" d="100"/>
          <a:sy n="60" d="100"/>
        </p:scale>
        <p:origin x="558" y="408"/>
      </p:cViewPr>
      <p:guideLst>
        <p:guide orient="horz" pos="3168"/>
        <p:guide pos="4896"/>
      </p:guideLst>
    </p:cSldViewPr>
  </p:slideViewPr>
  <p:outlineViewPr>
    <p:cViewPr>
      <p:scale>
        <a:sx n="33" d="100"/>
        <a:sy n="33" d="100"/>
      </p:scale>
      <p:origin x="0" y="0"/>
    </p:cViewPr>
  </p:outlineViewPr>
  <p:notesTextViewPr>
    <p:cViewPr>
      <p:scale>
        <a:sx n="3" d="2"/>
        <a:sy n="3" d="2"/>
      </p:scale>
      <p:origin x="0" y="-24"/>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21BFC85C-5C60-4CCE-83E0-C6CE290AFC3A}" type="datetimeFigureOut">
              <a:rPr lang="en-US" smtClean="0"/>
              <a:t>12/1/2019</a:t>
            </a:fld>
            <a:endParaRPr lang="en-US"/>
          </a:p>
        </p:txBody>
      </p:sp>
      <p:sp>
        <p:nvSpPr>
          <p:cNvPr id="4" name="Slide Image Placeholder 3"/>
          <p:cNvSpPr>
            <a:spLocks noGrp="1" noRot="1" noChangeAspect="1"/>
          </p:cNvSpPr>
          <p:nvPr>
            <p:ph type="sldImg" idx="2"/>
          </p:nvPr>
        </p:nvSpPr>
        <p:spPr>
          <a:xfrm>
            <a:off x="1154113" y="1200150"/>
            <a:ext cx="50069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5F02D3E4-7945-4FC3-AD0F-89F1CFE89B0B}" type="slidenum">
              <a:rPr lang="en-US" smtClean="0"/>
              <a:t>‹#›</a:t>
            </a:fld>
            <a:endParaRPr lang="en-US"/>
          </a:p>
        </p:txBody>
      </p:sp>
    </p:spTree>
    <p:extLst>
      <p:ext uri="{BB962C8B-B14F-4D97-AF65-F5344CB8AC3E}">
        <p14:creationId xmlns:p14="http://schemas.microsoft.com/office/powerpoint/2010/main" val="2689056437"/>
      </p:ext>
    </p:extLst>
  </p:cSld>
  <p:clrMap bg1="lt1" tx1="dk1" bg2="lt2" tx2="dk2" accent1="accent1" accent2="accent2" accent3="accent3" accent4="accent4" accent5="accent5" accent6="accent6" hlink="hlink" folHlink="folHlink"/>
  <p:notesStyle>
    <a:lvl1pPr marL="0" algn="l" defTabSz="304770" rtl="0" eaLnBrk="1" latinLnBrk="0" hangingPunct="1">
      <a:defRPr sz="400" kern="1200">
        <a:solidFill>
          <a:schemeClr val="tx1"/>
        </a:solidFill>
        <a:latin typeface="+mn-lt"/>
        <a:ea typeface="+mn-ea"/>
        <a:cs typeface="+mn-cs"/>
      </a:defRPr>
    </a:lvl1pPr>
    <a:lvl2pPr marL="152385" algn="l" defTabSz="304770" rtl="0" eaLnBrk="1" latinLnBrk="0" hangingPunct="1">
      <a:defRPr sz="400" kern="1200">
        <a:solidFill>
          <a:schemeClr val="tx1"/>
        </a:solidFill>
        <a:latin typeface="+mn-lt"/>
        <a:ea typeface="+mn-ea"/>
        <a:cs typeface="+mn-cs"/>
      </a:defRPr>
    </a:lvl2pPr>
    <a:lvl3pPr marL="304770" algn="l" defTabSz="304770" rtl="0" eaLnBrk="1" latinLnBrk="0" hangingPunct="1">
      <a:defRPr sz="400" kern="1200">
        <a:solidFill>
          <a:schemeClr val="tx1"/>
        </a:solidFill>
        <a:latin typeface="+mn-lt"/>
        <a:ea typeface="+mn-ea"/>
        <a:cs typeface="+mn-cs"/>
      </a:defRPr>
    </a:lvl3pPr>
    <a:lvl4pPr marL="457154" algn="l" defTabSz="304770" rtl="0" eaLnBrk="1" latinLnBrk="0" hangingPunct="1">
      <a:defRPr sz="400" kern="1200">
        <a:solidFill>
          <a:schemeClr val="tx1"/>
        </a:solidFill>
        <a:latin typeface="+mn-lt"/>
        <a:ea typeface="+mn-ea"/>
        <a:cs typeface="+mn-cs"/>
      </a:defRPr>
    </a:lvl4pPr>
    <a:lvl5pPr marL="609539" algn="l" defTabSz="304770" rtl="0" eaLnBrk="1" latinLnBrk="0" hangingPunct="1">
      <a:defRPr sz="400" kern="1200">
        <a:solidFill>
          <a:schemeClr val="tx1"/>
        </a:solidFill>
        <a:latin typeface="+mn-lt"/>
        <a:ea typeface="+mn-ea"/>
        <a:cs typeface="+mn-cs"/>
      </a:defRPr>
    </a:lvl5pPr>
    <a:lvl6pPr marL="761924" algn="l" defTabSz="304770" rtl="0" eaLnBrk="1" latinLnBrk="0" hangingPunct="1">
      <a:defRPr sz="400" kern="1200">
        <a:solidFill>
          <a:schemeClr val="tx1"/>
        </a:solidFill>
        <a:latin typeface="+mn-lt"/>
        <a:ea typeface="+mn-ea"/>
        <a:cs typeface="+mn-cs"/>
      </a:defRPr>
    </a:lvl6pPr>
    <a:lvl7pPr marL="914309" algn="l" defTabSz="304770" rtl="0" eaLnBrk="1" latinLnBrk="0" hangingPunct="1">
      <a:defRPr sz="400" kern="1200">
        <a:solidFill>
          <a:schemeClr val="tx1"/>
        </a:solidFill>
        <a:latin typeface="+mn-lt"/>
        <a:ea typeface="+mn-ea"/>
        <a:cs typeface="+mn-cs"/>
      </a:defRPr>
    </a:lvl7pPr>
    <a:lvl8pPr marL="1066693" algn="l" defTabSz="304770" rtl="0" eaLnBrk="1" latinLnBrk="0" hangingPunct="1">
      <a:defRPr sz="400" kern="1200">
        <a:solidFill>
          <a:schemeClr val="tx1"/>
        </a:solidFill>
        <a:latin typeface="+mn-lt"/>
        <a:ea typeface="+mn-ea"/>
        <a:cs typeface="+mn-cs"/>
      </a:defRPr>
    </a:lvl8pPr>
    <a:lvl9pPr marL="1219078" algn="l" defTabSz="304770" rtl="0" eaLnBrk="1" latinLnBrk="0" hangingPunct="1">
      <a:defRPr sz="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4113" y="1200150"/>
            <a:ext cx="5006975"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02D3E4-7945-4FC3-AD0F-89F1CFE89B0B}" type="slidenum">
              <a:rPr lang="en-US" smtClean="0"/>
              <a:t>1</a:t>
            </a:fld>
            <a:endParaRPr lang="en-US"/>
          </a:p>
        </p:txBody>
      </p:sp>
    </p:spTree>
    <p:extLst>
      <p:ext uri="{BB962C8B-B14F-4D97-AF65-F5344CB8AC3E}">
        <p14:creationId xmlns:p14="http://schemas.microsoft.com/office/powerpoint/2010/main" val="21085292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15285720" y="0"/>
            <a:ext cx="259080" cy="1005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1" tIns="10476" rIns="20951" bIns="10476" rtlCol="0" anchor="ctr"/>
          <a:lstStyle/>
          <a:p>
            <a:pPr algn="ctr"/>
            <a:endParaRPr lang="en-US" sz="652" dirty="0"/>
          </a:p>
        </p:txBody>
      </p:sp>
      <p:sp>
        <p:nvSpPr>
          <p:cNvPr id="16" name="Rectangle 15"/>
          <p:cNvSpPr/>
          <p:nvPr userDrawn="1"/>
        </p:nvSpPr>
        <p:spPr>
          <a:xfrm>
            <a:off x="-1" y="0"/>
            <a:ext cx="259080" cy="1005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1" tIns="10476" rIns="20951" bIns="10476" rtlCol="0" anchor="ctr"/>
          <a:lstStyle/>
          <a:p>
            <a:pPr algn="ctr"/>
            <a:endParaRPr lang="en-US" sz="652" dirty="0"/>
          </a:p>
        </p:txBody>
      </p:sp>
      <p:sp>
        <p:nvSpPr>
          <p:cNvPr id="17" name="Rectangle 16"/>
          <p:cNvSpPr/>
          <p:nvPr userDrawn="1"/>
        </p:nvSpPr>
        <p:spPr>
          <a:xfrm>
            <a:off x="0" y="0"/>
            <a:ext cx="15544800" cy="12573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1" tIns="10476" rIns="20951" bIns="10476" rtlCol="0" anchor="ctr"/>
          <a:lstStyle/>
          <a:p>
            <a:pPr algn="ctr"/>
            <a:endParaRPr lang="en-US" sz="652" dirty="0"/>
          </a:p>
        </p:txBody>
      </p:sp>
      <p:sp>
        <p:nvSpPr>
          <p:cNvPr id="18" name="Rectangle 17"/>
          <p:cNvSpPr/>
          <p:nvPr userDrawn="1"/>
        </p:nvSpPr>
        <p:spPr>
          <a:xfrm>
            <a:off x="0" y="8801100"/>
            <a:ext cx="15544800" cy="12573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1" tIns="10476" rIns="20951" bIns="10476" rtlCol="0" anchor="ctr"/>
          <a:lstStyle/>
          <a:p>
            <a:pPr algn="ctr"/>
            <a:endParaRPr lang="en-US" sz="652" dirty="0"/>
          </a:p>
        </p:txBody>
      </p:sp>
      <p:pic>
        <p:nvPicPr>
          <p:cNvPr id="6" name="Picture 16" descr="PosterTemplateCopyright"/>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647701" y="9953626"/>
            <a:ext cx="930377" cy="6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Instructions"/>
          <p:cNvSpPr/>
          <p:nvPr userDrawn="1"/>
        </p:nvSpPr>
        <p:spPr>
          <a:xfrm>
            <a:off x="-3724275" y="0"/>
            <a:ext cx="3400425" cy="1005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2379" tIns="52379" rIns="52379" bIns="52379"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550"/>
              </a:spcAft>
            </a:pPr>
            <a:r>
              <a:rPr lang="en-US" sz="2200" dirty="0">
                <a:solidFill>
                  <a:srgbClr val="7F7F7F"/>
                </a:solidFill>
                <a:latin typeface="Calibri" pitchFamily="34" charset="0"/>
                <a:cs typeface="Calibri" panose="020F0502020204030204" pitchFamily="34" charset="0"/>
              </a:rPr>
              <a:t>Poster Print Size:</a:t>
            </a:r>
            <a:endParaRPr sz="2200" dirty="0">
              <a:solidFill>
                <a:srgbClr val="7F7F7F"/>
              </a:solidFill>
              <a:latin typeface="Calibri" pitchFamily="34" charset="0"/>
              <a:cs typeface="Calibri" panose="020F0502020204030204" pitchFamily="34" charset="0"/>
            </a:endParaRPr>
          </a:p>
          <a:p>
            <a:pPr lvl="0">
              <a:spcBef>
                <a:spcPts val="0"/>
              </a:spcBef>
              <a:spcAft>
                <a:spcPts val="550"/>
              </a:spcAft>
            </a:pPr>
            <a:r>
              <a:rPr lang="en-US" sz="1497"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550"/>
              </a:spcAft>
            </a:pPr>
            <a:r>
              <a:rPr lang="en-US" sz="2200" dirty="0">
                <a:solidFill>
                  <a:srgbClr val="7F7F7F"/>
                </a:solidFill>
                <a:latin typeface="Calibri" pitchFamily="34" charset="0"/>
                <a:cs typeface="Calibri" panose="020F0502020204030204" pitchFamily="34" charset="0"/>
              </a:rPr>
              <a:t>Placeholders</a:t>
            </a:r>
            <a:r>
              <a:rPr sz="2200" dirty="0">
                <a:solidFill>
                  <a:srgbClr val="7F7F7F"/>
                </a:solidFill>
                <a:latin typeface="Calibri" pitchFamily="34" charset="0"/>
                <a:cs typeface="Calibri" panose="020F0502020204030204" pitchFamily="34" charset="0"/>
              </a:rPr>
              <a:t>:</a:t>
            </a:r>
          </a:p>
          <a:p>
            <a:pPr lvl="0">
              <a:spcBef>
                <a:spcPts val="0"/>
              </a:spcBef>
              <a:spcAft>
                <a:spcPts val="550"/>
              </a:spcAft>
            </a:pPr>
            <a:r>
              <a:rPr sz="1497" dirty="0">
                <a:solidFill>
                  <a:srgbClr val="7F7F7F"/>
                </a:solidFill>
                <a:latin typeface="Calibri" pitchFamily="34" charset="0"/>
                <a:cs typeface="Calibri" panose="020F0502020204030204" pitchFamily="34" charset="0"/>
              </a:rPr>
              <a:t>The </a:t>
            </a:r>
            <a:r>
              <a:rPr lang="en-US" sz="1497" dirty="0">
                <a:solidFill>
                  <a:srgbClr val="7F7F7F"/>
                </a:solidFill>
                <a:latin typeface="Calibri" pitchFamily="34" charset="0"/>
                <a:cs typeface="Calibri" panose="020F0502020204030204" pitchFamily="34" charset="0"/>
              </a:rPr>
              <a:t>various elements included</a:t>
            </a:r>
            <a:r>
              <a:rPr sz="1497" dirty="0">
                <a:solidFill>
                  <a:srgbClr val="7F7F7F"/>
                </a:solidFill>
                <a:latin typeface="Calibri" pitchFamily="34" charset="0"/>
                <a:cs typeface="Calibri" panose="020F0502020204030204" pitchFamily="34" charset="0"/>
              </a:rPr>
              <a:t> in this </a:t>
            </a:r>
            <a:r>
              <a:rPr lang="en-US" sz="1497" dirty="0">
                <a:solidFill>
                  <a:srgbClr val="7F7F7F"/>
                </a:solidFill>
                <a:latin typeface="Calibri" pitchFamily="34" charset="0"/>
                <a:cs typeface="Calibri" panose="020F0502020204030204" pitchFamily="34" charset="0"/>
              </a:rPr>
              <a:t>poster are ones</a:t>
            </a:r>
            <a:r>
              <a:rPr lang="en-US" sz="1497" baseline="0" dirty="0">
                <a:solidFill>
                  <a:srgbClr val="7F7F7F"/>
                </a:solidFill>
                <a:latin typeface="Calibri" pitchFamily="34" charset="0"/>
                <a:cs typeface="Calibri" panose="020F0502020204030204" pitchFamily="34" charset="0"/>
              </a:rPr>
              <a:t> we often see in medical, research, and scientific posters.</a:t>
            </a:r>
            <a:r>
              <a:rPr sz="1497" dirty="0">
                <a:solidFill>
                  <a:srgbClr val="7F7F7F"/>
                </a:solidFill>
                <a:latin typeface="Calibri" pitchFamily="34" charset="0"/>
                <a:cs typeface="Calibri" panose="020F0502020204030204" pitchFamily="34" charset="0"/>
              </a:rPr>
              <a:t> </a:t>
            </a:r>
            <a:r>
              <a:rPr lang="en-US" sz="1497" dirty="0">
                <a:solidFill>
                  <a:srgbClr val="7F7F7F"/>
                </a:solidFill>
                <a:latin typeface="Calibri" pitchFamily="34" charset="0"/>
                <a:cs typeface="Calibri" panose="020F0502020204030204" pitchFamily="34" charset="0"/>
              </a:rPr>
              <a:t>Feel</a:t>
            </a:r>
            <a:r>
              <a:rPr lang="en-US" sz="1497"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550"/>
              </a:spcAft>
            </a:pPr>
            <a:r>
              <a:rPr lang="en-US" sz="2200" dirty="0">
                <a:solidFill>
                  <a:srgbClr val="7F7F7F"/>
                </a:solidFill>
                <a:latin typeface="Calibri" pitchFamily="34" charset="0"/>
                <a:cs typeface="Calibri" panose="020F0502020204030204" pitchFamily="34" charset="0"/>
              </a:rPr>
              <a:t>Image</a:t>
            </a:r>
            <a:r>
              <a:rPr lang="en-US" sz="2200" baseline="0" dirty="0">
                <a:solidFill>
                  <a:srgbClr val="7F7F7F"/>
                </a:solidFill>
                <a:latin typeface="Calibri" pitchFamily="34" charset="0"/>
                <a:cs typeface="Calibri" panose="020F0502020204030204" pitchFamily="34" charset="0"/>
              </a:rPr>
              <a:t> Quality</a:t>
            </a:r>
            <a:r>
              <a:rPr lang="en-US" sz="2200" dirty="0">
                <a:solidFill>
                  <a:srgbClr val="7F7F7F"/>
                </a:solidFill>
                <a:latin typeface="Calibri" pitchFamily="34" charset="0"/>
                <a:cs typeface="Calibri" panose="020F0502020204030204" pitchFamily="34" charset="0"/>
              </a:rPr>
              <a:t>:</a:t>
            </a:r>
          </a:p>
          <a:p>
            <a:pPr lvl="0">
              <a:spcBef>
                <a:spcPts val="0"/>
              </a:spcBef>
              <a:spcAft>
                <a:spcPts val="550"/>
              </a:spcAft>
            </a:pPr>
            <a:r>
              <a:rPr lang="en-US" sz="1497" dirty="0">
                <a:solidFill>
                  <a:srgbClr val="7F7F7F"/>
                </a:solidFill>
                <a:latin typeface="Calibri" pitchFamily="34" charset="0"/>
                <a:cs typeface="Calibri" panose="020F0502020204030204" pitchFamily="34" charset="0"/>
              </a:rPr>
              <a:t>You can place digital photos or logo art in your poster file by selecting the </a:t>
            </a:r>
            <a:r>
              <a:rPr lang="en-US" sz="1497" b="1" dirty="0">
                <a:solidFill>
                  <a:srgbClr val="7F7F7F"/>
                </a:solidFill>
                <a:latin typeface="Calibri" pitchFamily="34" charset="0"/>
                <a:cs typeface="Calibri" panose="020F0502020204030204" pitchFamily="34" charset="0"/>
              </a:rPr>
              <a:t>Insert, Picture</a:t>
            </a:r>
            <a:r>
              <a:rPr lang="en-US" sz="1497"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1497" b="1" dirty="0">
                <a:solidFill>
                  <a:srgbClr val="7F7F7F"/>
                </a:solidFill>
                <a:latin typeface="Calibri" pitchFamily="34" charset="0"/>
                <a:cs typeface="Calibri" panose="020F0502020204030204" pitchFamily="34" charset="0"/>
              </a:rPr>
              <a:t>150-200 pixels per inch in their final printed size</a:t>
            </a:r>
            <a:r>
              <a:rPr lang="en-US" sz="1497" dirty="0">
                <a:solidFill>
                  <a:srgbClr val="7F7F7F"/>
                </a:solidFill>
                <a:latin typeface="Calibri" pitchFamily="34" charset="0"/>
                <a:cs typeface="Calibri" panose="020F0502020204030204" pitchFamily="34" charset="0"/>
              </a:rPr>
              <a:t>. For instance, a 1600 x 1200 pixel</a:t>
            </a:r>
            <a:r>
              <a:rPr lang="en-US" sz="1497" baseline="0" dirty="0">
                <a:solidFill>
                  <a:srgbClr val="7F7F7F"/>
                </a:solidFill>
                <a:latin typeface="Calibri" pitchFamily="34" charset="0"/>
                <a:cs typeface="Calibri" panose="020F0502020204030204" pitchFamily="34" charset="0"/>
              </a:rPr>
              <a:t> photo will usually look fine up to </a:t>
            </a:r>
            <a:r>
              <a:rPr lang="en-US" sz="1497" dirty="0">
                <a:solidFill>
                  <a:srgbClr val="7F7F7F"/>
                </a:solidFill>
                <a:latin typeface="Calibri" pitchFamily="34" charset="0"/>
                <a:cs typeface="Calibri" panose="020F0502020204030204" pitchFamily="34" charset="0"/>
              </a:rPr>
              <a:t>8“-10” wide on your printed poster.</a:t>
            </a:r>
          </a:p>
          <a:p>
            <a:pPr lvl="0">
              <a:spcBef>
                <a:spcPts val="0"/>
              </a:spcBef>
              <a:spcAft>
                <a:spcPts val="550"/>
              </a:spcAft>
            </a:pPr>
            <a:r>
              <a:rPr lang="en-US" sz="1497"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550"/>
              </a:spcAft>
            </a:pPr>
            <a:r>
              <a:rPr lang="en-US" sz="1497"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550"/>
              </a:spcAft>
            </a:pPr>
            <a:br>
              <a:rPr lang="en-US" sz="1100" dirty="0">
                <a:solidFill>
                  <a:srgbClr val="7F7F7F"/>
                </a:solidFill>
                <a:latin typeface="Calibri" pitchFamily="34" charset="0"/>
                <a:cs typeface="Calibri" panose="020F0502020204030204" pitchFamily="34" charset="0"/>
              </a:rPr>
            </a:br>
            <a:r>
              <a:rPr lang="en-US" sz="11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15868650" y="0"/>
            <a:ext cx="3400425" cy="1005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550"/>
                </a:spcAft>
              </a:pPr>
              <a:r>
                <a:rPr lang="en-US" sz="2200" dirty="0">
                  <a:solidFill>
                    <a:schemeClr val="bg1">
                      <a:lumMod val="50000"/>
                    </a:schemeClr>
                  </a:solidFill>
                  <a:latin typeface="Calibri" pitchFamily="34" charset="0"/>
                  <a:cs typeface="Calibri" panose="020F0502020204030204" pitchFamily="34" charset="0"/>
                </a:rPr>
                <a:t>Change</a:t>
              </a:r>
              <a:r>
                <a:rPr lang="en-US" sz="2200" baseline="0" dirty="0">
                  <a:solidFill>
                    <a:schemeClr val="bg1">
                      <a:lumMod val="50000"/>
                    </a:schemeClr>
                  </a:solidFill>
                  <a:latin typeface="Calibri" pitchFamily="34" charset="0"/>
                  <a:cs typeface="Calibri" panose="020F0502020204030204" pitchFamily="34" charset="0"/>
                </a:rPr>
                <a:t> Color Theme</a:t>
              </a:r>
              <a:r>
                <a:rPr lang="en-US" sz="2200" dirty="0">
                  <a:solidFill>
                    <a:schemeClr val="bg1">
                      <a:lumMod val="50000"/>
                    </a:schemeClr>
                  </a:solidFill>
                  <a:latin typeface="Calibri" pitchFamily="34" charset="0"/>
                  <a:cs typeface="Calibri" panose="020F0502020204030204" pitchFamily="34" charset="0"/>
                </a:rPr>
                <a:t>:</a:t>
              </a:r>
              <a:endParaRPr sz="2200" dirty="0">
                <a:solidFill>
                  <a:schemeClr val="bg1">
                    <a:lumMod val="50000"/>
                  </a:schemeClr>
                </a:solidFill>
                <a:latin typeface="Calibri" pitchFamily="34" charset="0"/>
                <a:cs typeface="Calibri" panose="020F0502020204030204" pitchFamily="34" charset="0"/>
              </a:endParaRPr>
            </a:p>
            <a:p>
              <a:pPr lvl="0">
                <a:spcBef>
                  <a:spcPts val="0"/>
                </a:spcBef>
                <a:spcAft>
                  <a:spcPts val="550"/>
                </a:spcAft>
              </a:pPr>
              <a:r>
                <a:rPr lang="en-US" sz="1497"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1497"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550"/>
                </a:spcAft>
              </a:pPr>
              <a:r>
                <a:rPr lang="en-US" sz="1497" baseline="0" dirty="0">
                  <a:solidFill>
                    <a:schemeClr val="bg1">
                      <a:lumMod val="50000"/>
                    </a:schemeClr>
                  </a:solidFill>
                  <a:latin typeface="Calibri" pitchFamily="34" charset="0"/>
                  <a:cs typeface="Calibri" panose="020F0502020204030204" pitchFamily="34" charset="0"/>
                </a:rPr>
                <a:t>To change the color theme, select the </a:t>
              </a:r>
              <a:r>
                <a:rPr lang="en-US" sz="1497" b="1" baseline="0" dirty="0">
                  <a:solidFill>
                    <a:schemeClr val="bg1">
                      <a:lumMod val="50000"/>
                    </a:schemeClr>
                  </a:solidFill>
                  <a:latin typeface="Calibri" pitchFamily="34" charset="0"/>
                  <a:cs typeface="Calibri" panose="020F0502020204030204" pitchFamily="34" charset="0"/>
                </a:rPr>
                <a:t>Design</a:t>
              </a:r>
              <a:r>
                <a:rPr lang="en-US" sz="1497" baseline="0" dirty="0">
                  <a:solidFill>
                    <a:schemeClr val="bg1">
                      <a:lumMod val="50000"/>
                    </a:schemeClr>
                  </a:solidFill>
                  <a:latin typeface="Calibri" pitchFamily="34" charset="0"/>
                  <a:cs typeface="Calibri" panose="020F0502020204030204" pitchFamily="34" charset="0"/>
                </a:rPr>
                <a:t> tab, then select the </a:t>
              </a:r>
              <a:r>
                <a:rPr lang="en-US" sz="1497" b="1" baseline="0" dirty="0">
                  <a:solidFill>
                    <a:schemeClr val="bg1">
                      <a:lumMod val="50000"/>
                    </a:schemeClr>
                  </a:solidFill>
                  <a:latin typeface="Calibri" pitchFamily="34" charset="0"/>
                  <a:cs typeface="Calibri" panose="020F0502020204030204" pitchFamily="34" charset="0"/>
                </a:rPr>
                <a:t>Colors</a:t>
              </a:r>
              <a:r>
                <a:rPr lang="en-US" sz="1497"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550"/>
                </a:spcAft>
              </a:pPr>
              <a:endParaRPr lang="en-US" sz="1497" baseline="0" dirty="0">
                <a:solidFill>
                  <a:schemeClr val="bg1">
                    <a:lumMod val="50000"/>
                  </a:schemeClr>
                </a:solidFill>
                <a:latin typeface="Calibri" pitchFamily="34" charset="0"/>
                <a:cs typeface="Calibri" panose="020F0502020204030204" pitchFamily="34" charset="0"/>
              </a:endParaRPr>
            </a:p>
            <a:p>
              <a:pPr lvl="0">
                <a:spcBef>
                  <a:spcPts val="0"/>
                </a:spcBef>
                <a:spcAft>
                  <a:spcPts val="550"/>
                </a:spcAft>
              </a:pPr>
              <a:endParaRPr lang="en-US" sz="1497" baseline="0" dirty="0">
                <a:solidFill>
                  <a:schemeClr val="bg1">
                    <a:lumMod val="50000"/>
                  </a:schemeClr>
                </a:solidFill>
                <a:latin typeface="Calibri" pitchFamily="34" charset="0"/>
                <a:cs typeface="Calibri" panose="020F0502020204030204" pitchFamily="34" charset="0"/>
              </a:endParaRPr>
            </a:p>
            <a:p>
              <a:pPr lvl="0">
                <a:spcBef>
                  <a:spcPts val="0"/>
                </a:spcBef>
                <a:spcAft>
                  <a:spcPts val="550"/>
                </a:spcAft>
              </a:pPr>
              <a:endParaRPr lang="en-US" sz="1497" baseline="0" dirty="0">
                <a:solidFill>
                  <a:schemeClr val="bg1">
                    <a:lumMod val="50000"/>
                  </a:schemeClr>
                </a:solidFill>
                <a:latin typeface="Calibri" pitchFamily="34" charset="0"/>
                <a:cs typeface="Calibri" panose="020F0502020204030204" pitchFamily="34" charset="0"/>
              </a:endParaRPr>
            </a:p>
            <a:p>
              <a:pPr lvl="0">
                <a:spcBef>
                  <a:spcPts val="0"/>
                </a:spcBef>
                <a:spcAft>
                  <a:spcPts val="550"/>
                </a:spcAft>
              </a:pPr>
              <a:endParaRPr lang="en-US" sz="1497" baseline="0" dirty="0">
                <a:solidFill>
                  <a:schemeClr val="bg1">
                    <a:lumMod val="50000"/>
                  </a:schemeClr>
                </a:solidFill>
                <a:latin typeface="Calibri" pitchFamily="34" charset="0"/>
                <a:cs typeface="Calibri" panose="020F0502020204030204" pitchFamily="34" charset="0"/>
              </a:endParaRPr>
            </a:p>
            <a:p>
              <a:pPr lvl="0">
                <a:spcBef>
                  <a:spcPts val="0"/>
                </a:spcBef>
                <a:spcAft>
                  <a:spcPts val="550"/>
                </a:spcAft>
              </a:pPr>
              <a:endParaRPr lang="en-US" sz="1497" baseline="0" dirty="0">
                <a:solidFill>
                  <a:schemeClr val="bg1">
                    <a:lumMod val="50000"/>
                  </a:schemeClr>
                </a:solidFill>
                <a:latin typeface="Calibri" pitchFamily="34" charset="0"/>
                <a:cs typeface="Calibri" panose="020F0502020204030204" pitchFamily="34" charset="0"/>
              </a:endParaRPr>
            </a:p>
            <a:p>
              <a:pPr lvl="0">
                <a:spcBef>
                  <a:spcPts val="0"/>
                </a:spcBef>
                <a:spcAft>
                  <a:spcPts val="550"/>
                </a:spcAft>
              </a:pPr>
              <a:endParaRPr lang="en-US" sz="1497" baseline="0" dirty="0">
                <a:solidFill>
                  <a:schemeClr val="bg1">
                    <a:lumMod val="50000"/>
                  </a:schemeClr>
                </a:solidFill>
                <a:latin typeface="Calibri" pitchFamily="34" charset="0"/>
                <a:cs typeface="Calibri" panose="020F0502020204030204" pitchFamily="34" charset="0"/>
              </a:endParaRPr>
            </a:p>
            <a:p>
              <a:pPr lvl="0">
                <a:spcBef>
                  <a:spcPts val="0"/>
                </a:spcBef>
                <a:spcAft>
                  <a:spcPts val="550"/>
                </a:spcAft>
              </a:pPr>
              <a:endParaRPr lang="en-US" sz="1497" baseline="0" dirty="0">
                <a:solidFill>
                  <a:schemeClr val="bg1">
                    <a:lumMod val="50000"/>
                  </a:schemeClr>
                </a:solidFill>
                <a:latin typeface="Calibri" pitchFamily="34" charset="0"/>
                <a:cs typeface="Calibri" panose="020F0502020204030204" pitchFamily="34" charset="0"/>
              </a:endParaRPr>
            </a:p>
            <a:p>
              <a:pPr lvl="0">
                <a:spcBef>
                  <a:spcPts val="0"/>
                </a:spcBef>
                <a:spcAft>
                  <a:spcPts val="550"/>
                </a:spcAft>
              </a:pPr>
              <a:endParaRPr lang="en-US" sz="1497" baseline="0" dirty="0">
                <a:solidFill>
                  <a:schemeClr val="bg1">
                    <a:lumMod val="50000"/>
                  </a:schemeClr>
                </a:solidFill>
                <a:latin typeface="Calibri" pitchFamily="34" charset="0"/>
                <a:cs typeface="Calibri" panose="020F0502020204030204" pitchFamily="34" charset="0"/>
              </a:endParaRPr>
            </a:p>
            <a:p>
              <a:pPr lvl="0">
                <a:spcBef>
                  <a:spcPts val="0"/>
                </a:spcBef>
                <a:spcAft>
                  <a:spcPts val="550"/>
                </a:spcAft>
              </a:pPr>
              <a:endParaRPr lang="en-US" sz="1497" baseline="0" dirty="0">
                <a:solidFill>
                  <a:schemeClr val="bg1">
                    <a:lumMod val="50000"/>
                  </a:schemeClr>
                </a:solidFill>
                <a:latin typeface="Calibri" pitchFamily="34" charset="0"/>
                <a:cs typeface="Calibri" panose="020F0502020204030204" pitchFamily="34" charset="0"/>
              </a:endParaRPr>
            </a:p>
            <a:p>
              <a:pPr lvl="0">
                <a:spcBef>
                  <a:spcPts val="0"/>
                </a:spcBef>
                <a:spcAft>
                  <a:spcPts val="550"/>
                </a:spcAft>
              </a:pPr>
              <a:r>
                <a:rPr lang="en-US" sz="1497"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550"/>
                </a:spcAft>
              </a:pPr>
              <a:r>
                <a:rPr lang="en-US" sz="2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550"/>
                </a:spcAft>
              </a:pPr>
              <a:r>
                <a:rPr lang="en-US" sz="1497" dirty="0">
                  <a:solidFill>
                    <a:schemeClr val="bg1">
                      <a:lumMod val="50000"/>
                    </a:schemeClr>
                  </a:solidFill>
                  <a:latin typeface="Calibri" pitchFamily="34" charset="0"/>
                  <a:cs typeface="Calibri" panose="020F0502020204030204" pitchFamily="34" charset="0"/>
                </a:rPr>
                <a:t>Once your poster file is ready, visit</a:t>
              </a:r>
              <a:r>
                <a:rPr lang="en-US" sz="1497" baseline="0" dirty="0">
                  <a:solidFill>
                    <a:schemeClr val="bg1">
                      <a:lumMod val="50000"/>
                    </a:schemeClr>
                  </a:solidFill>
                  <a:latin typeface="Calibri" pitchFamily="34" charset="0"/>
                  <a:cs typeface="Calibri" panose="020F0502020204030204" pitchFamily="34" charset="0"/>
                </a:rPr>
                <a:t> </a:t>
              </a:r>
              <a:r>
                <a:rPr lang="en-US" sz="1497" b="1" baseline="0" dirty="0">
                  <a:solidFill>
                    <a:schemeClr val="bg1">
                      <a:lumMod val="50000"/>
                    </a:schemeClr>
                  </a:solidFill>
                  <a:latin typeface="Calibri" pitchFamily="34" charset="0"/>
                  <a:cs typeface="Calibri" panose="020F0502020204030204" pitchFamily="34" charset="0"/>
                </a:rPr>
                <a:t>www.genigraphics.com</a:t>
              </a:r>
              <a:r>
                <a:rPr lang="en-US" sz="1497"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550"/>
                </a:spcAft>
              </a:pPr>
              <a:r>
                <a:rPr lang="en-US" sz="1497"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1497"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1497" baseline="0" dirty="0">
                  <a:solidFill>
                    <a:schemeClr val="bg1">
                      <a:lumMod val="50000"/>
                    </a:schemeClr>
                  </a:solidFill>
                  <a:latin typeface="Calibri" pitchFamily="34" charset="0"/>
                  <a:cs typeface="Calibri" panose="020F0502020204030204" pitchFamily="34" charset="0"/>
                </a:rPr>
                <a:t>US and Canada:  1-800-790-4001</a:t>
              </a:r>
              <a:br>
                <a:rPr lang="en-US" sz="1497" baseline="0" dirty="0">
                  <a:solidFill>
                    <a:schemeClr val="bg1">
                      <a:lumMod val="50000"/>
                    </a:schemeClr>
                  </a:solidFill>
                  <a:latin typeface="Calibri" pitchFamily="34" charset="0"/>
                  <a:cs typeface="Calibri" panose="020F0502020204030204" pitchFamily="34" charset="0"/>
                </a:rPr>
              </a:br>
              <a:r>
                <a:rPr lang="en-US" sz="1497"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1100" dirty="0">
                  <a:solidFill>
                    <a:schemeClr val="bg1">
                      <a:lumMod val="50000"/>
                    </a:schemeClr>
                  </a:solidFill>
                  <a:latin typeface="Calibri" pitchFamily="34" charset="0"/>
                  <a:cs typeface="Calibri" panose="020F0502020204030204" pitchFamily="34" charset="0"/>
                </a:rPr>
              </a:br>
              <a:r>
                <a:rPr lang="en-US" sz="11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7240" y="402802"/>
            <a:ext cx="13990320" cy="167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777240" y="2346961"/>
            <a:ext cx="13990320" cy="6638079"/>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77240" y="9322647"/>
            <a:ext cx="3627120" cy="535517"/>
          </a:xfrm>
          <a:prstGeom prst="rect">
            <a:avLst/>
          </a:prstGeom>
        </p:spPr>
        <p:txBody>
          <a:bodyPr vert="horz" lIns="329128" tIns="164564" rIns="329128" bIns="164564" rtlCol="0" anchor="ctr"/>
          <a:lstStyle>
            <a:lvl1pPr algn="l">
              <a:defRPr sz="1345">
                <a:solidFill>
                  <a:schemeClr val="tx1">
                    <a:tint val="75000"/>
                  </a:schemeClr>
                </a:solidFill>
              </a:defRPr>
            </a:lvl1pPr>
          </a:lstStyle>
          <a:p>
            <a:fld id="{985D6BDF-9D0E-4E2B-85B8-D8F4790360C9}" type="datetimeFigureOut">
              <a:rPr lang="en-US" smtClean="0"/>
              <a:t>12/1/2019</a:t>
            </a:fld>
            <a:endParaRPr lang="en-US" dirty="0"/>
          </a:p>
        </p:txBody>
      </p:sp>
      <p:sp>
        <p:nvSpPr>
          <p:cNvPr id="5" name="Footer Placeholder 4"/>
          <p:cNvSpPr>
            <a:spLocks noGrp="1"/>
          </p:cNvSpPr>
          <p:nvPr>
            <p:ph type="ftr" sz="quarter" idx="3"/>
          </p:nvPr>
        </p:nvSpPr>
        <p:spPr>
          <a:xfrm>
            <a:off x="5311140" y="9322647"/>
            <a:ext cx="4922520" cy="535517"/>
          </a:xfrm>
          <a:prstGeom prst="rect">
            <a:avLst/>
          </a:prstGeom>
        </p:spPr>
        <p:txBody>
          <a:bodyPr vert="horz" lIns="329128" tIns="164564" rIns="329128" bIns="164564" rtlCol="0" anchor="ctr"/>
          <a:lstStyle>
            <a:lvl1pPr algn="ctr">
              <a:defRPr sz="134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140440" y="9322647"/>
            <a:ext cx="3627120" cy="535517"/>
          </a:xfrm>
          <a:prstGeom prst="rect">
            <a:avLst/>
          </a:prstGeom>
        </p:spPr>
        <p:txBody>
          <a:bodyPr vert="horz" lIns="329128" tIns="164564" rIns="329128" bIns="164564" rtlCol="0" anchor="ctr"/>
          <a:lstStyle>
            <a:lvl1pPr algn="r">
              <a:defRPr sz="1345">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1005815" rtl="0" eaLnBrk="1" latinLnBrk="0" hangingPunct="1">
        <a:spcBef>
          <a:spcPct val="0"/>
        </a:spcBef>
        <a:buNone/>
        <a:defRPr sz="1834" kern="1200">
          <a:solidFill>
            <a:schemeClr val="tx1"/>
          </a:solidFill>
          <a:latin typeface="+mj-lt"/>
          <a:ea typeface="+mj-ea"/>
          <a:cs typeface="+mj-cs"/>
        </a:defRPr>
      </a:lvl1pPr>
    </p:titleStyle>
    <p:bodyStyle>
      <a:lvl1pPr marL="104773" indent="-104773" algn="l" defTabSz="1005815" rtl="0" eaLnBrk="1" latinLnBrk="0" hangingPunct="1">
        <a:spcBef>
          <a:spcPct val="20000"/>
        </a:spcBef>
        <a:buFont typeface="Arial" pitchFamily="34" charset="0"/>
        <a:buChar char="•"/>
        <a:defRPr sz="825" kern="1200">
          <a:solidFill>
            <a:schemeClr val="tx1"/>
          </a:solidFill>
          <a:latin typeface="+mn-lt"/>
          <a:ea typeface="+mn-ea"/>
          <a:cs typeface="+mn-cs"/>
        </a:defRPr>
      </a:lvl1pPr>
      <a:lvl2pPr marL="209545" indent="-104773" algn="l" defTabSz="1005815" rtl="0" eaLnBrk="1" latinLnBrk="0" hangingPunct="1">
        <a:spcBef>
          <a:spcPct val="20000"/>
        </a:spcBef>
        <a:buFont typeface="Arial" pitchFamily="34" charset="0"/>
        <a:buChar char="–"/>
        <a:defRPr sz="825" kern="1200">
          <a:solidFill>
            <a:schemeClr val="tx1"/>
          </a:solidFill>
          <a:latin typeface="+mn-lt"/>
          <a:ea typeface="+mn-ea"/>
          <a:cs typeface="+mn-cs"/>
        </a:defRPr>
      </a:lvl2pPr>
      <a:lvl3pPr marL="314317" indent="-104773" algn="l" defTabSz="1005815" rtl="0" eaLnBrk="1" latinLnBrk="0" hangingPunct="1">
        <a:spcBef>
          <a:spcPct val="20000"/>
        </a:spcBef>
        <a:buFont typeface="Arial" pitchFamily="34" charset="0"/>
        <a:buChar char="•"/>
        <a:defRPr sz="825" kern="1200">
          <a:solidFill>
            <a:schemeClr val="tx1"/>
          </a:solidFill>
          <a:latin typeface="+mn-lt"/>
          <a:ea typeface="+mn-ea"/>
          <a:cs typeface="+mn-cs"/>
        </a:defRPr>
      </a:lvl3pPr>
      <a:lvl4pPr marL="419089" indent="-104773" algn="l" defTabSz="1005815" rtl="0" eaLnBrk="1" latinLnBrk="0" hangingPunct="1">
        <a:spcBef>
          <a:spcPct val="20000"/>
        </a:spcBef>
        <a:buFont typeface="Arial" pitchFamily="34" charset="0"/>
        <a:buChar char="–"/>
        <a:defRPr sz="825" kern="1200">
          <a:solidFill>
            <a:schemeClr val="tx1"/>
          </a:solidFill>
          <a:latin typeface="+mn-lt"/>
          <a:ea typeface="+mn-ea"/>
          <a:cs typeface="+mn-cs"/>
        </a:defRPr>
      </a:lvl4pPr>
      <a:lvl5pPr marL="523862" indent="-104773" algn="l" defTabSz="1005815" rtl="0" eaLnBrk="1" latinLnBrk="0" hangingPunct="1">
        <a:spcBef>
          <a:spcPct val="20000"/>
        </a:spcBef>
        <a:buFont typeface="Arial" pitchFamily="34" charset="0"/>
        <a:buChar char="»"/>
        <a:defRPr sz="825" kern="1200">
          <a:solidFill>
            <a:schemeClr val="tx1"/>
          </a:solidFill>
          <a:latin typeface="+mn-lt"/>
          <a:ea typeface="+mn-ea"/>
          <a:cs typeface="+mn-cs"/>
        </a:defRPr>
      </a:lvl5pPr>
      <a:lvl6pPr marL="2765991" indent="-251454" algn="l" defTabSz="1005815"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68899" indent="-251454" algn="l" defTabSz="1005815"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1806" indent="-251454" algn="l" defTabSz="1005815"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74713" indent="-251454" algn="l" defTabSz="1005815"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05815" rtl="0" eaLnBrk="1" latinLnBrk="0" hangingPunct="1">
        <a:defRPr sz="1956" kern="1200">
          <a:solidFill>
            <a:schemeClr val="tx1"/>
          </a:solidFill>
          <a:latin typeface="+mn-lt"/>
          <a:ea typeface="+mn-ea"/>
          <a:cs typeface="+mn-cs"/>
        </a:defRPr>
      </a:lvl1pPr>
      <a:lvl2pPr marL="502908" algn="l" defTabSz="1005815" rtl="0" eaLnBrk="1" latinLnBrk="0" hangingPunct="1">
        <a:defRPr sz="1956" kern="1200">
          <a:solidFill>
            <a:schemeClr val="tx1"/>
          </a:solidFill>
          <a:latin typeface="+mn-lt"/>
          <a:ea typeface="+mn-ea"/>
          <a:cs typeface="+mn-cs"/>
        </a:defRPr>
      </a:lvl2pPr>
      <a:lvl3pPr marL="1005815" algn="l" defTabSz="1005815" rtl="0" eaLnBrk="1" latinLnBrk="0" hangingPunct="1">
        <a:defRPr sz="1956" kern="1200">
          <a:solidFill>
            <a:schemeClr val="tx1"/>
          </a:solidFill>
          <a:latin typeface="+mn-lt"/>
          <a:ea typeface="+mn-ea"/>
          <a:cs typeface="+mn-cs"/>
        </a:defRPr>
      </a:lvl3pPr>
      <a:lvl4pPr marL="1508722" algn="l" defTabSz="1005815" rtl="0" eaLnBrk="1" latinLnBrk="0" hangingPunct="1">
        <a:defRPr sz="1956" kern="1200">
          <a:solidFill>
            <a:schemeClr val="tx1"/>
          </a:solidFill>
          <a:latin typeface="+mn-lt"/>
          <a:ea typeface="+mn-ea"/>
          <a:cs typeface="+mn-cs"/>
        </a:defRPr>
      </a:lvl4pPr>
      <a:lvl5pPr marL="2011630" algn="l" defTabSz="1005815" rtl="0" eaLnBrk="1" latinLnBrk="0" hangingPunct="1">
        <a:defRPr sz="1956" kern="1200">
          <a:solidFill>
            <a:schemeClr val="tx1"/>
          </a:solidFill>
          <a:latin typeface="+mn-lt"/>
          <a:ea typeface="+mn-ea"/>
          <a:cs typeface="+mn-cs"/>
        </a:defRPr>
      </a:lvl5pPr>
      <a:lvl6pPr marL="2514537" algn="l" defTabSz="1005815" rtl="0" eaLnBrk="1" latinLnBrk="0" hangingPunct="1">
        <a:defRPr sz="1956" kern="1200">
          <a:solidFill>
            <a:schemeClr val="tx1"/>
          </a:solidFill>
          <a:latin typeface="+mn-lt"/>
          <a:ea typeface="+mn-ea"/>
          <a:cs typeface="+mn-cs"/>
        </a:defRPr>
      </a:lvl6pPr>
      <a:lvl7pPr marL="3017445" algn="l" defTabSz="1005815" rtl="0" eaLnBrk="1" latinLnBrk="0" hangingPunct="1">
        <a:defRPr sz="1956" kern="1200">
          <a:solidFill>
            <a:schemeClr val="tx1"/>
          </a:solidFill>
          <a:latin typeface="+mn-lt"/>
          <a:ea typeface="+mn-ea"/>
          <a:cs typeface="+mn-cs"/>
        </a:defRPr>
      </a:lvl7pPr>
      <a:lvl8pPr marL="3520352" algn="l" defTabSz="1005815" rtl="0" eaLnBrk="1" latinLnBrk="0" hangingPunct="1">
        <a:defRPr sz="1956" kern="1200">
          <a:solidFill>
            <a:schemeClr val="tx1"/>
          </a:solidFill>
          <a:latin typeface="+mn-lt"/>
          <a:ea typeface="+mn-ea"/>
          <a:cs typeface="+mn-cs"/>
        </a:defRPr>
      </a:lvl8pPr>
      <a:lvl9pPr marL="4023260" algn="l" defTabSz="1005815" rtl="0" eaLnBrk="1" latinLnBrk="0" hangingPunct="1">
        <a:defRPr sz="195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0720000C-6F2F-426C-A14C-562FF19338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8584" y="1263014"/>
            <a:ext cx="2163016" cy="1622262"/>
          </a:xfrm>
          <a:prstGeom prst="rect">
            <a:avLst/>
          </a:prstGeom>
        </p:spPr>
      </p:pic>
      <p:sp>
        <p:nvSpPr>
          <p:cNvPr id="69" name="Rectangle 68">
            <a:extLst>
              <a:ext uri="{FF2B5EF4-FFF2-40B4-BE49-F238E27FC236}">
                <a16:creationId xmlns:a16="http://schemas.microsoft.com/office/drawing/2014/main" id="{0D7F5278-D31B-4583-A0A7-F507D846DB0C}"/>
              </a:ext>
            </a:extLst>
          </p:cNvPr>
          <p:cNvSpPr/>
          <p:nvPr/>
        </p:nvSpPr>
        <p:spPr>
          <a:xfrm>
            <a:off x="15142844" y="1257300"/>
            <a:ext cx="414524" cy="8459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2"/>
          </a:p>
        </p:txBody>
      </p:sp>
      <p:sp>
        <p:nvSpPr>
          <p:cNvPr id="77" name="Text Box 191"/>
          <p:cNvSpPr txBox="1">
            <a:spLocks noChangeArrowheads="1"/>
          </p:cNvSpPr>
          <p:nvPr/>
        </p:nvSpPr>
        <p:spPr bwMode="auto">
          <a:xfrm>
            <a:off x="10517869" y="1373778"/>
            <a:ext cx="4866654" cy="5329838"/>
          </a:xfrm>
          <a:prstGeom prst="rect">
            <a:avLst/>
          </a:prstGeom>
          <a:noFill/>
          <a:ln w="12700">
            <a:solidFill>
              <a:schemeClr val="accent1">
                <a:lumMod val="75000"/>
              </a:schemeClr>
            </a:solidFill>
          </a:ln>
          <a:effectLst/>
        </p:spPr>
        <p:txBody>
          <a:bodyPr lIns="41903" tIns="41903" rIns="41903" bIns="41903">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139720" indent="-139720" eaLnBrk="1" hangingPunct="1">
              <a:spcAft>
                <a:spcPts val="550"/>
              </a:spcAft>
              <a:buFont typeface="Arial" panose="020B0604020202020204" pitchFamily="34" charset="0"/>
              <a:buChar char="•"/>
            </a:pPr>
            <a:endParaRPr lang="en-US" sz="1100" dirty="0"/>
          </a:p>
        </p:txBody>
      </p:sp>
      <p:sp>
        <p:nvSpPr>
          <p:cNvPr id="38" name="Rectangle 37"/>
          <p:cNvSpPr/>
          <p:nvPr/>
        </p:nvSpPr>
        <p:spPr>
          <a:xfrm>
            <a:off x="-14675" y="1257300"/>
            <a:ext cx="277404" cy="8497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2"/>
          </a:p>
        </p:txBody>
      </p:sp>
      <p:sp>
        <p:nvSpPr>
          <p:cNvPr id="9" name="Rectangle 8"/>
          <p:cNvSpPr/>
          <p:nvPr/>
        </p:nvSpPr>
        <p:spPr>
          <a:xfrm>
            <a:off x="0" y="8801100"/>
            <a:ext cx="15392916" cy="9420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2"/>
          </a:p>
        </p:txBody>
      </p:sp>
      <p:grpSp>
        <p:nvGrpSpPr>
          <p:cNvPr id="136" name="Group 135"/>
          <p:cNvGrpSpPr/>
          <p:nvPr/>
        </p:nvGrpSpPr>
        <p:grpSpPr>
          <a:xfrm>
            <a:off x="169926" y="1370288"/>
            <a:ext cx="4888814" cy="4753711"/>
            <a:chOff x="15361919" y="12468849"/>
            <a:chExt cx="13167360" cy="10122550"/>
          </a:xfrm>
        </p:grpSpPr>
        <p:sp>
          <p:nvSpPr>
            <p:cNvPr id="137" name="Text Box 194"/>
            <p:cNvSpPr txBox="1">
              <a:spLocks noChangeArrowheads="1"/>
            </p:cNvSpPr>
            <p:nvPr/>
          </p:nvSpPr>
          <p:spPr bwMode="auto">
            <a:xfrm>
              <a:off x="15361919" y="13029056"/>
              <a:ext cx="13167360" cy="9562343"/>
            </a:xfrm>
            <a:prstGeom prst="rect">
              <a:avLst/>
            </a:prstGeom>
            <a:solidFill>
              <a:schemeClr val="bg1"/>
            </a:solidFill>
            <a:ln w="12700">
              <a:solidFill>
                <a:schemeClr val="accent1">
                  <a:lumMod val="75000"/>
                </a:schemeClr>
              </a:solidFill>
            </a:ln>
            <a:effectLst/>
          </p:spPr>
          <p:txBody>
            <a:bodyPr lIns="41903" tIns="41903" rIns="41903" bIns="41903">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174650" indent="-174650">
                <a:buFont typeface="Arial" panose="020B0604020202020204" pitchFamily="34" charset="0"/>
                <a:buChar char="•"/>
              </a:pPr>
              <a:endParaRPr lang="en-US" sz="611" dirty="0">
                <a:latin typeface="Arial" panose="020B0604020202020204" pitchFamily="34" charset="0"/>
                <a:cs typeface="Arial" panose="020B0604020202020204" pitchFamily="34" charset="0"/>
              </a:endParaRPr>
            </a:p>
          </p:txBody>
        </p:sp>
        <p:sp>
          <p:nvSpPr>
            <p:cNvPr id="138" name="Rectangle 137"/>
            <p:cNvSpPr/>
            <p:nvPr/>
          </p:nvSpPr>
          <p:spPr>
            <a:xfrm>
              <a:off x="15361919" y="12468849"/>
              <a:ext cx="13167360" cy="612699"/>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20951" tIns="10476" rIns="20951" bIns="10476" rtlCol="0" anchor="ctr"/>
            <a:lstStyle/>
            <a:p>
              <a:pPr algn="ctr"/>
              <a:r>
                <a:rPr lang="en-US" sz="2400" b="1" dirty="0">
                  <a:solidFill>
                    <a:schemeClr val="accent3">
                      <a:lumMod val="20000"/>
                      <a:lumOff val="80000"/>
                    </a:schemeClr>
                  </a:solidFill>
                  <a:latin typeface="Arial" panose="020B0604020202020204" pitchFamily="34" charset="0"/>
                  <a:cs typeface="Arial" panose="020B0604020202020204" pitchFamily="34" charset="0"/>
                </a:rPr>
                <a:t>Introduction</a:t>
              </a:r>
            </a:p>
          </p:txBody>
        </p:sp>
      </p:grpSp>
      <p:sp>
        <p:nvSpPr>
          <p:cNvPr id="4" name="Text Box 122"/>
          <p:cNvSpPr txBox="1">
            <a:spLocks noChangeArrowheads="1"/>
          </p:cNvSpPr>
          <p:nvPr/>
        </p:nvSpPr>
        <p:spPr bwMode="auto">
          <a:xfrm>
            <a:off x="0" y="1"/>
            <a:ext cx="14935200" cy="888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1903" tIns="104757" rIns="41903" bIns="104757"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4400" dirty="0">
                <a:solidFill>
                  <a:schemeClr val="bg1"/>
                </a:solidFill>
              </a:rPr>
              <a:t>Modeling Dissolved Oxygen Concentration In Streams</a:t>
            </a:r>
          </a:p>
        </p:txBody>
      </p:sp>
      <p:sp>
        <p:nvSpPr>
          <p:cNvPr id="5" name="Text Box 123"/>
          <p:cNvSpPr txBox="1">
            <a:spLocks noChangeArrowheads="1"/>
          </p:cNvSpPr>
          <p:nvPr/>
        </p:nvSpPr>
        <p:spPr bwMode="auto">
          <a:xfrm>
            <a:off x="2743200" y="733425"/>
            <a:ext cx="10058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903" tIns="41903" rIns="41903" bIns="41903"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000" dirty="0">
                <a:solidFill>
                  <a:schemeClr val="accent3">
                    <a:lumMod val="20000"/>
                    <a:lumOff val="80000"/>
                  </a:schemeClr>
                </a:solidFill>
                <a:latin typeface="Arial" panose="020B0604020202020204" pitchFamily="34" charset="0"/>
                <a:cs typeface="Arial" panose="020B0604020202020204" pitchFamily="34" charset="0"/>
              </a:rPr>
              <a:t>Martin Holdrege</a:t>
            </a:r>
            <a:r>
              <a:rPr lang="en-US" sz="2000" baseline="30000" dirty="0">
                <a:solidFill>
                  <a:schemeClr val="accent3">
                    <a:lumMod val="20000"/>
                    <a:lumOff val="80000"/>
                  </a:schemeClr>
                </a:solidFill>
                <a:latin typeface="Arial" panose="020B0604020202020204" pitchFamily="34" charset="0"/>
                <a:cs typeface="Arial" panose="020B0604020202020204" pitchFamily="34" charset="0"/>
              </a:rPr>
              <a:t>*</a:t>
            </a:r>
            <a:endParaRPr lang="en-US" sz="2000" dirty="0">
              <a:solidFill>
                <a:schemeClr val="accent3">
                  <a:lumMod val="20000"/>
                  <a:lumOff val="80000"/>
                </a:schemeClr>
              </a:solidFill>
              <a:latin typeface="Arial" panose="020B0604020202020204" pitchFamily="34" charset="0"/>
              <a:cs typeface="Arial" panose="020B0604020202020204" pitchFamily="34" charset="0"/>
            </a:endParaRPr>
          </a:p>
        </p:txBody>
      </p:sp>
      <p:grpSp>
        <p:nvGrpSpPr>
          <p:cNvPr id="18" name="Group 17"/>
          <p:cNvGrpSpPr/>
          <p:nvPr/>
        </p:nvGrpSpPr>
        <p:grpSpPr>
          <a:xfrm>
            <a:off x="5339072" y="6254672"/>
            <a:ext cx="4888815" cy="3266415"/>
            <a:chOff x="15357134" y="12366465"/>
            <a:chExt cx="13016564" cy="8992476"/>
          </a:xfrm>
        </p:grpSpPr>
        <p:sp>
          <p:nvSpPr>
            <p:cNvPr id="15" name="Text Box 194"/>
            <p:cNvSpPr txBox="1">
              <a:spLocks noChangeArrowheads="1"/>
            </p:cNvSpPr>
            <p:nvPr/>
          </p:nvSpPr>
          <p:spPr bwMode="auto">
            <a:xfrm>
              <a:off x="15357134" y="12734141"/>
              <a:ext cx="13016561" cy="8624800"/>
            </a:xfrm>
            <a:prstGeom prst="rect">
              <a:avLst/>
            </a:prstGeom>
            <a:solidFill>
              <a:schemeClr val="bg1"/>
            </a:solidFill>
            <a:ln w="12700">
              <a:solidFill>
                <a:schemeClr val="accent1">
                  <a:lumMod val="75000"/>
                </a:schemeClr>
              </a:solidFill>
            </a:ln>
            <a:effectLst/>
          </p:spPr>
          <p:txBody>
            <a:bodyPr lIns="41903" tIns="41903" rIns="41903" bIns="41903">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spcAft>
                  <a:spcPts val="550"/>
                </a:spcAft>
              </a:pPr>
              <a:endParaRPr lang="en-US" sz="1100" dirty="0"/>
            </a:p>
            <a:p>
              <a:pPr marL="139720" indent="-139720">
                <a:spcAft>
                  <a:spcPts val="550"/>
                </a:spcAft>
                <a:buFont typeface="Arial" panose="020B0604020202020204" pitchFamily="34" charset="0"/>
                <a:buChar char="•"/>
              </a:pPr>
              <a:endParaRPr lang="en-US" sz="1100" dirty="0"/>
            </a:p>
            <a:p>
              <a:pPr marL="139720" indent="-139720">
                <a:spcAft>
                  <a:spcPts val="550"/>
                </a:spcAft>
                <a:buFont typeface="Arial" panose="020B0604020202020204" pitchFamily="34" charset="0"/>
                <a:buChar char="•"/>
              </a:pPr>
              <a:endParaRPr lang="en-US" sz="1100" dirty="0"/>
            </a:p>
            <a:p>
              <a:pPr marL="139720" indent="-139720">
                <a:spcAft>
                  <a:spcPts val="550"/>
                </a:spcAft>
                <a:buFont typeface="Arial" panose="020B0604020202020204" pitchFamily="34" charset="0"/>
                <a:buChar char="•"/>
              </a:pPr>
              <a:endParaRPr lang="en-US" sz="1100" dirty="0"/>
            </a:p>
            <a:p>
              <a:pPr marL="139720" indent="-139720">
                <a:spcAft>
                  <a:spcPts val="550"/>
                </a:spcAft>
                <a:buFont typeface="Arial" panose="020B0604020202020204" pitchFamily="34" charset="0"/>
                <a:buChar char="•"/>
              </a:pPr>
              <a:endParaRPr lang="en-US" sz="1100" dirty="0"/>
            </a:p>
            <a:p>
              <a:pPr marL="139720" indent="-139720">
                <a:spcAft>
                  <a:spcPts val="550"/>
                </a:spcAft>
                <a:buFont typeface="Arial" panose="020B0604020202020204" pitchFamily="34" charset="0"/>
                <a:buChar char="•"/>
              </a:pPr>
              <a:endParaRPr lang="en-US" sz="1100" dirty="0"/>
            </a:p>
            <a:p>
              <a:pPr marL="139720" indent="-139720">
                <a:spcAft>
                  <a:spcPts val="550"/>
                </a:spcAft>
                <a:buFont typeface="Arial" panose="020B0604020202020204" pitchFamily="34" charset="0"/>
                <a:buChar char="•"/>
              </a:pPr>
              <a:endParaRPr lang="en-US" sz="1100" dirty="0"/>
            </a:p>
            <a:p>
              <a:pPr marL="139720" indent="-139720">
                <a:spcAft>
                  <a:spcPts val="550"/>
                </a:spcAft>
                <a:buFont typeface="Arial" panose="020B0604020202020204" pitchFamily="34" charset="0"/>
                <a:buChar char="•"/>
              </a:pPr>
              <a:endParaRPr lang="en-US" sz="1100" dirty="0"/>
            </a:p>
            <a:p>
              <a:pPr marL="139720" indent="-139720">
                <a:spcAft>
                  <a:spcPts val="550"/>
                </a:spcAft>
                <a:buFont typeface="Arial" panose="020B0604020202020204" pitchFamily="34" charset="0"/>
                <a:buChar char="•"/>
              </a:pPr>
              <a:endParaRPr lang="en-US" sz="1100" dirty="0"/>
            </a:p>
            <a:p>
              <a:pPr marL="139720" indent="-139720" eaLnBrk="1" hangingPunct="1">
                <a:spcAft>
                  <a:spcPts val="550"/>
                </a:spcAft>
                <a:buFont typeface="Arial" panose="020B0604020202020204" pitchFamily="34" charset="0"/>
                <a:buChar char="•"/>
              </a:pPr>
              <a:endParaRPr lang="en-US" sz="1100" dirty="0"/>
            </a:p>
            <a:p>
              <a:pPr marL="139720" indent="-139720" eaLnBrk="1" hangingPunct="1">
                <a:spcAft>
                  <a:spcPts val="550"/>
                </a:spcAft>
                <a:buFont typeface="Arial" panose="020B0604020202020204" pitchFamily="34" charset="0"/>
                <a:buChar char="•"/>
              </a:pPr>
              <a:endParaRPr lang="en-US" sz="1100" dirty="0"/>
            </a:p>
            <a:p>
              <a:pPr marL="139720" indent="-139720" eaLnBrk="1" hangingPunct="1">
                <a:spcAft>
                  <a:spcPts val="550"/>
                </a:spcAft>
                <a:buFont typeface="Arial" panose="020B0604020202020204" pitchFamily="34" charset="0"/>
                <a:buChar char="•"/>
              </a:pPr>
              <a:endParaRPr lang="en-US" sz="1100" dirty="0"/>
            </a:p>
            <a:p>
              <a:pPr marL="139720" indent="-139720" eaLnBrk="1" hangingPunct="1">
                <a:spcAft>
                  <a:spcPts val="550"/>
                </a:spcAft>
                <a:buFont typeface="Arial" panose="020B0604020202020204" pitchFamily="34" charset="0"/>
                <a:buChar char="•"/>
              </a:pPr>
              <a:endParaRPr lang="en-US" sz="1100" dirty="0"/>
            </a:p>
            <a:p>
              <a:pPr marL="139720" indent="-139720" eaLnBrk="1" hangingPunct="1">
                <a:spcAft>
                  <a:spcPts val="550"/>
                </a:spcAft>
                <a:buFont typeface="Arial" panose="020B0604020202020204" pitchFamily="34" charset="0"/>
                <a:buChar char="•"/>
              </a:pPr>
              <a:endParaRPr lang="en-US" sz="1100" dirty="0"/>
            </a:p>
            <a:p>
              <a:pPr marL="139720" indent="-139720" eaLnBrk="1" hangingPunct="1">
                <a:spcAft>
                  <a:spcPts val="550"/>
                </a:spcAft>
                <a:buFont typeface="Arial" panose="020B0604020202020204" pitchFamily="34" charset="0"/>
                <a:buChar char="•"/>
              </a:pPr>
              <a:endParaRPr lang="en-US" sz="1100" dirty="0"/>
            </a:p>
            <a:p>
              <a:pPr marL="366766" lvl="1" indent="-139720" eaLnBrk="1" hangingPunct="1">
                <a:spcAft>
                  <a:spcPts val="550"/>
                </a:spcAft>
                <a:buFont typeface="Arial" panose="020B0604020202020204" pitchFamily="34" charset="0"/>
                <a:buChar char="•"/>
              </a:pPr>
              <a:endParaRPr lang="en-US" sz="1100" dirty="0"/>
            </a:p>
            <a:p>
              <a:pPr marL="139720" indent="-139720" eaLnBrk="1" hangingPunct="1">
                <a:spcAft>
                  <a:spcPts val="550"/>
                </a:spcAft>
                <a:buFont typeface="Arial" panose="020B0604020202020204" pitchFamily="34" charset="0"/>
                <a:buChar char="•"/>
              </a:pPr>
              <a:endParaRPr lang="en-US" sz="1100" dirty="0"/>
            </a:p>
            <a:p>
              <a:pPr marL="139720" indent="-139720" eaLnBrk="1" hangingPunct="1">
                <a:spcAft>
                  <a:spcPts val="550"/>
                </a:spcAft>
                <a:buFont typeface="Arial" panose="020B0604020202020204" pitchFamily="34" charset="0"/>
                <a:buChar char="•"/>
              </a:pPr>
              <a:endParaRPr lang="en-US" sz="1100" dirty="0"/>
            </a:p>
            <a:p>
              <a:pPr marL="139720" indent="-139720" eaLnBrk="1" hangingPunct="1">
                <a:spcAft>
                  <a:spcPts val="550"/>
                </a:spcAft>
                <a:buFont typeface="Arial" panose="020B0604020202020204" pitchFamily="34" charset="0"/>
                <a:buChar char="•"/>
              </a:pPr>
              <a:endParaRPr lang="en-US" sz="1100" dirty="0"/>
            </a:p>
            <a:p>
              <a:pPr marL="139720" indent="-139720" eaLnBrk="1" hangingPunct="1">
                <a:spcAft>
                  <a:spcPts val="550"/>
                </a:spcAft>
                <a:buFont typeface="Arial" panose="020B0604020202020204" pitchFamily="34" charset="0"/>
                <a:buChar char="•"/>
              </a:pPr>
              <a:endParaRPr lang="en-US" sz="1100" dirty="0"/>
            </a:p>
            <a:p>
              <a:pPr marL="139720" indent="-139720" eaLnBrk="1" hangingPunct="1">
                <a:spcAft>
                  <a:spcPts val="550"/>
                </a:spcAft>
                <a:buFont typeface="Arial" panose="020B0604020202020204" pitchFamily="34" charset="0"/>
                <a:buChar char="•"/>
              </a:pPr>
              <a:endParaRPr lang="en-US" sz="1100" dirty="0"/>
            </a:p>
            <a:p>
              <a:pPr marL="139720" indent="-139720" eaLnBrk="1" hangingPunct="1">
                <a:spcAft>
                  <a:spcPts val="550"/>
                </a:spcAft>
                <a:buFont typeface="Arial" panose="020B0604020202020204" pitchFamily="34" charset="0"/>
                <a:buChar char="•"/>
              </a:pPr>
              <a:endParaRPr lang="en-US" sz="1100" dirty="0"/>
            </a:p>
            <a:p>
              <a:pPr marL="139720" indent="-139720" eaLnBrk="1" hangingPunct="1">
                <a:spcAft>
                  <a:spcPts val="550"/>
                </a:spcAft>
                <a:buFont typeface="Arial" panose="020B0604020202020204" pitchFamily="34" charset="0"/>
                <a:buChar char="•"/>
              </a:pPr>
              <a:endParaRPr lang="en-US" sz="1100" dirty="0"/>
            </a:p>
            <a:p>
              <a:pPr marL="139720" indent="-139720" eaLnBrk="1" hangingPunct="1">
                <a:spcAft>
                  <a:spcPts val="550"/>
                </a:spcAft>
                <a:buFont typeface="Arial" panose="020B0604020202020204" pitchFamily="34" charset="0"/>
                <a:buChar char="•"/>
              </a:pPr>
              <a:endParaRPr lang="en-US" sz="1100" dirty="0"/>
            </a:p>
            <a:p>
              <a:pPr marL="139720" indent="-139720" eaLnBrk="1" hangingPunct="1">
                <a:spcAft>
                  <a:spcPts val="550"/>
                </a:spcAft>
                <a:buFont typeface="Arial" panose="020B0604020202020204" pitchFamily="34" charset="0"/>
                <a:buChar char="•"/>
              </a:pPr>
              <a:endParaRPr lang="en-US" sz="1100" dirty="0"/>
            </a:p>
            <a:p>
              <a:pPr marL="139720" indent="-139720" eaLnBrk="1" hangingPunct="1">
                <a:spcAft>
                  <a:spcPts val="550"/>
                </a:spcAft>
                <a:buFont typeface="Arial" panose="020B0604020202020204" pitchFamily="34" charset="0"/>
                <a:buChar char="•"/>
              </a:pPr>
              <a:endParaRPr lang="en-US" sz="1100" dirty="0"/>
            </a:p>
            <a:p>
              <a:pPr marL="139720" indent="-139720" eaLnBrk="1" hangingPunct="1">
                <a:spcAft>
                  <a:spcPts val="550"/>
                </a:spcAft>
                <a:buFont typeface="Arial" panose="020B0604020202020204" pitchFamily="34" charset="0"/>
                <a:buChar char="•"/>
              </a:pPr>
              <a:endParaRPr lang="en-US" sz="1100" dirty="0"/>
            </a:p>
            <a:p>
              <a:pPr marL="139720" indent="-139720" eaLnBrk="1" hangingPunct="1">
                <a:spcAft>
                  <a:spcPts val="550"/>
                </a:spcAft>
                <a:buFont typeface="Arial" panose="020B0604020202020204" pitchFamily="34" charset="0"/>
                <a:buChar char="•"/>
              </a:pPr>
              <a:endParaRPr lang="en-US" sz="1100" dirty="0"/>
            </a:p>
            <a:p>
              <a:pPr marL="139720" indent="-139720" eaLnBrk="1" hangingPunct="1">
                <a:spcAft>
                  <a:spcPts val="550"/>
                </a:spcAft>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139720" indent="-139720" eaLnBrk="1" hangingPunct="1">
                <a:spcAft>
                  <a:spcPts val="550"/>
                </a:spcAft>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139720" indent="-139720" eaLnBrk="1" hangingPunct="1">
                <a:spcAft>
                  <a:spcPts val="550"/>
                </a:spcAft>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139720" indent="-139720" eaLnBrk="1" hangingPunct="1">
                <a:spcAft>
                  <a:spcPts val="550"/>
                </a:spcAft>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139720" indent="-139720" eaLnBrk="1" hangingPunct="1">
                <a:spcAft>
                  <a:spcPts val="550"/>
                </a:spcAft>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139720" indent="-139720" eaLnBrk="1" hangingPunct="1">
                <a:spcAft>
                  <a:spcPts val="550"/>
                </a:spcAft>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139720" indent="-139720" eaLnBrk="1" hangingPunct="1">
                <a:spcAft>
                  <a:spcPts val="550"/>
                </a:spcAft>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139720" indent="-139720" eaLnBrk="1" hangingPunct="1">
                <a:spcAft>
                  <a:spcPts val="550"/>
                </a:spcAft>
                <a:buFont typeface="Arial" panose="020B0604020202020204" pitchFamily="34" charset="0"/>
                <a:buChar char="•"/>
              </a:pPr>
              <a:endParaRPr lang="en-US" sz="1650" dirty="0">
                <a:latin typeface="Arial" panose="020B0604020202020204" pitchFamily="34" charset="0"/>
                <a:cs typeface="Arial" panose="020B0604020202020204" pitchFamily="34" charset="0"/>
              </a:endParaRPr>
            </a:p>
            <a:p>
              <a:pPr marL="139720" indent="-139720" eaLnBrk="1" hangingPunct="1">
                <a:spcAft>
                  <a:spcPts val="550"/>
                </a:spcAft>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139720" indent="-139720" eaLnBrk="1" hangingPunct="1">
                <a:spcAft>
                  <a:spcPts val="550"/>
                </a:spcAft>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139720" indent="-139720" eaLnBrk="1" hangingPunct="1">
                <a:spcAft>
                  <a:spcPts val="550"/>
                </a:spcAft>
                <a:buFont typeface="Arial" panose="020B0604020202020204" pitchFamily="34" charset="0"/>
                <a:buChar char="•"/>
              </a:pPr>
              <a:endParaRPr lang="en-US" sz="1222" dirty="0">
                <a:latin typeface="Arial" panose="020B0604020202020204" pitchFamily="34" charset="0"/>
                <a:cs typeface="Arial" panose="020B0604020202020204" pitchFamily="34" charset="0"/>
              </a:endParaRPr>
            </a:p>
            <a:p>
              <a:pPr marL="139720" indent="-139720" eaLnBrk="1" hangingPunct="1">
                <a:spcAft>
                  <a:spcPts val="550"/>
                </a:spcAft>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139720" indent="-139720" eaLnBrk="1" hangingPunct="1">
                <a:spcAft>
                  <a:spcPts val="550"/>
                </a:spcAft>
                <a:buFont typeface="Arial" panose="020B0604020202020204" pitchFamily="34" charset="0"/>
                <a:buChar char="•"/>
              </a:pPr>
              <a:endParaRPr lang="en-US" sz="321" dirty="0">
                <a:latin typeface="Arial" panose="020B0604020202020204" pitchFamily="34" charset="0"/>
                <a:cs typeface="Arial" panose="020B0604020202020204" pitchFamily="34" charset="0"/>
              </a:endParaRPr>
            </a:p>
            <a:p>
              <a:pPr marL="139720" indent="-139720" eaLnBrk="1" hangingPunct="1">
                <a:spcAft>
                  <a:spcPts val="550"/>
                </a:spcAft>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139720" indent="-139720" eaLnBrk="1" hangingPunct="1">
                <a:spcAft>
                  <a:spcPts val="550"/>
                </a:spcAft>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p:txBody>
        </p:sp>
        <p:sp>
          <p:nvSpPr>
            <p:cNvPr id="45" name="Rectangle 44"/>
            <p:cNvSpPr/>
            <p:nvPr/>
          </p:nvSpPr>
          <p:spPr>
            <a:xfrm>
              <a:off x="15357137" y="12366465"/>
              <a:ext cx="13016561" cy="862419"/>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20951" tIns="10476" rIns="20951" bIns="10476" rtlCol="0" anchor="ctr"/>
            <a:lstStyle/>
            <a:p>
              <a:pPr algn="ctr"/>
              <a:r>
                <a:rPr lang="en-US" sz="2400" b="1" dirty="0">
                  <a:solidFill>
                    <a:schemeClr val="accent3">
                      <a:lumMod val="20000"/>
                      <a:lumOff val="80000"/>
                    </a:schemeClr>
                  </a:solidFill>
                  <a:latin typeface="Arial" panose="020B0604020202020204" pitchFamily="34" charset="0"/>
                  <a:cs typeface="Arial" panose="020B0604020202020204" pitchFamily="34" charset="0"/>
                </a:rPr>
                <a:t>Results</a:t>
              </a:r>
            </a:p>
          </p:txBody>
        </p:sp>
      </p:grpSp>
      <p:sp>
        <p:nvSpPr>
          <p:cNvPr id="7" name="Rectangle 6"/>
          <p:cNvSpPr/>
          <p:nvPr/>
        </p:nvSpPr>
        <p:spPr>
          <a:xfrm>
            <a:off x="0" y="9717260"/>
            <a:ext cx="15544800" cy="3496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2"/>
          </a:p>
        </p:txBody>
      </p:sp>
      <p:sp>
        <p:nvSpPr>
          <p:cNvPr id="41" name="Rectangle 40"/>
          <p:cNvSpPr/>
          <p:nvPr/>
        </p:nvSpPr>
        <p:spPr>
          <a:xfrm>
            <a:off x="10528761" y="8926740"/>
            <a:ext cx="4864154" cy="19855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20951" tIns="10476" rIns="20951" bIns="10476" rtlCol="0" anchor="ctr"/>
          <a:lstStyle/>
          <a:p>
            <a:pPr algn="ctr"/>
            <a:r>
              <a:rPr lang="en-US" sz="1345" b="1" dirty="0">
                <a:solidFill>
                  <a:schemeClr val="accent3">
                    <a:lumMod val="20000"/>
                    <a:lumOff val="80000"/>
                  </a:schemeClr>
                </a:solidFill>
                <a:latin typeface="Arial" panose="020B0604020202020204" pitchFamily="34" charset="0"/>
                <a:cs typeface="Arial" panose="020B0604020202020204" pitchFamily="34" charset="0"/>
              </a:rPr>
              <a:t>Software</a:t>
            </a:r>
          </a:p>
        </p:txBody>
      </p:sp>
      <p:sp>
        <p:nvSpPr>
          <p:cNvPr id="48" name="Text Box 180"/>
          <p:cNvSpPr txBox="1">
            <a:spLocks noChangeArrowheads="1"/>
          </p:cNvSpPr>
          <p:nvPr/>
        </p:nvSpPr>
        <p:spPr bwMode="auto">
          <a:xfrm>
            <a:off x="11696533" y="9779000"/>
            <a:ext cx="2734900" cy="209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0951" tIns="10476" rIns="20951" bIns="1047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22" dirty="0">
                <a:solidFill>
                  <a:schemeClr val="bg1"/>
                </a:solidFill>
                <a:latin typeface="Arial" panose="020B0604020202020204" pitchFamily="34" charset="0"/>
                <a:cs typeface="Arial" panose="020B0604020202020204" pitchFamily="34" charset="0"/>
              </a:rPr>
              <a:t>*martin.holdrege@aggiemail.usu.edu</a:t>
            </a:r>
          </a:p>
        </p:txBody>
      </p:sp>
      <p:grpSp>
        <p:nvGrpSpPr>
          <p:cNvPr id="16" name="Group 15"/>
          <p:cNvGrpSpPr/>
          <p:nvPr/>
        </p:nvGrpSpPr>
        <p:grpSpPr>
          <a:xfrm>
            <a:off x="10515754" y="6784832"/>
            <a:ext cx="4864155" cy="2103083"/>
            <a:chOff x="29074730" y="12496113"/>
            <a:chExt cx="13264585" cy="8290804"/>
          </a:xfrm>
        </p:grpSpPr>
        <p:sp>
          <p:nvSpPr>
            <p:cNvPr id="12" name="Text Box 191"/>
            <p:cNvSpPr txBox="1">
              <a:spLocks noChangeArrowheads="1"/>
            </p:cNvSpPr>
            <p:nvPr/>
          </p:nvSpPr>
          <p:spPr bwMode="auto">
            <a:xfrm>
              <a:off x="29074730" y="12496113"/>
              <a:ext cx="13264585" cy="8290804"/>
            </a:xfrm>
            <a:prstGeom prst="rect">
              <a:avLst/>
            </a:prstGeom>
            <a:solidFill>
              <a:schemeClr val="bg1"/>
            </a:solidFill>
            <a:ln w="12700">
              <a:solidFill>
                <a:schemeClr val="accent1">
                  <a:lumMod val="75000"/>
                </a:schemeClr>
              </a:solidFill>
            </a:ln>
            <a:effectLst/>
          </p:spPr>
          <p:txBody>
            <a:bodyPr lIns="41903" tIns="41903" rIns="41903" bIns="41903">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139720" indent="-139720" eaLnBrk="1" hangingPunct="1">
                <a:spcAft>
                  <a:spcPts val="550"/>
                </a:spcAft>
                <a:buFont typeface="Arial" panose="020B0604020202020204" pitchFamily="34" charset="0"/>
                <a:buChar char="•"/>
              </a:pPr>
              <a:endParaRPr lang="en-US" sz="1161" b="1" dirty="0">
                <a:latin typeface="Arial" panose="020B0604020202020204" pitchFamily="34" charset="0"/>
                <a:cs typeface="Arial" panose="020B0604020202020204" pitchFamily="34" charset="0"/>
              </a:endParaRPr>
            </a:p>
          </p:txBody>
        </p:sp>
        <p:sp>
          <p:nvSpPr>
            <p:cNvPr id="35" name="Rectangle 34"/>
            <p:cNvSpPr/>
            <p:nvPr/>
          </p:nvSpPr>
          <p:spPr>
            <a:xfrm>
              <a:off x="29074730" y="12499886"/>
              <a:ext cx="13241761" cy="1043099"/>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20951" tIns="10476" rIns="20951" bIns="10476" rtlCol="0" anchor="ctr"/>
            <a:lstStyle/>
            <a:p>
              <a:pPr algn="ctr"/>
              <a:r>
                <a:rPr lang="en-US" sz="2400" b="1" dirty="0">
                  <a:solidFill>
                    <a:schemeClr val="accent3">
                      <a:lumMod val="20000"/>
                      <a:lumOff val="80000"/>
                    </a:schemeClr>
                  </a:solidFill>
                  <a:latin typeface="Arial" panose="020B0604020202020204" pitchFamily="34" charset="0"/>
                  <a:cs typeface="Arial" panose="020B0604020202020204" pitchFamily="34" charset="0"/>
                </a:rPr>
                <a:t>Discussion</a:t>
              </a:r>
            </a:p>
          </p:txBody>
        </p:sp>
      </p:grpSp>
      <p:grpSp>
        <p:nvGrpSpPr>
          <p:cNvPr id="19" name="Group 18"/>
          <p:cNvGrpSpPr/>
          <p:nvPr/>
        </p:nvGrpSpPr>
        <p:grpSpPr>
          <a:xfrm>
            <a:off x="149762" y="6267841"/>
            <a:ext cx="4898618" cy="3261960"/>
            <a:chOff x="1066797" y="18333376"/>
            <a:chExt cx="13557336" cy="12933689"/>
          </a:xfrm>
        </p:grpSpPr>
        <p:sp>
          <p:nvSpPr>
            <p:cNvPr id="51" name="Text Box 194"/>
            <p:cNvSpPr txBox="1">
              <a:spLocks noChangeArrowheads="1"/>
            </p:cNvSpPr>
            <p:nvPr/>
          </p:nvSpPr>
          <p:spPr bwMode="auto">
            <a:xfrm>
              <a:off x="1066797" y="18333376"/>
              <a:ext cx="13557333" cy="12933689"/>
            </a:xfrm>
            <a:prstGeom prst="rect">
              <a:avLst/>
            </a:prstGeom>
            <a:solidFill>
              <a:schemeClr val="bg1"/>
            </a:solidFill>
            <a:ln w="12700">
              <a:solidFill>
                <a:schemeClr val="accent1">
                  <a:lumMod val="75000"/>
                </a:schemeClr>
              </a:solidFill>
            </a:ln>
            <a:effectLst/>
          </p:spPr>
          <p:txBody>
            <a:bodyPr lIns="41903" tIns="41903" rIns="41903" bIns="41903">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pPr marL="139720" indent="-139720" eaLnBrk="1" hangingPunct="1">
                <a:spcAft>
                  <a:spcPts val="550"/>
                </a:spcAft>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p:txBody>
        </p:sp>
        <p:sp>
          <p:nvSpPr>
            <p:cNvPr id="55" name="Rectangle 54"/>
            <p:cNvSpPr/>
            <p:nvPr/>
          </p:nvSpPr>
          <p:spPr>
            <a:xfrm>
              <a:off x="1093931" y="18369759"/>
              <a:ext cx="13530202" cy="108095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20951" tIns="10476" rIns="20951" bIns="10476" rtlCol="0" anchor="ctr"/>
            <a:lstStyle/>
            <a:p>
              <a:pPr algn="ctr"/>
              <a:r>
                <a:rPr lang="en-US" sz="2400" b="1" dirty="0">
                  <a:solidFill>
                    <a:schemeClr val="accent3">
                      <a:lumMod val="20000"/>
                      <a:lumOff val="80000"/>
                    </a:schemeClr>
                  </a:solidFill>
                  <a:latin typeface="Arial" panose="020B0604020202020204" pitchFamily="34" charset="0"/>
                  <a:cs typeface="Arial" panose="020B0604020202020204" pitchFamily="34" charset="0"/>
                </a:rPr>
                <a:t>Methods</a:t>
              </a:r>
            </a:p>
          </p:txBody>
        </p:sp>
      </p:grpSp>
      <p:sp>
        <p:nvSpPr>
          <p:cNvPr id="2" name="Rectangle 1"/>
          <p:cNvSpPr/>
          <p:nvPr/>
        </p:nvSpPr>
        <p:spPr>
          <a:xfrm>
            <a:off x="10088573" y="5096567"/>
            <a:ext cx="3900477" cy="280398"/>
          </a:xfrm>
          <a:prstGeom prst="rect">
            <a:avLst/>
          </a:prstGeom>
        </p:spPr>
        <p:txBody>
          <a:bodyPr wrap="square">
            <a:spAutoFit/>
          </a:bodyPr>
          <a:lstStyle/>
          <a:p>
            <a:pPr marL="139720" indent="-139720">
              <a:spcAft>
                <a:spcPts val="550"/>
              </a:spcAft>
              <a:buFont typeface="Arial" panose="020B0604020202020204" pitchFamily="34" charset="0"/>
              <a:buChar char="•"/>
            </a:pPr>
            <a:endParaRPr lang="en-US" sz="1222" b="1" dirty="0">
              <a:latin typeface="Arial" panose="020B0604020202020204" pitchFamily="34" charset="0"/>
              <a:cs typeface="Arial" panose="020B0604020202020204" pitchFamily="34" charset="0"/>
            </a:endParaRPr>
          </a:p>
        </p:txBody>
      </p:sp>
      <p:sp>
        <p:nvSpPr>
          <p:cNvPr id="8" name="Rectangle 7"/>
          <p:cNvSpPr/>
          <p:nvPr/>
        </p:nvSpPr>
        <p:spPr>
          <a:xfrm>
            <a:off x="262729" y="1903525"/>
            <a:ext cx="4641883" cy="1938992"/>
          </a:xfrm>
          <a:prstGeom prst="rect">
            <a:avLst/>
          </a:prstGeom>
        </p:spPr>
        <p:txBody>
          <a:bodyPr wrap="square">
            <a:spAutoFit/>
          </a:bodyPr>
          <a:lstStyle/>
          <a:p>
            <a:pPr marL="174650" indent="-174650">
              <a:buFont typeface="Arial" panose="020B0604020202020204" pitchFamily="34" charset="0"/>
              <a:buChar char="•"/>
            </a:pPr>
            <a:r>
              <a:rPr lang="en-US" sz="1200" dirty="0">
                <a:latin typeface="Ariel"/>
              </a:rPr>
              <a:t>Dissolved oxygen is important for stream health, and is a measure of the amount of oxygen (O</a:t>
            </a:r>
            <a:r>
              <a:rPr lang="en-US" sz="1200" baseline="-25000" dirty="0">
                <a:latin typeface="Ariel"/>
              </a:rPr>
              <a:t>2</a:t>
            </a:r>
            <a:r>
              <a:rPr lang="en-US" sz="1200" dirty="0">
                <a:latin typeface="Ariel"/>
              </a:rPr>
              <a:t>) that is in water.</a:t>
            </a:r>
          </a:p>
          <a:p>
            <a:pPr marL="174650" indent="-174650">
              <a:buFont typeface="Arial" panose="020B0604020202020204" pitchFamily="34" charset="0"/>
              <a:buChar char="•"/>
            </a:pPr>
            <a:r>
              <a:rPr lang="en-US" sz="1200" dirty="0">
                <a:latin typeface="Ariel"/>
              </a:rPr>
              <a:t>When dissolved oxygen levels become too low, fish and invertebrates cannot survive, because they use this O</a:t>
            </a:r>
            <a:r>
              <a:rPr lang="en-US" sz="1200" baseline="-25000" dirty="0">
                <a:latin typeface="Ariel"/>
              </a:rPr>
              <a:t>2</a:t>
            </a:r>
            <a:r>
              <a:rPr lang="en-US" sz="1200" dirty="0">
                <a:latin typeface="Ariel"/>
              </a:rPr>
              <a:t> to ‘breath’. </a:t>
            </a:r>
          </a:p>
          <a:p>
            <a:pPr marL="174650" indent="-174650">
              <a:buFont typeface="Arial" panose="020B0604020202020204" pitchFamily="34" charset="0"/>
              <a:buChar char="•"/>
            </a:pPr>
            <a:r>
              <a:rPr lang="en-US" sz="1200" dirty="0">
                <a:latin typeface="Ariel"/>
              </a:rPr>
              <a:t>Dissolved oxygen is commonly measured and data is publicly available.  </a:t>
            </a:r>
          </a:p>
          <a:p>
            <a:pPr marL="174650" indent="-174650">
              <a:buFont typeface="Arial" panose="020B0604020202020204" pitchFamily="34" charset="0"/>
              <a:buChar char="•"/>
            </a:pPr>
            <a:r>
              <a:rPr lang="en-US" sz="1200" dirty="0">
                <a:latin typeface="Ariel"/>
              </a:rPr>
              <a:t>Land use (e.g. urban, farmland, forest etc.) may affect dissolved oxygen through impacting aquatic plant growth, and other disturbance. Slope may impact dissolved oxygen because faster running water is more easily aerated. </a:t>
            </a:r>
          </a:p>
        </p:txBody>
      </p:sp>
      <p:sp>
        <p:nvSpPr>
          <p:cNvPr id="71" name="TextBox 70"/>
          <p:cNvSpPr txBox="1"/>
          <p:nvPr/>
        </p:nvSpPr>
        <p:spPr>
          <a:xfrm>
            <a:off x="10525448" y="9110300"/>
            <a:ext cx="4882499" cy="487441"/>
          </a:xfrm>
          <a:prstGeom prst="rect">
            <a:avLst/>
          </a:prstGeom>
          <a:noFill/>
        </p:spPr>
        <p:txBody>
          <a:bodyPr wrap="square" rtlCol="0">
            <a:spAutoFit/>
          </a:bodyPr>
          <a:lstStyle/>
          <a:p>
            <a:pPr>
              <a:spcBef>
                <a:spcPts val="183"/>
              </a:spcBef>
            </a:pPr>
            <a:r>
              <a:rPr lang="en-US" sz="856" dirty="0">
                <a:solidFill>
                  <a:prstClr val="black"/>
                </a:solidFill>
                <a:latin typeface="Ariel"/>
                <a:cs typeface="Arial" panose="020B0604020202020204" pitchFamily="34" charset="0"/>
              </a:rPr>
              <a:t>Summary statistics of landcover and slope data were calculated using Google Earth Engine. All other analyses were conducted using R with the following packages:, </a:t>
            </a:r>
            <a:r>
              <a:rPr lang="en-US" sz="856" dirty="0" err="1">
                <a:solidFill>
                  <a:prstClr val="black"/>
                </a:solidFill>
                <a:latin typeface="Ariel"/>
                <a:cs typeface="Arial" panose="020B0604020202020204" pitchFamily="34" charset="0"/>
              </a:rPr>
              <a:t>dataRetrieval</a:t>
            </a:r>
            <a:r>
              <a:rPr lang="en-US" sz="856" dirty="0">
                <a:solidFill>
                  <a:prstClr val="black"/>
                </a:solidFill>
                <a:latin typeface="Ariel"/>
                <a:cs typeface="Arial" panose="020B0604020202020204" pitchFamily="34" charset="0"/>
              </a:rPr>
              <a:t>, , </a:t>
            </a:r>
            <a:r>
              <a:rPr lang="en-US" sz="856" dirty="0" err="1">
                <a:solidFill>
                  <a:prstClr val="black"/>
                </a:solidFill>
                <a:latin typeface="Ariel"/>
                <a:cs typeface="Arial" panose="020B0604020202020204" pitchFamily="34" charset="0"/>
              </a:rPr>
              <a:t>glmnet</a:t>
            </a:r>
            <a:r>
              <a:rPr lang="en-US" sz="856" dirty="0">
                <a:solidFill>
                  <a:prstClr val="black"/>
                </a:solidFill>
                <a:latin typeface="Ariel"/>
                <a:cs typeface="Arial" panose="020B0604020202020204" pitchFamily="34" charset="0"/>
              </a:rPr>
              <a:t>, </a:t>
            </a:r>
            <a:r>
              <a:rPr lang="en-US" sz="856" dirty="0" err="1">
                <a:solidFill>
                  <a:prstClr val="black"/>
                </a:solidFill>
                <a:latin typeface="Ariel"/>
                <a:cs typeface="Arial" panose="020B0604020202020204" pitchFamily="34" charset="0"/>
              </a:rPr>
              <a:t>randomForest</a:t>
            </a:r>
            <a:r>
              <a:rPr lang="en-US" sz="856" dirty="0">
                <a:solidFill>
                  <a:prstClr val="black"/>
                </a:solidFill>
                <a:latin typeface="Ariel"/>
                <a:cs typeface="Arial" panose="020B0604020202020204" pitchFamily="34" charset="0"/>
              </a:rPr>
              <a:t>,  </a:t>
            </a:r>
            <a:r>
              <a:rPr lang="en-US" sz="856" dirty="0" err="1">
                <a:solidFill>
                  <a:prstClr val="black"/>
                </a:solidFill>
                <a:latin typeface="Ariel"/>
                <a:cs typeface="Arial" panose="020B0604020202020204" pitchFamily="34" charset="0"/>
              </a:rPr>
              <a:t>rgeos</a:t>
            </a:r>
            <a:r>
              <a:rPr lang="en-US" sz="856" dirty="0">
                <a:solidFill>
                  <a:prstClr val="black"/>
                </a:solidFill>
                <a:latin typeface="Ariel"/>
                <a:cs typeface="Arial" panose="020B0604020202020204" pitchFamily="34" charset="0"/>
              </a:rPr>
              <a:t>, </a:t>
            </a:r>
            <a:r>
              <a:rPr lang="en-US" sz="856" dirty="0" err="1">
                <a:solidFill>
                  <a:prstClr val="black"/>
                </a:solidFill>
                <a:latin typeface="Ariel"/>
                <a:cs typeface="Arial" panose="020B0604020202020204" pitchFamily="34" charset="0"/>
              </a:rPr>
              <a:t>rgdal</a:t>
            </a:r>
            <a:r>
              <a:rPr lang="en-US" sz="856" dirty="0">
                <a:solidFill>
                  <a:prstClr val="black"/>
                </a:solidFill>
                <a:latin typeface="Ariel"/>
                <a:cs typeface="Arial" panose="020B0604020202020204" pitchFamily="34" charset="0"/>
              </a:rPr>
              <a:t>,  </a:t>
            </a:r>
            <a:r>
              <a:rPr lang="en-US" sz="856" dirty="0" err="1">
                <a:solidFill>
                  <a:prstClr val="black"/>
                </a:solidFill>
                <a:latin typeface="Ariel"/>
                <a:cs typeface="Arial" panose="020B0604020202020204" pitchFamily="34" charset="0"/>
              </a:rPr>
              <a:t>rpart</a:t>
            </a:r>
            <a:r>
              <a:rPr lang="en-US" sz="856" dirty="0">
                <a:solidFill>
                  <a:prstClr val="black"/>
                </a:solidFill>
                <a:latin typeface="Ariel"/>
                <a:cs typeface="Arial" panose="020B0604020202020204" pitchFamily="34" charset="0"/>
              </a:rPr>
              <a:t>, </a:t>
            </a:r>
            <a:r>
              <a:rPr lang="en-US" sz="856" dirty="0" err="1">
                <a:solidFill>
                  <a:prstClr val="black"/>
                </a:solidFill>
                <a:latin typeface="Ariel"/>
                <a:cs typeface="Arial" panose="020B0604020202020204" pitchFamily="34" charset="0"/>
              </a:rPr>
              <a:t>sp</a:t>
            </a:r>
            <a:r>
              <a:rPr lang="en-US" sz="856" dirty="0">
                <a:solidFill>
                  <a:prstClr val="black"/>
                </a:solidFill>
                <a:latin typeface="Ariel"/>
                <a:cs typeface="Arial" panose="020B0604020202020204" pitchFamily="34" charset="0"/>
              </a:rPr>
              <a:t> and </a:t>
            </a:r>
            <a:r>
              <a:rPr lang="en-US" sz="856" dirty="0" err="1">
                <a:solidFill>
                  <a:prstClr val="black"/>
                </a:solidFill>
                <a:latin typeface="Ariel"/>
                <a:cs typeface="Arial" panose="020B0604020202020204" pitchFamily="34" charset="0"/>
              </a:rPr>
              <a:t>tidyverse</a:t>
            </a:r>
            <a:r>
              <a:rPr lang="en-US" sz="856" dirty="0">
                <a:solidFill>
                  <a:prstClr val="black"/>
                </a:solidFill>
                <a:latin typeface="Ariel"/>
                <a:cs typeface="Arial" panose="020B0604020202020204" pitchFamily="34" charset="0"/>
              </a:rPr>
              <a:t>.  </a:t>
            </a:r>
          </a:p>
        </p:txBody>
      </p:sp>
      <p:sp>
        <p:nvSpPr>
          <p:cNvPr id="73" name="Rectangle 72">
            <a:extLst>
              <a:ext uri="{FF2B5EF4-FFF2-40B4-BE49-F238E27FC236}">
                <a16:creationId xmlns:a16="http://schemas.microsoft.com/office/drawing/2014/main" id="{73DDA1BB-F05F-4A13-B81D-D8572BB0A23E}"/>
              </a:ext>
            </a:extLst>
          </p:cNvPr>
          <p:cNvSpPr/>
          <p:nvPr/>
        </p:nvSpPr>
        <p:spPr>
          <a:xfrm>
            <a:off x="166860" y="1661512"/>
            <a:ext cx="4641883" cy="307777"/>
          </a:xfrm>
          <a:prstGeom prst="rect">
            <a:avLst/>
          </a:prstGeom>
        </p:spPr>
        <p:txBody>
          <a:bodyPr wrap="square">
            <a:spAutoFit/>
          </a:bodyPr>
          <a:lstStyle/>
          <a:p>
            <a:r>
              <a:rPr lang="en-US" sz="1400" b="1" dirty="0">
                <a:latin typeface="Ariel"/>
              </a:rPr>
              <a:t>Why focus on dissolved oxygen?</a:t>
            </a:r>
          </a:p>
        </p:txBody>
      </p:sp>
      <p:sp>
        <p:nvSpPr>
          <p:cNvPr id="76" name="Rectangle 75">
            <a:extLst>
              <a:ext uri="{FF2B5EF4-FFF2-40B4-BE49-F238E27FC236}">
                <a16:creationId xmlns:a16="http://schemas.microsoft.com/office/drawing/2014/main" id="{8517656C-5BD4-4BD6-BE7F-EA4304D2A382}"/>
              </a:ext>
            </a:extLst>
          </p:cNvPr>
          <p:cNvSpPr/>
          <p:nvPr/>
        </p:nvSpPr>
        <p:spPr>
          <a:xfrm>
            <a:off x="165493" y="3766355"/>
            <a:ext cx="4641883" cy="307777"/>
          </a:xfrm>
          <a:prstGeom prst="rect">
            <a:avLst/>
          </a:prstGeom>
        </p:spPr>
        <p:txBody>
          <a:bodyPr wrap="square">
            <a:spAutoFit/>
          </a:bodyPr>
          <a:lstStyle/>
          <a:p>
            <a:r>
              <a:rPr lang="en-US" sz="1400" b="1" dirty="0">
                <a:latin typeface="Ariel"/>
              </a:rPr>
              <a:t>Objectives: </a:t>
            </a:r>
          </a:p>
        </p:txBody>
      </p:sp>
      <p:sp>
        <p:nvSpPr>
          <p:cNvPr id="79" name="Rectangle 78">
            <a:extLst>
              <a:ext uri="{FF2B5EF4-FFF2-40B4-BE49-F238E27FC236}">
                <a16:creationId xmlns:a16="http://schemas.microsoft.com/office/drawing/2014/main" id="{9C35BF18-591E-4533-A406-75A64FB8A334}"/>
              </a:ext>
            </a:extLst>
          </p:cNvPr>
          <p:cNvSpPr/>
          <p:nvPr/>
        </p:nvSpPr>
        <p:spPr>
          <a:xfrm>
            <a:off x="247701" y="4026562"/>
            <a:ext cx="4641883" cy="1015663"/>
          </a:xfrm>
          <a:prstGeom prst="rect">
            <a:avLst/>
          </a:prstGeom>
        </p:spPr>
        <p:txBody>
          <a:bodyPr wrap="square">
            <a:spAutoFit/>
          </a:bodyPr>
          <a:lstStyle/>
          <a:p>
            <a:pPr marL="174650" indent="-174650">
              <a:buFont typeface="Arial" panose="020B0604020202020204" pitchFamily="34" charset="0"/>
              <a:buChar char="•"/>
            </a:pPr>
            <a:r>
              <a:rPr lang="en-US" sz="1200" dirty="0">
                <a:latin typeface="Ariel"/>
              </a:rPr>
              <a:t>Predict dissolved oxygen concentration based on the average slope and the surrounding land cover classes.</a:t>
            </a:r>
          </a:p>
          <a:p>
            <a:pPr marL="174650" indent="-174650">
              <a:buFont typeface="Arial" panose="020B0604020202020204" pitchFamily="34" charset="0"/>
              <a:buChar char="•"/>
            </a:pPr>
            <a:r>
              <a:rPr lang="en-US" sz="1200" dirty="0">
                <a:latin typeface="Ariel"/>
              </a:rPr>
              <a:t>Understand what variables are the strongest predictors of dissolved oxygen.</a:t>
            </a:r>
          </a:p>
          <a:p>
            <a:pPr marL="174650" indent="-174650">
              <a:buFont typeface="Arial" panose="020B0604020202020204" pitchFamily="34" charset="0"/>
              <a:buChar char="•"/>
            </a:pPr>
            <a:r>
              <a:rPr lang="en-US" sz="1200" dirty="0">
                <a:latin typeface="Ariel"/>
              </a:rPr>
              <a:t>Compare the performance of multiple modeling techniques. </a:t>
            </a:r>
          </a:p>
        </p:txBody>
      </p:sp>
      <p:sp>
        <p:nvSpPr>
          <p:cNvPr id="81" name="Rectangle 80">
            <a:extLst>
              <a:ext uri="{FF2B5EF4-FFF2-40B4-BE49-F238E27FC236}">
                <a16:creationId xmlns:a16="http://schemas.microsoft.com/office/drawing/2014/main" id="{3B9452AD-721A-4C04-80D8-8CF8935CD660}"/>
              </a:ext>
            </a:extLst>
          </p:cNvPr>
          <p:cNvSpPr/>
          <p:nvPr/>
        </p:nvSpPr>
        <p:spPr>
          <a:xfrm>
            <a:off x="254275" y="6820918"/>
            <a:ext cx="4641883" cy="3046988"/>
          </a:xfrm>
          <a:prstGeom prst="rect">
            <a:avLst/>
          </a:prstGeom>
        </p:spPr>
        <p:txBody>
          <a:bodyPr wrap="square">
            <a:spAutoFit/>
          </a:bodyPr>
          <a:lstStyle/>
          <a:p>
            <a:pPr marL="174650" indent="-174650">
              <a:buFont typeface="Arial" panose="020B0604020202020204" pitchFamily="34" charset="0"/>
              <a:buChar char="•"/>
            </a:pPr>
            <a:r>
              <a:rPr lang="en-US" sz="1200" dirty="0">
                <a:latin typeface="Ariel"/>
              </a:rPr>
              <a:t>Dissolved oxygen data was retrieved from the USGS National Water Information System using the </a:t>
            </a:r>
            <a:r>
              <a:rPr lang="en-US" sz="1200" dirty="0" err="1">
                <a:latin typeface="Ariel"/>
              </a:rPr>
              <a:t>dataRetrieval</a:t>
            </a:r>
            <a:r>
              <a:rPr lang="en-US" sz="1200" dirty="0">
                <a:latin typeface="Ariel"/>
              </a:rPr>
              <a:t> R package. </a:t>
            </a:r>
          </a:p>
          <a:p>
            <a:pPr marL="174650" indent="-174650">
              <a:buFont typeface="Arial" panose="020B0604020202020204" pitchFamily="34" charset="0"/>
              <a:buChar char="•"/>
            </a:pPr>
            <a:r>
              <a:rPr lang="en-US" sz="1200" dirty="0">
                <a:latin typeface="Ariel"/>
              </a:rPr>
              <a:t>Over 300,000 measurements were retrieved from 15,597 sites across the contiguous U.S., 201 sites were excluded due to unrealistic values. When multiple measurements were available for a site, a mean for the site was calculated. </a:t>
            </a:r>
          </a:p>
          <a:p>
            <a:pPr marL="174650" indent="-174650">
              <a:buFont typeface="Arial" panose="020B0604020202020204" pitchFamily="34" charset="0"/>
              <a:buChar char="•"/>
            </a:pPr>
            <a:r>
              <a:rPr lang="en-US" sz="1200" dirty="0">
                <a:latin typeface="Ariel"/>
              </a:rPr>
              <a:t>Land use data was acquired from the National Land cover Database using Google Earth Engine. This dataset consists of 30 x 30 m pixels covering the entire U.S. where one land cover type is assigned to each pixel. For each site the proportion of each land cover type within a 0.5 km and 3 km radius was calculated.</a:t>
            </a:r>
          </a:p>
          <a:p>
            <a:pPr marL="174650" indent="-174650">
              <a:buFont typeface="Arial" panose="020B0604020202020204" pitchFamily="34" charset="0"/>
              <a:buChar char="•"/>
            </a:pPr>
            <a:r>
              <a:rPr lang="en-US" sz="1200" dirty="0">
                <a:latin typeface="Ariel"/>
              </a:rPr>
              <a:t>Google Earth Engine was used to calculated mean slope within 0.5 km and 3 km of each site using data from the Shuttle Radar Topography Mission digital elevation dataset. </a:t>
            </a:r>
          </a:p>
          <a:p>
            <a:endParaRPr lang="en-US" sz="1200" dirty="0">
              <a:latin typeface="Ariel"/>
            </a:endParaRPr>
          </a:p>
          <a:p>
            <a:pPr marL="174650" indent="-174650">
              <a:buFont typeface="Arial" panose="020B0604020202020204" pitchFamily="34" charset="0"/>
              <a:buChar char="•"/>
            </a:pPr>
            <a:endParaRPr lang="en-US" sz="1200" dirty="0">
              <a:latin typeface="Ariel"/>
            </a:endParaRPr>
          </a:p>
        </p:txBody>
      </p:sp>
      <p:sp>
        <p:nvSpPr>
          <p:cNvPr id="86" name="Rectangle 85">
            <a:extLst>
              <a:ext uri="{FF2B5EF4-FFF2-40B4-BE49-F238E27FC236}">
                <a16:creationId xmlns:a16="http://schemas.microsoft.com/office/drawing/2014/main" id="{8F25009B-4A90-46BC-BDB5-65476DB516BB}"/>
              </a:ext>
            </a:extLst>
          </p:cNvPr>
          <p:cNvSpPr/>
          <p:nvPr/>
        </p:nvSpPr>
        <p:spPr>
          <a:xfrm>
            <a:off x="236709" y="6576254"/>
            <a:ext cx="4641883" cy="307777"/>
          </a:xfrm>
          <a:prstGeom prst="rect">
            <a:avLst/>
          </a:prstGeom>
        </p:spPr>
        <p:txBody>
          <a:bodyPr wrap="square">
            <a:spAutoFit/>
          </a:bodyPr>
          <a:lstStyle/>
          <a:p>
            <a:r>
              <a:rPr lang="en-US" sz="1400" b="1" dirty="0">
                <a:latin typeface="Ariel"/>
              </a:rPr>
              <a:t>Data acquisition:</a:t>
            </a:r>
          </a:p>
        </p:txBody>
      </p:sp>
      <p:sp>
        <p:nvSpPr>
          <p:cNvPr id="87" name="Text Box 191">
            <a:extLst>
              <a:ext uri="{FF2B5EF4-FFF2-40B4-BE49-F238E27FC236}">
                <a16:creationId xmlns:a16="http://schemas.microsoft.com/office/drawing/2014/main" id="{4E350807-AE02-4BE2-8DAC-2EC24129C451}"/>
              </a:ext>
            </a:extLst>
          </p:cNvPr>
          <p:cNvSpPr txBox="1">
            <a:spLocks noChangeArrowheads="1"/>
          </p:cNvSpPr>
          <p:nvPr/>
        </p:nvSpPr>
        <p:spPr bwMode="auto">
          <a:xfrm>
            <a:off x="5339073" y="1384798"/>
            <a:ext cx="4866654" cy="4739201"/>
          </a:xfrm>
          <a:prstGeom prst="rect">
            <a:avLst/>
          </a:prstGeom>
          <a:noFill/>
          <a:ln w="12700">
            <a:solidFill>
              <a:schemeClr val="accent1">
                <a:lumMod val="75000"/>
              </a:schemeClr>
            </a:solidFill>
          </a:ln>
          <a:effectLst/>
        </p:spPr>
        <p:txBody>
          <a:bodyPr lIns="41903" tIns="41903" rIns="41903" bIns="41903">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139720" indent="-139720" eaLnBrk="1" hangingPunct="1">
              <a:spcAft>
                <a:spcPts val="550"/>
              </a:spcAft>
              <a:buFont typeface="Arial" panose="020B0604020202020204" pitchFamily="34" charset="0"/>
              <a:buChar char="•"/>
            </a:pPr>
            <a:endParaRPr lang="en-US" sz="1100" dirty="0"/>
          </a:p>
        </p:txBody>
      </p:sp>
      <p:sp>
        <p:nvSpPr>
          <p:cNvPr id="90" name="Rectangle 89">
            <a:extLst>
              <a:ext uri="{FF2B5EF4-FFF2-40B4-BE49-F238E27FC236}">
                <a16:creationId xmlns:a16="http://schemas.microsoft.com/office/drawing/2014/main" id="{CCAC01EB-C146-4AF3-B1E6-DBE02C6F8BB8}"/>
              </a:ext>
            </a:extLst>
          </p:cNvPr>
          <p:cNvSpPr/>
          <p:nvPr/>
        </p:nvSpPr>
        <p:spPr>
          <a:xfrm>
            <a:off x="188141" y="4956976"/>
            <a:ext cx="4641883" cy="307777"/>
          </a:xfrm>
          <a:prstGeom prst="rect">
            <a:avLst/>
          </a:prstGeom>
        </p:spPr>
        <p:txBody>
          <a:bodyPr wrap="square">
            <a:spAutoFit/>
          </a:bodyPr>
          <a:lstStyle/>
          <a:p>
            <a:r>
              <a:rPr lang="en-US" sz="1400" b="1" dirty="0">
                <a:latin typeface="Ariel"/>
              </a:rPr>
              <a:t>Data science: </a:t>
            </a:r>
          </a:p>
        </p:txBody>
      </p:sp>
      <p:sp>
        <p:nvSpPr>
          <p:cNvPr id="91" name="Rectangle 90">
            <a:extLst>
              <a:ext uri="{FF2B5EF4-FFF2-40B4-BE49-F238E27FC236}">
                <a16:creationId xmlns:a16="http://schemas.microsoft.com/office/drawing/2014/main" id="{CA4673F2-3736-4784-BC74-9BD373A7E955}"/>
              </a:ext>
            </a:extLst>
          </p:cNvPr>
          <p:cNvSpPr/>
          <p:nvPr/>
        </p:nvSpPr>
        <p:spPr>
          <a:xfrm>
            <a:off x="245821" y="5198139"/>
            <a:ext cx="4802558" cy="1046440"/>
          </a:xfrm>
          <a:prstGeom prst="rect">
            <a:avLst/>
          </a:prstGeom>
        </p:spPr>
        <p:txBody>
          <a:bodyPr wrap="square">
            <a:spAutoFit/>
          </a:bodyPr>
          <a:lstStyle/>
          <a:p>
            <a:pPr marL="174650" indent="-174650">
              <a:buFont typeface="Arial" panose="020B0604020202020204" pitchFamily="34" charset="0"/>
              <a:buChar char="•"/>
            </a:pPr>
            <a:r>
              <a:rPr lang="en-US" sz="1200" dirty="0">
                <a:latin typeface="Ariel"/>
              </a:rPr>
              <a:t>This project falls under data science because I am using statistics (e.g. ordinary least squares regression) and hacking skills (e.g. working with large spatial data sets and building machine learning models), and I have substantive expertise (B.S. in Environmental Biology). </a:t>
            </a:r>
          </a:p>
          <a:p>
            <a:endParaRPr lang="en-US" sz="1400" dirty="0">
              <a:latin typeface="Ariel"/>
            </a:endParaRPr>
          </a:p>
        </p:txBody>
      </p:sp>
      <p:sp>
        <p:nvSpPr>
          <p:cNvPr id="92" name="Rectangle 91">
            <a:extLst>
              <a:ext uri="{FF2B5EF4-FFF2-40B4-BE49-F238E27FC236}">
                <a16:creationId xmlns:a16="http://schemas.microsoft.com/office/drawing/2014/main" id="{66E861C3-8DD3-4869-9121-08499F98C060}"/>
              </a:ext>
            </a:extLst>
          </p:cNvPr>
          <p:cNvSpPr/>
          <p:nvPr/>
        </p:nvSpPr>
        <p:spPr>
          <a:xfrm>
            <a:off x="5388021" y="1410669"/>
            <a:ext cx="4641883" cy="307777"/>
          </a:xfrm>
          <a:prstGeom prst="rect">
            <a:avLst/>
          </a:prstGeom>
        </p:spPr>
        <p:txBody>
          <a:bodyPr wrap="square">
            <a:spAutoFit/>
          </a:bodyPr>
          <a:lstStyle/>
          <a:p>
            <a:r>
              <a:rPr lang="en-US" sz="1400" b="1" dirty="0">
                <a:latin typeface="Ariel"/>
              </a:rPr>
              <a:t>Modeling: </a:t>
            </a:r>
          </a:p>
        </p:txBody>
      </p:sp>
      <p:sp>
        <p:nvSpPr>
          <p:cNvPr id="93" name="Rectangle 92">
            <a:extLst>
              <a:ext uri="{FF2B5EF4-FFF2-40B4-BE49-F238E27FC236}">
                <a16:creationId xmlns:a16="http://schemas.microsoft.com/office/drawing/2014/main" id="{310F7EC8-28F0-4EA0-93B3-1C20DE3D5EFB}"/>
              </a:ext>
            </a:extLst>
          </p:cNvPr>
          <p:cNvSpPr/>
          <p:nvPr/>
        </p:nvSpPr>
        <p:spPr>
          <a:xfrm>
            <a:off x="5349733" y="1655985"/>
            <a:ext cx="2289950" cy="4524315"/>
          </a:xfrm>
          <a:prstGeom prst="rect">
            <a:avLst/>
          </a:prstGeom>
        </p:spPr>
        <p:txBody>
          <a:bodyPr wrap="square">
            <a:spAutoFit/>
          </a:bodyPr>
          <a:lstStyle/>
          <a:p>
            <a:pPr marL="174650" indent="-174650">
              <a:buFont typeface="Arial" panose="020B0604020202020204" pitchFamily="34" charset="0"/>
              <a:buChar char="•"/>
            </a:pPr>
            <a:r>
              <a:rPr lang="en-US" sz="1200" dirty="0">
                <a:latin typeface="Ariel"/>
              </a:rPr>
              <a:t>The response variable being modeled was mean dissolved oxygen content at a site.</a:t>
            </a:r>
          </a:p>
          <a:p>
            <a:pPr marL="174650" indent="-174650">
              <a:buFont typeface="Arial" panose="020B0604020202020204" pitchFamily="34" charset="0"/>
              <a:buChar char="•"/>
            </a:pPr>
            <a:r>
              <a:rPr lang="en-US" sz="1200" dirty="0">
                <a:latin typeface="Ariel"/>
              </a:rPr>
              <a:t>Predictor variables were slope, and the proportion of pixels around a site that belonged to each of 15 land use cover classes (Table 1). Both mean slope and proportion of each cover class were calculated for a 0.5 km and 3 km radius around each site, creating a total of 32 predictor variables. </a:t>
            </a:r>
          </a:p>
          <a:p>
            <a:pPr marL="174650" indent="-174650">
              <a:buFont typeface="Arial" panose="020B0604020202020204" pitchFamily="34" charset="0"/>
              <a:buChar char="•"/>
            </a:pPr>
            <a:r>
              <a:rPr lang="en-US" sz="1200" dirty="0">
                <a:latin typeface="Ariel"/>
              </a:rPr>
              <a:t>Ordinary least squares regression, Lasso regression, regression tree and random forest models were used. </a:t>
            </a:r>
          </a:p>
          <a:p>
            <a:pPr marL="174650" indent="-174650">
              <a:buFont typeface="Arial" panose="020B0604020202020204" pitchFamily="34" charset="0"/>
              <a:buChar char="•"/>
            </a:pPr>
            <a:r>
              <a:rPr lang="en-US" sz="1200" dirty="0">
                <a:latin typeface="Ariel"/>
              </a:rPr>
              <a:t>Models were trained on 70% of data and tested on the remaining  data.</a:t>
            </a:r>
          </a:p>
          <a:p>
            <a:pPr marL="174650" indent="-174650">
              <a:buFont typeface="Arial" panose="020B0604020202020204" pitchFamily="34" charset="0"/>
              <a:buChar char="•"/>
            </a:pPr>
            <a:r>
              <a:rPr lang="en-US" sz="1200" dirty="0">
                <a:latin typeface="Ariel"/>
              </a:rPr>
              <a:t>Code used to run these models is available at: https://github.com/MartinHoldrege/water_qual_cs5665</a:t>
            </a:r>
          </a:p>
        </p:txBody>
      </p:sp>
      <p:graphicFrame>
        <p:nvGraphicFramePr>
          <p:cNvPr id="3" name="Table 2">
            <a:extLst>
              <a:ext uri="{FF2B5EF4-FFF2-40B4-BE49-F238E27FC236}">
                <a16:creationId xmlns:a16="http://schemas.microsoft.com/office/drawing/2014/main" id="{461DC1AC-C46B-431B-B4C0-A62859BCFE5E}"/>
              </a:ext>
            </a:extLst>
          </p:cNvPr>
          <p:cNvGraphicFramePr>
            <a:graphicFrameLocks noGrp="1"/>
          </p:cNvGraphicFramePr>
          <p:nvPr>
            <p:extLst>
              <p:ext uri="{D42A27DB-BD31-4B8C-83A1-F6EECF244321}">
                <p14:modId xmlns:p14="http://schemas.microsoft.com/office/powerpoint/2010/main" val="3957087013"/>
              </p:ext>
            </p:extLst>
          </p:nvPr>
        </p:nvGraphicFramePr>
        <p:xfrm>
          <a:off x="7699715" y="1794799"/>
          <a:ext cx="2458043" cy="4206240"/>
        </p:xfrm>
        <a:graphic>
          <a:graphicData uri="http://schemas.openxmlformats.org/drawingml/2006/table">
            <a:tbl>
              <a:tblPr firstRow="1" bandRow="1">
                <a:tableStyleId>{9D7B26C5-4107-4FEC-AEDC-1716B250A1EF}</a:tableStyleId>
              </a:tblPr>
              <a:tblGrid>
                <a:gridCol w="749238">
                  <a:extLst>
                    <a:ext uri="{9D8B030D-6E8A-4147-A177-3AD203B41FA5}">
                      <a16:colId xmlns:a16="http://schemas.microsoft.com/office/drawing/2014/main" val="2938783625"/>
                    </a:ext>
                  </a:extLst>
                </a:gridCol>
                <a:gridCol w="1708805">
                  <a:extLst>
                    <a:ext uri="{9D8B030D-6E8A-4147-A177-3AD203B41FA5}">
                      <a16:colId xmlns:a16="http://schemas.microsoft.com/office/drawing/2014/main" val="1283674886"/>
                    </a:ext>
                  </a:extLst>
                </a:gridCol>
              </a:tblGrid>
              <a:tr h="182880">
                <a:tc>
                  <a:txBody>
                    <a:bodyPr/>
                    <a:lstStyle/>
                    <a:p>
                      <a:r>
                        <a:rPr lang="en-US" sz="1000" dirty="0"/>
                        <a:t>Landcover class</a:t>
                      </a:r>
                    </a:p>
                  </a:txBody>
                  <a:tcPr/>
                </a:tc>
                <a:tc>
                  <a:txBody>
                    <a:bodyPr/>
                    <a:lstStyle/>
                    <a:p>
                      <a:r>
                        <a:rPr lang="en-US" sz="1000" dirty="0"/>
                        <a:t>Description</a:t>
                      </a:r>
                    </a:p>
                  </a:txBody>
                  <a:tcPr/>
                </a:tc>
                <a:extLst>
                  <a:ext uri="{0D108BD9-81ED-4DB2-BD59-A6C34878D82A}">
                    <a16:rowId xmlns:a16="http://schemas.microsoft.com/office/drawing/2014/main" val="4045086310"/>
                  </a:ext>
                </a:extLst>
              </a:tr>
              <a:tr h="182880">
                <a:tc>
                  <a:txBody>
                    <a:bodyPr/>
                    <a:lstStyle/>
                    <a:p>
                      <a:r>
                        <a:rPr lang="en-US" sz="1000" dirty="0"/>
                        <a:t>Cover11</a:t>
                      </a:r>
                      <a:endParaRPr lang="en-US" sz="1000" dirty="0">
                        <a:latin typeface="Times New Roman" panose="02020603050405020304" pitchFamily="18" charset="0"/>
                        <a:cs typeface="Times New Roman" panose="02020603050405020304" pitchFamily="18" charset="0"/>
                      </a:endParaRPr>
                    </a:p>
                  </a:txBody>
                  <a:tcPr/>
                </a:tc>
                <a:tc>
                  <a:txBody>
                    <a:bodyPr/>
                    <a:lstStyle/>
                    <a:p>
                      <a:r>
                        <a:rPr lang="en-US" sz="1000" dirty="0"/>
                        <a:t>Open water</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7684856"/>
                  </a:ext>
                </a:extLst>
              </a:tr>
              <a:tr h="182880">
                <a:tc>
                  <a:txBody>
                    <a:bodyPr/>
                    <a:lstStyle/>
                    <a:p>
                      <a:r>
                        <a:rPr lang="en-US" sz="1000" dirty="0"/>
                        <a:t>Cover21</a:t>
                      </a:r>
                      <a:endParaRPr lang="en-US" sz="1000" dirty="0">
                        <a:latin typeface="Times New Roman" panose="02020603050405020304" pitchFamily="18" charset="0"/>
                        <a:cs typeface="Times New Roman" panose="02020603050405020304" pitchFamily="18" charset="0"/>
                      </a:endParaRPr>
                    </a:p>
                  </a:txBody>
                  <a:tcPr/>
                </a:tc>
                <a:tc>
                  <a:txBody>
                    <a:bodyPr/>
                    <a:lstStyle/>
                    <a:p>
                      <a:r>
                        <a:rPr lang="en-US" sz="1000" dirty="0"/>
                        <a:t>Developed, open space</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08907988"/>
                  </a:ext>
                </a:extLst>
              </a:tr>
              <a:tr h="182880">
                <a:tc>
                  <a:txBody>
                    <a:bodyPr/>
                    <a:lstStyle/>
                    <a:p>
                      <a:r>
                        <a:rPr lang="en-US" sz="1000" dirty="0"/>
                        <a:t>Cover22</a:t>
                      </a:r>
                      <a:endParaRPr lang="en-US" sz="1000" dirty="0">
                        <a:latin typeface="Times New Roman" panose="02020603050405020304" pitchFamily="18" charset="0"/>
                        <a:cs typeface="Times New Roman" panose="02020603050405020304" pitchFamily="18" charset="0"/>
                      </a:endParaRPr>
                    </a:p>
                  </a:txBody>
                  <a:tcPr/>
                </a:tc>
                <a:tc>
                  <a:txBody>
                    <a:bodyPr/>
                    <a:lstStyle/>
                    <a:p>
                      <a:r>
                        <a:rPr lang="en-US" sz="1000" dirty="0"/>
                        <a:t>Developed, low intensity</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31293272"/>
                  </a:ext>
                </a:extLst>
              </a:tr>
              <a:tr h="182880">
                <a:tc>
                  <a:txBody>
                    <a:bodyPr/>
                    <a:lstStyle/>
                    <a:p>
                      <a:r>
                        <a:rPr lang="en-US" sz="1000" dirty="0"/>
                        <a:t>Cover23</a:t>
                      </a:r>
                      <a:endParaRPr lang="en-US" sz="1000" dirty="0">
                        <a:latin typeface="Times New Roman" panose="02020603050405020304" pitchFamily="18" charset="0"/>
                        <a:cs typeface="Times New Roman" panose="02020603050405020304" pitchFamily="18" charset="0"/>
                      </a:endParaRPr>
                    </a:p>
                  </a:txBody>
                  <a:tcPr/>
                </a:tc>
                <a:tc>
                  <a:txBody>
                    <a:bodyPr/>
                    <a:lstStyle/>
                    <a:p>
                      <a:r>
                        <a:rPr lang="en-US" sz="1000" dirty="0"/>
                        <a:t>Developed, medium intensity</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92177441"/>
                  </a:ext>
                </a:extLst>
              </a:tr>
              <a:tr h="182880">
                <a:tc>
                  <a:txBody>
                    <a:bodyPr/>
                    <a:lstStyle/>
                    <a:p>
                      <a:r>
                        <a:rPr lang="en-US" sz="1000" dirty="0"/>
                        <a:t>Cover24</a:t>
                      </a:r>
                      <a:endParaRPr lang="en-US" sz="1000" dirty="0">
                        <a:latin typeface="Times New Roman" panose="02020603050405020304" pitchFamily="18" charset="0"/>
                        <a:cs typeface="Times New Roman" panose="02020603050405020304" pitchFamily="18" charset="0"/>
                      </a:endParaRPr>
                    </a:p>
                  </a:txBody>
                  <a:tcPr/>
                </a:tc>
                <a:tc>
                  <a:txBody>
                    <a:bodyPr/>
                    <a:lstStyle/>
                    <a:p>
                      <a:r>
                        <a:rPr lang="en-US" sz="1000" dirty="0"/>
                        <a:t>Developed, high intensity</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09460572"/>
                  </a:ext>
                </a:extLst>
              </a:tr>
              <a:tr h="182880">
                <a:tc>
                  <a:txBody>
                    <a:bodyPr/>
                    <a:lstStyle/>
                    <a:p>
                      <a:r>
                        <a:rPr lang="en-US" sz="1000" dirty="0"/>
                        <a:t>Cover31</a:t>
                      </a:r>
                      <a:endParaRPr lang="en-US" sz="1000" dirty="0">
                        <a:latin typeface="Times New Roman" panose="02020603050405020304" pitchFamily="18" charset="0"/>
                        <a:cs typeface="Times New Roman" panose="02020603050405020304" pitchFamily="18" charset="0"/>
                      </a:endParaRPr>
                    </a:p>
                  </a:txBody>
                  <a:tcPr/>
                </a:tc>
                <a:tc>
                  <a:txBody>
                    <a:bodyPr/>
                    <a:lstStyle/>
                    <a:p>
                      <a:r>
                        <a:rPr lang="en-US" sz="1000" dirty="0"/>
                        <a:t>Barren land (rock/sand/clay)</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8109846"/>
                  </a:ext>
                </a:extLst>
              </a:tr>
              <a:tr h="182880">
                <a:tc>
                  <a:txBody>
                    <a:bodyPr/>
                    <a:lstStyle/>
                    <a:p>
                      <a:r>
                        <a:rPr lang="en-US" sz="1000" dirty="0"/>
                        <a:t>Cover41</a:t>
                      </a:r>
                      <a:endParaRPr lang="en-US" sz="1000" dirty="0">
                        <a:latin typeface="Times New Roman" panose="02020603050405020304" pitchFamily="18" charset="0"/>
                        <a:cs typeface="Times New Roman" panose="02020603050405020304" pitchFamily="18" charset="0"/>
                      </a:endParaRPr>
                    </a:p>
                  </a:txBody>
                  <a:tcPr/>
                </a:tc>
                <a:tc>
                  <a:txBody>
                    <a:bodyPr/>
                    <a:lstStyle/>
                    <a:p>
                      <a:r>
                        <a:rPr lang="en-US" sz="1000" dirty="0"/>
                        <a:t>Deciduous forest</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85040659"/>
                  </a:ext>
                </a:extLst>
              </a:tr>
              <a:tr h="182880">
                <a:tc>
                  <a:txBody>
                    <a:bodyPr/>
                    <a:lstStyle/>
                    <a:p>
                      <a:r>
                        <a:rPr lang="en-US" sz="1000" dirty="0"/>
                        <a:t>Cover42</a:t>
                      </a:r>
                      <a:endParaRPr lang="en-US" sz="1000" dirty="0">
                        <a:latin typeface="Times New Roman" panose="02020603050405020304" pitchFamily="18" charset="0"/>
                        <a:cs typeface="Times New Roman" panose="02020603050405020304" pitchFamily="18" charset="0"/>
                      </a:endParaRPr>
                    </a:p>
                  </a:txBody>
                  <a:tcPr/>
                </a:tc>
                <a:tc>
                  <a:txBody>
                    <a:bodyPr/>
                    <a:lstStyle/>
                    <a:p>
                      <a:r>
                        <a:rPr lang="en-US" sz="1000" dirty="0"/>
                        <a:t>Evergreen forest</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3546826"/>
                  </a:ext>
                </a:extLst>
              </a:tr>
              <a:tr h="182880">
                <a:tc>
                  <a:txBody>
                    <a:bodyPr/>
                    <a:lstStyle/>
                    <a:p>
                      <a:pPr marL="0" marR="0" lvl="0" indent="0" algn="l" defTabSz="1005815"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effectLst/>
                          <a:uLnTx/>
                          <a:uFillTx/>
                        </a:rPr>
                        <a:t>Cover43</a:t>
                      </a:r>
                      <a:endPar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sz="1000" dirty="0"/>
                        <a:t>Mixed forest</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7152717"/>
                  </a:ext>
                </a:extLst>
              </a:tr>
              <a:tr h="182880">
                <a:tc>
                  <a:txBody>
                    <a:bodyPr/>
                    <a:lstStyle/>
                    <a:p>
                      <a:pPr marL="0" marR="0" lvl="0" indent="0" algn="l" defTabSz="1005815"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effectLst/>
                          <a:uLnTx/>
                          <a:uFillTx/>
                        </a:rPr>
                        <a:t>Cover52</a:t>
                      </a:r>
                      <a:endPar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sz="1000" dirty="0"/>
                        <a:t>Shrub/scrub</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21939861"/>
                  </a:ext>
                </a:extLst>
              </a:tr>
              <a:tr h="182880">
                <a:tc>
                  <a:txBody>
                    <a:bodyPr/>
                    <a:lstStyle/>
                    <a:p>
                      <a:pPr marL="0" marR="0" lvl="0" indent="0" algn="l" defTabSz="1005815"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effectLst/>
                          <a:uLnTx/>
                          <a:uFillTx/>
                        </a:rPr>
                        <a:t>Cover71</a:t>
                      </a:r>
                      <a:endPar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sz="1000" dirty="0"/>
                        <a:t>Grassland/herbaceous</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85070145"/>
                  </a:ext>
                </a:extLst>
              </a:tr>
              <a:tr h="182880">
                <a:tc>
                  <a:txBody>
                    <a:bodyPr/>
                    <a:lstStyle/>
                    <a:p>
                      <a:pPr marL="0" marR="0" lvl="0" indent="0" algn="l" defTabSz="1005815"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effectLst/>
                          <a:uLnTx/>
                          <a:uFillTx/>
                        </a:rPr>
                        <a:t>Cover81</a:t>
                      </a:r>
                      <a:endPar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sz="1000" dirty="0"/>
                        <a:t>Pasture/hay</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804714"/>
                  </a:ext>
                </a:extLst>
              </a:tr>
              <a:tr h="182880">
                <a:tc>
                  <a:txBody>
                    <a:bodyPr/>
                    <a:lstStyle/>
                    <a:p>
                      <a:pPr marL="0" marR="0" lvl="0" indent="0" algn="l" defTabSz="1005815"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effectLst/>
                          <a:uLnTx/>
                          <a:uFillTx/>
                        </a:rPr>
                        <a:t>Cover82</a:t>
                      </a:r>
                      <a:endPar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sz="1000" dirty="0"/>
                        <a:t>Cultivated crops</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0689093"/>
                  </a:ext>
                </a:extLst>
              </a:tr>
              <a:tr h="182880">
                <a:tc>
                  <a:txBody>
                    <a:bodyPr/>
                    <a:lstStyle/>
                    <a:p>
                      <a:pPr marL="0" marR="0" lvl="0" indent="0" algn="l" defTabSz="1005815"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effectLst/>
                          <a:uLnTx/>
                          <a:uFillTx/>
                        </a:rPr>
                        <a:t>Cover90</a:t>
                      </a:r>
                      <a:endPar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sz="1000" dirty="0"/>
                        <a:t>Woody wetlands</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2748697"/>
                  </a:ext>
                </a:extLst>
              </a:tr>
              <a:tr h="182880">
                <a:tc>
                  <a:txBody>
                    <a:bodyPr/>
                    <a:lstStyle/>
                    <a:p>
                      <a:pPr marL="0" marR="0" lvl="0" indent="0" algn="l" defTabSz="1005815"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effectLst/>
                          <a:uLnTx/>
                          <a:uFillTx/>
                        </a:rPr>
                        <a:t>Cover95</a:t>
                      </a:r>
                      <a:endPar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sz="1000" dirty="0"/>
                        <a:t>Emergent herbaceous wetlands</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11079307"/>
                  </a:ext>
                </a:extLst>
              </a:tr>
            </a:tbl>
          </a:graphicData>
        </a:graphic>
      </p:graphicFrame>
      <p:sp>
        <p:nvSpPr>
          <p:cNvPr id="94" name="Rectangle 93">
            <a:extLst>
              <a:ext uri="{FF2B5EF4-FFF2-40B4-BE49-F238E27FC236}">
                <a16:creationId xmlns:a16="http://schemas.microsoft.com/office/drawing/2014/main" id="{706696FF-CDC3-46C6-A9F0-D94825EBC76A}"/>
              </a:ext>
            </a:extLst>
          </p:cNvPr>
          <p:cNvSpPr/>
          <p:nvPr/>
        </p:nvSpPr>
        <p:spPr>
          <a:xfrm>
            <a:off x="7617962" y="1390582"/>
            <a:ext cx="2458043" cy="461665"/>
          </a:xfrm>
          <a:prstGeom prst="rect">
            <a:avLst/>
          </a:prstGeom>
        </p:spPr>
        <p:txBody>
          <a:bodyPr wrap="square">
            <a:spAutoFit/>
          </a:bodyPr>
          <a:lstStyle/>
          <a:p>
            <a:r>
              <a:rPr lang="en-US" sz="1200" b="1" dirty="0">
                <a:latin typeface="Ariel"/>
              </a:rPr>
              <a:t>Table 1. </a:t>
            </a:r>
            <a:r>
              <a:rPr lang="en-US" sz="1200" dirty="0">
                <a:latin typeface="Ariel"/>
              </a:rPr>
              <a:t>Description of landcover classes. </a:t>
            </a:r>
          </a:p>
        </p:txBody>
      </p:sp>
      <p:sp>
        <p:nvSpPr>
          <p:cNvPr id="95" name="Rectangle 94">
            <a:extLst>
              <a:ext uri="{FF2B5EF4-FFF2-40B4-BE49-F238E27FC236}">
                <a16:creationId xmlns:a16="http://schemas.microsoft.com/office/drawing/2014/main" id="{11E7D2D4-561F-46BB-A162-733D52D0F161}"/>
              </a:ext>
            </a:extLst>
          </p:cNvPr>
          <p:cNvSpPr/>
          <p:nvPr/>
        </p:nvSpPr>
        <p:spPr>
          <a:xfrm>
            <a:off x="5363994" y="6639845"/>
            <a:ext cx="2595694" cy="2893100"/>
          </a:xfrm>
          <a:prstGeom prst="rect">
            <a:avLst/>
          </a:prstGeom>
        </p:spPr>
        <p:txBody>
          <a:bodyPr wrap="square">
            <a:spAutoFit/>
          </a:bodyPr>
          <a:lstStyle/>
          <a:p>
            <a:pPr marL="174650" indent="-174650">
              <a:buFont typeface="Arial" panose="020B0604020202020204" pitchFamily="34" charset="0"/>
              <a:buChar char="•"/>
            </a:pPr>
            <a:r>
              <a:rPr lang="en-US" sz="1200" dirty="0">
                <a:latin typeface="Ariel"/>
              </a:rPr>
              <a:t>No models predicted dissolved oxygen content very well (Table 2), which is evident since mean squared error (MSE) of predictions on test data of most models wasn’t that much lower than the MSE of the null model (i.e. an intercept only model, where the mean dissolved oxygen of the training data was used as the predicted value). However, of models used, random forest performed best followed by the regression tree. </a:t>
            </a:r>
          </a:p>
          <a:p>
            <a:endParaRPr lang="en-US" sz="1200" dirty="0">
              <a:latin typeface="Ariel"/>
            </a:endParaRPr>
          </a:p>
          <a:p>
            <a:endParaRPr lang="en-US" sz="1400" dirty="0">
              <a:latin typeface="Ariel"/>
            </a:endParaRPr>
          </a:p>
        </p:txBody>
      </p:sp>
      <p:graphicFrame>
        <p:nvGraphicFramePr>
          <p:cNvPr id="96" name="Table 95">
            <a:extLst>
              <a:ext uri="{FF2B5EF4-FFF2-40B4-BE49-F238E27FC236}">
                <a16:creationId xmlns:a16="http://schemas.microsoft.com/office/drawing/2014/main" id="{0C991945-DEFD-4690-A014-1FC225F2B93B}"/>
              </a:ext>
            </a:extLst>
          </p:cNvPr>
          <p:cNvGraphicFramePr>
            <a:graphicFrameLocks noGrp="1"/>
          </p:cNvGraphicFramePr>
          <p:nvPr>
            <p:extLst>
              <p:ext uri="{D42A27DB-BD31-4B8C-83A1-F6EECF244321}">
                <p14:modId xmlns:p14="http://schemas.microsoft.com/office/powerpoint/2010/main" val="3351925278"/>
              </p:ext>
            </p:extLst>
          </p:nvPr>
        </p:nvGraphicFramePr>
        <p:xfrm>
          <a:off x="8103431" y="7356355"/>
          <a:ext cx="1640412" cy="1463040"/>
        </p:xfrm>
        <a:graphic>
          <a:graphicData uri="http://schemas.openxmlformats.org/drawingml/2006/table">
            <a:tbl>
              <a:tblPr firstRow="1" bandRow="1">
                <a:tableStyleId>{9D7B26C5-4107-4FEC-AEDC-1716B250A1EF}</a:tableStyleId>
              </a:tblPr>
              <a:tblGrid>
                <a:gridCol w="1195669">
                  <a:extLst>
                    <a:ext uri="{9D8B030D-6E8A-4147-A177-3AD203B41FA5}">
                      <a16:colId xmlns:a16="http://schemas.microsoft.com/office/drawing/2014/main" val="2938783625"/>
                    </a:ext>
                  </a:extLst>
                </a:gridCol>
                <a:gridCol w="444743">
                  <a:extLst>
                    <a:ext uri="{9D8B030D-6E8A-4147-A177-3AD203B41FA5}">
                      <a16:colId xmlns:a16="http://schemas.microsoft.com/office/drawing/2014/main" val="1283674886"/>
                    </a:ext>
                  </a:extLst>
                </a:gridCol>
              </a:tblGrid>
              <a:tr h="182880">
                <a:tc>
                  <a:txBody>
                    <a:bodyPr/>
                    <a:lstStyle/>
                    <a:p>
                      <a:r>
                        <a:rPr lang="en-US" sz="1000" dirty="0"/>
                        <a:t>Model</a:t>
                      </a:r>
                    </a:p>
                  </a:txBody>
                  <a:tcPr/>
                </a:tc>
                <a:tc>
                  <a:txBody>
                    <a:bodyPr/>
                    <a:lstStyle/>
                    <a:p>
                      <a:r>
                        <a:rPr lang="en-US" sz="1000" dirty="0"/>
                        <a:t>MSE</a:t>
                      </a:r>
                    </a:p>
                  </a:txBody>
                  <a:tcPr/>
                </a:tc>
                <a:extLst>
                  <a:ext uri="{0D108BD9-81ED-4DB2-BD59-A6C34878D82A}">
                    <a16:rowId xmlns:a16="http://schemas.microsoft.com/office/drawing/2014/main" val="4045086310"/>
                  </a:ext>
                </a:extLst>
              </a:tr>
              <a:tr h="182880">
                <a:tc>
                  <a:txBody>
                    <a:bodyPr/>
                    <a:lstStyle/>
                    <a:p>
                      <a:r>
                        <a:rPr lang="en-US" sz="1000" dirty="0"/>
                        <a:t>Null </a:t>
                      </a:r>
                      <a:endParaRPr lang="en-US" sz="1000" dirty="0">
                        <a:latin typeface="Times New Roman" panose="02020603050405020304" pitchFamily="18" charset="0"/>
                        <a:cs typeface="Times New Roman" panose="02020603050405020304" pitchFamily="18" charset="0"/>
                      </a:endParaRPr>
                    </a:p>
                  </a:txBody>
                  <a:tcPr/>
                </a:tc>
                <a:tc>
                  <a:txBody>
                    <a:bodyPr/>
                    <a:lstStyle/>
                    <a:p>
                      <a:r>
                        <a:rPr lang="en-US" sz="1000" dirty="0">
                          <a:latin typeface="Times New Roman" panose="02020603050405020304" pitchFamily="18" charset="0"/>
                          <a:cs typeface="Times New Roman" panose="02020603050405020304" pitchFamily="18" charset="0"/>
                        </a:rPr>
                        <a:t>4.52</a:t>
                      </a:r>
                    </a:p>
                  </a:txBody>
                  <a:tcPr/>
                </a:tc>
                <a:extLst>
                  <a:ext uri="{0D108BD9-81ED-4DB2-BD59-A6C34878D82A}">
                    <a16:rowId xmlns:a16="http://schemas.microsoft.com/office/drawing/2014/main" val="3767684856"/>
                  </a:ext>
                </a:extLst>
              </a:tr>
              <a:tr h="182880">
                <a:tc>
                  <a:txBody>
                    <a:bodyPr/>
                    <a:lstStyle/>
                    <a:p>
                      <a:r>
                        <a:rPr lang="en-US" sz="1000" dirty="0"/>
                        <a:t>OLS regression</a:t>
                      </a:r>
                      <a:endParaRPr lang="en-US" sz="1000" dirty="0">
                        <a:latin typeface="Times New Roman" panose="02020603050405020304" pitchFamily="18" charset="0"/>
                        <a:cs typeface="Times New Roman" panose="02020603050405020304" pitchFamily="18" charset="0"/>
                      </a:endParaRPr>
                    </a:p>
                  </a:txBody>
                  <a:tcPr/>
                </a:tc>
                <a:tc>
                  <a:txBody>
                    <a:bodyPr/>
                    <a:lstStyle/>
                    <a:p>
                      <a:r>
                        <a:rPr lang="en-US" sz="1000" dirty="0">
                          <a:latin typeface="Times New Roman" panose="02020603050405020304" pitchFamily="18" charset="0"/>
                          <a:cs typeface="Times New Roman" panose="02020603050405020304" pitchFamily="18" charset="0"/>
                        </a:rPr>
                        <a:t>4.37</a:t>
                      </a:r>
                    </a:p>
                  </a:txBody>
                  <a:tcPr/>
                </a:tc>
                <a:extLst>
                  <a:ext uri="{0D108BD9-81ED-4DB2-BD59-A6C34878D82A}">
                    <a16:rowId xmlns:a16="http://schemas.microsoft.com/office/drawing/2014/main" val="3508907988"/>
                  </a:ext>
                </a:extLst>
              </a:tr>
              <a:tr h="182880">
                <a:tc>
                  <a:txBody>
                    <a:bodyPr/>
                    <a:lstStyle/>
                    <a:p>
                      <a:r>
                        <a:rPr lang="en-US" sz="1000" dirty="0"/>
                        <a:t>Lasso</a:t>
                      </a:r>
                      <a:endParaRPr lang="en-US" sz="1000" dirty="0">
                        <a:latin typeface="Times New Roman" panose="02020603050405020304" pitchFamily="18" charset="0"/>
                        <a:cs typeface="Times New Roman" panose="02020603050405020304" pitchFamily="18" charset="0"/>
                      </a:endParaRPr>
                    </a:p>
                  </a:txBody>
                  <a:tcPr/>
                </a:tc>
                <a:tc>
                  <a:txBody>
                    <a:bodyPr/>
                    <a:lstStyle/>
                    <a:p>
                      <a:r>
                        <a:rPr lang="en-US" sz="1000" dirty="0">
                          <a:latin typeface="Times New Roman" panose="02020603050405020304" pitchFamily="18" charset="0"/>
                          <a:cs typeface="Times New Roman" panose="02020603050405020304" pitchFamily="18" charset="0"/>
                        </a:rPr>
                        <a:t>4.37</a:t>
                      </a:r>
                    </a:p>
                  </a:txBody>
                  <a:tcPr/>
                </a:tc>
                <a:extLst>
                  <a:ext uri="{0D108BD9-81ED-4DB2-BD59-A6C34878D82A}">
                    <a16:rowId xmlns:a16="http://schemas.microsoft.com/office/drawing/2014/main" val="531293272"/>
                  </a:ext>
                </a:extLst>
              </a:tr>
              <a:tr h="182880">
                <a:tc>
                  <a:txBody>
                    <a:bodyPr/>
                    <a:lstStyle/>
                    <a:p>
                      <a:r>
                        <a:rPr lang="en-US" sz="1000" dirty="0">
                          <a:latin typeface="Times New Roman" panose="02020603050405020304" pitchFamily="18" charset="0"/>
                          <a:cs typeface="Times New Roman" panose="02020603050405020304" pitchFamily="18" charset="0"/>
                        </a:rPr>
                        <a:t>Regression tree</a:t>
                      </a:r>
                    </a:p>
                  </a:txBody>
                  <a:tcPr/>
                </a:tc>
                <a:tc>
                  <a:txBody>
                    <a:bodyPr/>
                    <a:lstStyle/>
                    <a:p>
                      <a:r>
                        <a:rPr lang="en-US" sz="1000" dirty="0">
                          <a:latin typeface="Times New Roman" panose="02020603050405020304" pitchFamily="18" charset="0"/>
                          <a:cs typeface="Times New Roman" panose="02020603050405020304" pitchFamily="18" charset="0"/>
                        </a:rPr>
                        <a:t>4.25</a:t>
                      </a:r>
                    </a:p>
                  </a:txBody>
                  <a:tcPr/>
                </a:tc>
                <a:extLst>
                  <a:ext uri="{0D108BD9-81ED-4DB2-BD59-A6C34878D82A}">
                    <a16:rowId xmlns:a16="http://schemas.microsoft.com/office/drawing/2014/main" val="3492177441"/>
                  </a:ext>
                </a:extLst>
              </a:tr>
              <a:tr h="182880">
                <a:tc>
                  <a:txBody>
                    <a:bodyPr/>
                    <a:lstStyle/>
                    <a:p>
                      <a:r>
                        <a:rPr lang="en-US" sz="1000" dirty="0">
                          <a:latin typeface="Times New Roman" panose="02020603050405020304" pitchFamily="18" charset="0"/>
                          <a:cs typeface="Times New Roman" panose="02020603050405020304" pitchFamily="18" charset="0"/>
                        </a:rPr>
                        <a:t>Random Forest</a:t>
                      </a:r>
                    </a:p>
                  </a:txBody>
                  <a:tcPr/>
                </a:tc>
                <a:tc>
                  <a:txBody>
                    <a:bodyPr/>
                    <a:lstStyle/>
                    <a:p>
                      <a:r>
                        <a:rPr lang="en-US" sz="1000" dirty="0">
                          <a:latin typeface="Times New Roman" panose="02020603050405020304" pitchFamily="18" charset="0"/>
                          <a:cs typeface="Times New Roman" panose="02020603050405020304" pitchFamily="18" charset="0"/>
                        </a:rPr>
                        <a:t>3.79</a:t>
                      </a:r>
                    </a:p>
                  </a:txBody>
                  <a:tcPr/>
                </a:tc>
                <a:extLst>
                  <a:ext uri="{0D108BD9-81ED-4DB2-BD59-A6C34878D82A}">
                    <a16:rowId xmlns:a16="http://schemas.microsoft.com/office/drawing/2014/main" val="747903729"/>
                  </a:ext>
                </a:extLst>
              </a:tr>
            </a:tbl>
          </a:graphicData>
        </a:graphic>
      </p:graphicFrame>
      <p:sp>
        <p:nvSpPr>
          <p:cNvPr id="97" name="Rectangle 96">
            <a:extLst>
              <a:ext uri="{FF2B5EF4-FFF2-40B4-BE49-F238E27FC236}">
                <a16:creationId xmlns:a16="http://schemas.microsoft.com/office/drawing/2014/main" id="{0DE977E1-A5DC-4285-849A-C59079FC8012}"/>
              </a:ext>
            </a:extLst>
          </p:cNvPr>
          <p:cNvSpPr/>
          <p:nvPr/>
        </p:nvSpPr>
        <p:spPr>
          <a:xfrm>
            <a:off x="7998414" y="6695434"/>
            <a:ext cx="2159344" cy="646331"/>
          </a:xfrm>
          <a:prstGeom prst="rect">
            <a:avLst/>
          </a:prstGeom>
        </p:spPr>
        <p:txBody>
          <a:bodyPr wrap="square">
            <a:spAutoFit/>
          </a:bodyPr>
          <a:lstStyle/>
          <a:p>
            <a:r>
              <a:rPr lang="en-US" sz="1200" b="1" dirty="0">
                <a:latin typeface="Ariel"/>
              </a:rPr>
              <a:t>Table 2. </a:t>
            </a:r>
            <a:r>
              <a:rPr lang="en-US" sz="1200" dirty="0">
                <a:latin typeface="Ariel"/>
              </a:rPr>
              <a:t>Mean squared error of predictions on the test data for each model. </a:t>
            </a:r>
          </a:p>
        </p:txBody>
      </p:sp>
      <p:sp>
        <p:nvSpPr>
          <p:cNvPr id="98" name="Rectangle 97">
            <a:extLst>
              <a:ext uri="{FF2B5EF4-FFF2-40B4-BE49-F238E27FC236}">
                <a16:creationId xmlns:a16="http://schemas.microsoft.com/office/drawing/2014/main" id="{E726B30E-F800-4ABD-B23F-37757EF2FF6E}"/>
              </a:ext>
            </a:extLst>
          </p:cNvPr>
          <p:cNvSpPr/>
          <p:nvPr/>
        </p:nvSpPr>
        <p:spPr>
          <a:xfrm>
            <a:off x="10680350" y="2734072"/>
            <a:ext cx="2273773" cy="1200329"/>
          </a:xfrm>
          <a:prstGeom prst="rect">
            <a:avLst/>
          </a:prstGeom>
        </p:spPr>
        <p:txBody>
          <a:bodyPr wrap="square">
            <a:spAutoFit/>
          </a:bodyPr>
          <a:lstStyle/>
          <a:p>
            <a:r>
              <a:rPr lang="en-US" sz="1200" b="1" dirty="0">
                <a:latin typeface="Ariel"/>
              </a:rPr>
              <a:t>Fig 1. </a:t>
            </a:r>
            <a:r>
              <a:rPr lang="en-US" sz="1200" dirty="0">
                <a:latin typeface="Ariel"/>
              </a:rPr>
              <a:t>Pruned regression tree (pruned using ‘1 SE Rule’). Two splits are  on mean slope within 3 km of site, and one is on proportion deciduous forest within 3 km</a:t>
            </a:r>
          </a:p>
        </p:txBody>
      </p:sp>
      <p:pic>
        <p:nvPicPr>
          <p:cNvPr id="34" name="Picture 33">
            <a:extLst>
              <a:ext uri="{FF2B5EF4-FFF2-40B4-BE49-F238E27FC236}">
                <a16:creationId xmlns:a16="http://schemas.microsoft.com/office/drawing/2014/main" id="{5D652207-F7BE-40CA-ABE2-56CE7D88D8E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304" t="14509" r="51649" b="2049"/>
          <a:stretch/>
        </p:blipFill>
        <p:spPr>
          <a:xfrm>
            <a:off x="13098812" y="1454994"/>
            <a:ext cx="2091846" cy="3710133"/>
          </a:xfrm>
          <a:prstGeom prst="rect">
            <a:avLst/>
          </a:prstGeom>
        </p:spPr>
      </p:pic>
      <p:sp>
        <p:nvSpPr>
          <p:cNvPr id="99" name="Rectangle 98">
            <a:extLst>
              <a:ext uri="{FF2B5EF4-FFF2-40B4-BE49-F238E27FC236}">
                <a16:creationId xmlns:a16="http://schemas.microsoft.com/office/drawing/2014/main" id="{9301B3D7-3109-4A45-9A07-F1E2CF4F6D56}"/>
              </a:ext>
            </a:extLst>
          </p:cNvPr>
          <p:cNvSpPr/>
          <p:nvPr/>
        </p:nvSpPr>
        <p:spPr>
          <a:xfrm>
            <a:off x="13047808" y="5108336"/>
            <a:ext cx="2389191" cy="1015663"/>
          </a:xfrm>
          <a:prstGeom prst="rect">
            <a:avLst/>
          </a:prstGeom>
        </p:spPr>
        <p:txBody>
          <a:bodyPr wrap="square">
            <a:spAutoFit/>
          </a:bodyPr>
          <a:lstStyle/>
          <a:p>
            <a:r>
              <a:rPr lang="en-US" sz="1200" b="1" dirty="0">
                <a:latin typeface="Ariel"/>
              </a:rPr>
              <a:t>Fig 2. </a:t>
            </a:r>
            <a:r>
              <a:rPr lang="en-US" sz="1200" dirty="0">
                <a:latin typeface="Ariel"/>
              </a:rPr>
              <a:t>Variable importance from random forest model. Higher values indicate greater increase in MSE if that variable were removed (i.e. more important variable).</a:t>
            </a:r>
          </a:p>
        </p:txBody>
      </p:sp>
      <p:sp>
        <p:nvSpPr>
          <p:cNvPr id="100" name="Rectangle 99">
            <a:extLst>
              <a:ext uri="{FF2B5EF4-FFF2-40B4-BE49-F238E27FC236}">
                <a16:creationId xmlns:a16="http://schemas.microsoft.com/office/drawing/2014/main" id="{2CF0EE25-0155-4A14-B721-37E1DDC18486}"/>
              </a:ext>
            </a:extLst>
          </p:cNvPr>
          <p:cNvSpPr/>
          <p:nvPr/>
        </p:nvSpPr>
        <p:spPr>
          <a:xfrm>
            <a:off x="5363993" y="9050482"/>
            <a:ext cx="4656334" cy="461665"/>
          </a:xfrm>
          <a:prstGeom prst="rect">
            <a:avLst/>
          </a:prstGeom>
        </p:spPr>
        <p:txBody>
          <a:bodyPr wrap="square">
            <a:spAutoFit/>
          </a:bodyPr>
          <a:lstStyle/>
          <a:p>
            <a:pPr marL="171450" indent="-171450">
              <a:buFont typeface="Arial" panose="020B0604020202020204" pitchFamily="34" charset="0"/>
              <a:buChar char="•"/>
            </a:pPr>
            <a:r>
              <a:rPr lang="en-US" sz="1200" dirty="0">
                <a:latin typeface="Ariel"/>
              </a:rPr>
              <a:t>Slope was the most important variable in predicting dissolved oxygen, with higher dissolved oxygen on steeper slopes (Figs 1, 2, 3). </a:t>
            </a:r>
          </a:p>
        </p:txBody>
      </p:sp>
      <p:pic>
        <p:nvPicPr>
          <p:cNvPr id="37" name="Picture 36">
            <a:extLst>
              <a:ext uri="{FF2B5EF4-FFF2-40B4-BE49-F238E27FC236}">
                <a16:creationId xmlns:a16="http://schemas.microsoft.com/office/drawing/2014/main" id="{BE5C24D1-B77B-4209-BF4E-772D933BD92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9" t="14023" r="53888" b="4386"/>
          <a:stretch/>
        </p:blipFill>
        <p:spPr>
          <a:xfrm>
            <a:off x="10653635" y="3974155"/>
            <a:ext cx="2133035" cy="1885071"/>
          </a:xfrm>
          <a:prstGeom prst="rect">
            <a:avLst/>
          </a:prstGeom>
        </p:spPr>
      </p:pic>
      <p:sp>
        <p:nvSpPr>
          <p:cNvPr id="101" name="Rectangle 100">
            <a:extLst>
              <a:ext uri="{FF2B5EF4-FFF2-40B4-BE49-F238E27FC236}">
                <a16:creationId xmlns:a16="http://schemas.microsoft.com/office/drawing/2014/main" id="{58CA5B90-1F28-4D56-B33C-9343EF7608CF}"/>
              </a:ext>
            </a:extLst>
          </p:cNvPr>
          <p:cNvSpPr/>
          <p:nvPr/>
        </p:nvSpPr>
        <p:spPr>
          <a:xfrm>
            <a:off x="10717732" y="5866429"/>
            <a:ext cx="2389191" cy="830997"/>
          </a:xfrm>
          <a:prstGeom prst="rect">
            <a:avLst/>
          </a:prstGeom>
        </p:spPr>
        <p:txBody>
          <a:bodyPr wrap="square">
            <a:spAutoFit/>
          </a:bodyPr>
          <a:lstStyle/>
          <a:p>
            <a:r>
              <a:rPr lang="en-US" sz="1200" b="1" dirty="0">
                <a:latin typeface="Ariel"/>
              </a:rPr>
              <a:t>Fig 3. </a:t>
            </a:r>
            <a:r>
              <a:rPr lang="en-US" sz="1200" dirty="0">
                <a:latin typeface="Ariel"/>
              </a:rPr>
              <a:t>Partial dependence plot based on the random forest model, showing the relationship between slope and dissolved oxygen.</a:t>
            </a:r>
          </a:p>
        </p:txBody>
      </p:sp>
      <p:sp>
        <p:nvSpPr>
          <p:cNvPr id="46" name="Rectangle 45">
            <a:extLst>
              <a:ext uri="{FF2B5EF4-FFF2-40B4-BE49-F238E27FC236}">
                <a16:creationId xmlns:a16="http://schemas.microsoft.com/office/drawing/2014/main" id="{BF2BEFC2-FE8E-4192-B69E-AD35B7948BA8}"/>
              </a:ext>
            </a:extLst>
          </p:cNvPr>
          <p:cNvSpPr/>
          <p:nvPr/>
        </p:nvSpPr>
        <p:spPr>
          <a:xfrm>
            <a:off x="10529898" y="7044497"/>
            <a:ext cx="4760628" cy="1754326"/>
          </a:xfrm>
          <a:prstGeom prst="rect">
            <a:avLst/>
          </a:prstGeom>
        </p:spPr>
        <p:txBody>
          <a:bodyPr wrap="square">
            <a:spAutoFit/>
          </a:bodyPr>
          <a:lstStyle/>
          <a:p>
            <a:pPr marL="174650" indent="-174650">
              <a:buFont typeface="Arial" panose="020B0604020202020204" pitchFamily="34" charset="0"/>
              <a:buChar char="•"/>
            </a:pPr>
            <a:r>
              <a:rPr lang="en-US" sz="1200" dirty="0">
                <a:latin typeface="Ariel"/>
              </a:rPr>
              <a:t>Primary challenges and subsequent learning opportunities included understanding what types of water quality data were available and understanding USGS metadata including quality control flags (i.e. what data shouldn’t be used). Additionally, it was a challenge starting to learn the basics of working with spatial data in Google Earth Engine, and how to use the tool to extract summary statistics (e.g. mean slope of pixels falling in a polygon around a site). It was valuable  fitting the models and learning how to select an optimal lambda value for lasso regression using cross validation (on the training data). </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10774</TotalTime>
  <Words>969</Words>
  <Application>Microsoft Office PowerPoint</Application>
  <PresentationFormat>Custom</PresentationFormat>
  <Paragraphs>139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Ariel</vt:lpstr>
      <vt:lpstr>Calibri</vt:lpstr>
      <vt:lpstr>Times New Roman</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Martin Holdrege</cp:lastModifiedBy>
  <cp:revision>385</cp:revision>
  <cp:lastPrinted>2016-08-05T21:21:08Z</cp:lastPrinted>
  <dcterms:created xsi:type="dcterms:W3CDTF">2013-02-10T21:14:48Z</dcterms:created>
  <dcterms:modified xsi:type="dcterms:W3CDTF">2019-12-02T02:28:55Z</dcterms:modified>
</cp:coreProperties>
</file>