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9" r:id="rId4"/>
    <p:sldId id="260" r:id="rId5"/>
    <p:sldId id="261" r:id="rId6"/>
    <p:sldId id="270" r:id="rId7"/>
    <p:sldId id="269" r:id="rId8"/>
    <p:sldId id="258" r:id="rId9"/>
    <p:sldId id="263" r:id="rId10"/>
    <p:sldId id="268" r:id="rId11"/>
    <p:sldId id="272" r:id="rId12"/>
    <p:sldId id="262" r:id="rId13"/>
    <p:sldId id="265" r:id="rId14"/>
    <p:sldId id="266" r:id="rId15"/>
    <p:sldId id="271" r:id="rId16"/>
    <p:sldId id="273" r:id="rId17"/>
    <p:sldId id="274" r:id="rId18"/>
    <p:sldId id="275" r:id="rId1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7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91D053-F4BF-4B2E-B276-EB7424D1F2FB}" type="datetimeFigureOut">
              <a:rPr lang="ru-RU" smtClean="0"/>
              <a:pPr/>
              <a:t>23.12.2016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B4011-AD43-49E5-BD2E-55F8E81CECB4}"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58818E08-A771-4C20-9C52-2D86D6AA743F}" type="slidenum">
              <a:rPr lang="ru-RU" smtClean="0"/>
              <a:pPr>
                <a:defRPr/>
              </a:pPr>
              <a:t>10</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8" name="Дата 27"/>
          <p:cNvSpPr>
            <a:spLocks noGrp="1"/>
          </p:cNvSpPr>
          <p:nvPr>
            <p:ph type="dt" sz="half" idx="10"/>
          </p:nvPr>
        </p:nvSpPr>
        <p:spPr/>
        <p:txBody>
          <a:bodyPr/>
          <a:lstStyle>
            <a:extLst/>
          </a:lstStyle>
          <a:p>
            <a:fld id="{973D9D59-1C95-4A80-BE67-1FD0600DA48F}" type="datetimeFigureOut">
              <a:rPr lang="ru-RU" smtClean="0"/>
              <a:pPr/>
              <a:t>23.12.2016</a:t>
            </a:fld>
            <a:endParaRPr lang="ru-RU"/>
          </a:p>
        </p:txBody>
      </p:sp>
      <p:sp>
        <p:nvSpPr>
          <p:cNvPr id="17" name="Нижний колонтитул 16"/>
          <p:cNvSpPr>
            <a:spLocks noGrp="1"/>
          </p:cNvSpPr>
          <p:nvPr>
            <p:ph type="ftr" sz="quarter" idx="11"/>
          </p:nvPr>
        </p:nvSpPr>
        <p:spPr/>
        <p:txBody>
          <a:bodyPr/>
          <a:lstStyle>
            <a:extLst/>
          </a:lstStyle>
          <a:p>
            <a:endParaRPr lang="ru-RU"/>
          </a:p>
        </p:txBody>
      </p:sp>
      <p:sp>
        <p:nvSpPr>
          <p:cNvPr id="29" name="Номер слайда 28"/>
          <p:cNvSpPr>
            <a:spLocks noGrp="1"/>
          </p:cNvSpPr>
          <p:nvPr>
            <p:ph type="sldNum" sz="quarter" idx="12"/>
          </p:nvPr>
        </p:nvSpPr>
        <p:spPr/>
        <p:txBody>
          <a:bodyPr/>
          <a:lstStyle>
            <a:extLst/>
          </a:lstStyle>
          <a:p>
            <a:fld id="{C0B4C3E7-9FEC-4861-BBDD-B82C0456EF86}" type="slidenum">
              <a:rPr lang="ru-RU" smtClean="0"/>
              <a:pPr/>
              <a:t>‹#›</a:t>
            </a:fld>
            <a:endParaRPr lang="ru-RU"/>
          </a:p>
        </p:txBody>
      </p:sp>
      <p:sp>
        <p:nvSpPr>
          <p:cNvPr id="32" name="Прямоугольник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Прямоугольник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Прямоугольник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Прямоугольник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Прямоугольник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Заголовок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56" name="Прямоугольник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Прямоугольник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Прямоугольник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Прямоугольник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973D9D59-1C95-4A80-BE67-1FD0600DA48F}" type="datetimeFigureOut">
              <a:rPr lang="ru-RU" smtClean="0"/>
              <a:pPr/>
              <a:t>23.12.2016</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C0B4C3E7-9FEC-4861-BBDD-B82C0456EF86}"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981200" cy="5851525"/>
          </a:xfrm>
        </p:spPr>
        <p:txBody>
          <a:bodyPr vert="eaVert" anchor="ct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609600" y="274639"/>
            <a:ext cx="58674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973D9D59-1C95-4A80-BE67-1FD0600DA48F}" type="datetimeFigureOut">
              <a:rPr lang="ru-RU" smtClean="0"/>
              <a:pPr/>
              <a:t>23.12.2016</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C0B4C3E7-9FEC-4861-BBDD-B82C0456EF86}"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973D9D59-1C95-4A80-BE67-1FD0600DA48F}" type="datetimeFigureOut">
              <a:rPr lang="ru-RU" smtClean="0"/>
              <a:pPr/>
              <a:t>23.12.2016</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C0B4C3E7-9FEC-4861-BBDD-B82C0456EF86}"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4" name="Полилиния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Полилиния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Полилиния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Полилиния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Полилиния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Полилиния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Полилиния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Полилиния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Полилиния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Полилиния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Полилиния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Полилиния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Полилиния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Полилиния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Полилиния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Текст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973D9D59-1C95-4A80-BE67-1FD0600DA48F}" type="datetimeFigureOut">
              <a:rPr lang="ru-RU" smtClean="0"/>
              <a:pPr/>
              <a:t>23.12.2016</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C0B4C3E7-9FEC-4861-BBDD-B82C0456EF86}" type="slidenum">
              <a:rPr lang="ru-RU" smtClean="0"/>
              <a:pPr/>
              <a:t>‹#›</a:t>
            </a:fld>
            <a:endParaRPr lang="ru-RU"/>
          </a:p>
        </p:txBody>
      </p:sp>
      <p:sp>
        <p:nvSpPr>
          <p:cNvPr id="7" name="Прямоугольник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ru-RU" smtClean="0"/>
              <a:t>Образец заголовка</a:t>
            </a:r>
            <a:endParaRPr kumimoji="0" lang="en-US"/>
          </a:p>
        </p:txBody>
      </p:sp>
      <p:sp>
        <p:nvSpPr>
          <p:cNvPr id="8" name="Прямоугольник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Прямоугольник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Прямоугольник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Прямоугольник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Прямоугольник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2064"/>
            <a:ext cx="8229600" cy="9144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973D9D59-1C95-4A80-BE67-1FD0600DA48F}" type="datetimeFigureOut">
              <a:rPr lang="ru-RU" smtClean="0"/>
              <a:pPr/>
              <a:t>23.12.2016</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C0B4C3E7-9FEC-4861-BBDD-B82C0456EF86}"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5" name="Прямоугольник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504824" y="512064"/>
            <a:ext cx="7772400" cy="914400"/>
          </a:xfrm>
        </p:spPr>
        <p:txBody>
          <a:bodyPr anchor="t"/>
          <a:lstStyle>
            <a:lvl1pPr>
              <a:defRPr sz="400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973D9D59-1C95-4A80-BE67-1FD0600DA48F}" type="datetimeFigureOut">
              <a:rPr lang="ru-RU" smtClean="0"/>
              <a:pPr/>
              <a:t>23.12.2016</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C0B4C3E7-9FEC-4861-BBDD-B82C0456EF86}" type="slidenum">
              <a:rPr lang="ru-RU" smtClean="0"/>
              <a:pPr/>
              <a:t>‹#›</a:t>
            </a:fld>
            <a:endParaRPr lang="ru-RU"/>
          </a:p>
        </p:txBody>
      </p:sp>
      <p:sp>
        <p:nvSpPr>
          <p:cNvPr id="16" name="Прямоугольник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Прямоугольник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Прямоугольник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Прямоугольник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Прямоугольник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Прямоугольник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Прямоугольник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Прямоугольник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Прямоугольник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512064"/>
            <a:ext cx="7772400" cy="914400"/>
          </a:xfrm>
        </p:spPr>
        <p:txBody>
          <a:bodyPr/>
          <a:lstStyle>
            <a:lvl1pPr>
              <a:defRPr sz="4000" cap="none" baseline="0"/>
            </a:lvl1pPr>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973D9D59-1C95-4A80-BE67-1FD0600DA48F}" type="datetimeFigureOut">
              <a:rPr lang="ru-RU" smtClean="0"/>
              <a:pPr/>
              <a:t>23.12.2016</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C0B4C3E7-9FEC-4861-BBDD-B82C0456EF86}"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973D9D59-1C95-4A80-BE67-1FD0600DA48F}" type="datetimeFigureOut">
              <a:rPr lang="ru-RU" smtClean="0"/>
              <a:pPr/>
              <a:t>23.12.2016</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C0B4C3E7-9FEC-4861-BBDD-B82C0456EF86}"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273050"/>
            <a:ext cx="8229600" cy="1162050"/>
          </a:xfrm>
        </p:spPr>
        <p:txBody>
          <a:bodyPr anchor="ctr"/>
          <a:lstStyle>
            <a:lvl1pPr algn="l">
              <a:buNone/>
              <a:defRPr sz="3600" b="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973D9D59-1C95-4A80-BE67-1FD0600DA48F}" type="datetimeFigureOut">
              <a:rPr lang="ru-RU" smtClean="0"/>
              <a:pPr/>
              <a:t>23.12.2016</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C0B4C3E7-9FEC-4861-BBDD-B82C0456EF86}"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Прямоугольник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Прямая соединительная линия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Группа 9"/>
          <p:cNvGrpSpPr/>
          <p:nvPr/>
        </p:nvGrpSpPr>
        <p:grpSpPr>
          <a:xfrm rot="5400000">
            <a:off x="8514581" y="1219200"/>
            <a:ext cx="132763" cy="128466"/>
            <a:chOff x="6668087" y="1297746"/>
            <a:chExt cx="161840" cy="156602"/>
          </a:xfrm>
        </p:grpSpPr>
        <p:cxnSp>
          <p:nvCxnSpPr>
            <p:cNvPr id="15" name="Прямая соединительная линия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Прямая соединительная линия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Заголовок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ru-RU" smtClean="0"/>
              <a:t>Образец заголовка</a:t>
            </a:r>
            <a:endParaRPr kumimoji="0" lang="en-US"/>
          </a:p>
        </p:txBody>
      </p:sp>
      <p:sp>
        <p:nvSpPr>
          <p:cNvPr id="3" name="Рисунок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ru-RU" smtClean="0"/>
              <a:t>Вставка рисунка</a:t>
            </a:r>
            <a:endParaRPr kumimoji="0" lang="en-US"/>
          </a:p>
        </p:txBody>
      </p:sp>
      <p:sp>
        <p:nvSpPr>
          <p:cNvPr id="4" name="Текст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grpSp>
        <p:nvGrpSpPr>
          <p:cNvPr id="14" name="Группа 13"/>
          <p:cNvGrpSpPr/>
          <p:nvPr/>
        </p:nvGrpSpPr>
        <p:grpSpPr>
          <a:xfrm rot="5400000">
            <a:off x="8666981" y="1371600"/>
            <a:ext cx="132763" cy="128466"/>
            <a:chOff x="6668087" y="1297746"/>
            <a:chExt cx="161840" cy="156602"/>
          </a:xfrm>
        </p:grpSpPr>
        <p:cxnSp>
          <p:nvCxnSpPr>
            <p:cNvPr id="11" name="Прямая соединительная линия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Прямая соединительная линия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Прямая соединительная линия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Группа 17"/>
          <p:cNvGrpSpPr/>
          <p:nvPr/>
        </p:nvGrpSpPr>
        <p:grpSpPr>
          <a:xfrm rot="5400000">
            <a:off x="8320088" y="1474763"/>
            <a:ext cx="132763" cy="128466"/>
            <a:chOff x="6668087" y="1297746"/>
            <a:chExt cx="161840" cy="156602"/>
          </a:xfrm>
        </p:grpSpPr>
        <p:cxnSp>
          <p:nvCxnSpPr>
            <p:cNvPr id="19" name="Прямая соединительная линия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Прямая соединительная линия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Прямая соединительная линия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Дата 4"/>
          <p:cNvSpPr>
            <a:spLocks noGrp="1"/>
          </p:cNvSpPr>
          <p:nvPr>
            <p:ph type="dt" sz="half" idx="10"/>
          </p:nvPr>
        </p:nvSpPr>
        <p:spPr>
          <a:xfrm>
            <a:off x="6477000" y="55499"/>
            <a:ext cx="2133600" cy="365125"/>
          </a:xfrm>
        </p:spPr>
        <p:txBody>
          <a:bodyPr/>
          <a:lstStyle>
            <a:extLst/>
          </a:lstStyle>
          <a:p>
            <a:fld id="{973D9D59-1C95-4A80-BE67-1FD0600DA48F}" type="datetimeFigureOut">
              <a:rPr lang="ru-RU" smtClean="0"/>
              <a:pPr/>
              <a:t>23.12.2016</a:t>
            </a:fld>
            <a:endParaRPr lang="ru-RU"/>
          </a:p>
        </p:txBody>
      </p:sp>
      <p:sp>
        <p:nvSpPr>
          <p:cNvPr id="6" name="Нижний колонтитул 5"/>
          <p:cNvSpPr>
            <a:spLocks noGrp="1"/>
          </p:cNvSpPr>
          <p:nvPr>
            <p:ph type="ftr" sz="quarter" idx="11"/>
          </p:nvPr>
        </p:nvSpPr>
        <p:spPr>
          <a:xfrm>
            <a:off x="914400" y="55499"/>
            <a:ext cx="5562600" cy="365125"/>
          </a:xfrm>
        </p:spPr>
        <p:txBody>
          <a:bodyPr/>
          <a:lstStyle>
            <a:extLst/>
          </a:lstStyle>
          <a:p>
            <a:endParaRPr lang="ru-RU"/>
          </a:p>
        </p:txBody>
      </p:sp>
      <p:sp>
        <p:nvSpPr>
          <p:cNvPr id="7" name="Номер слайда 6"/>
          <p:cNvSpPr>
            <a:spLocks noGrp="1"/>
          </p:cNvSpPr>
          <p:nvPr>
            <p:ph type="sldNum" sz="quarter" idx="12"/>
          </p:nvPr>
        </p:nvSpPr>
        <p:spPr>
          <a:xfrm>
            <a:off x="8610600" y="55499"/>
            <a:ext cx="457200" cy="365125"/>
          </a:xfrm>
        </p:spPr>
        <p:txBody>
          <a:bodyPr/>
          <a:lstStyle>
            <a:extLst/>
          </a:lstStyle>
          <a:p>
            <a:fld id="{C0B4C3E7-9FEC-4861-BBDD-B82C0456EF86}"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Прямоугольник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Прямоугольник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Прямоугольник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Прямоугольник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Прямоугольник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Прямоугольник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Прямоугольник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Прямоугольник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Прямоугольник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Заголовок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ru-RU" smtClean="0"/>
              <a:t>Образец заголовка</a:t>
            </a:r>
            <a:endParaRPr kumimoji="0" lang="en-US"/>
          </a:p>
        </p:txBody>
      </p:sp>
      <p:sp>
        <p:nvSpPr>
          <p:cNvPr id="13" name="Текст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973D9D59-1C95-4A80-BE67-1FD0600DA48F}" type="datetimeFigureOut">
              <a:rPr lang="ru-RU" smtClean="0"/>
              <a:pPr/>
              <a:t>23.12.2016</a:t>
            </a:fld>
            <a:endParaRPr lang="ru-RU"/>
          </a:p>
        </p:txBody>
      </p:sp>
      <p:sp>
        <p:nvSpPr>
          <p:cNvPr id="3" name="Нижний колонтитул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ru-RU"/>
          </a:p>
        </p:txBody>
      </p:sp>
      <p:sp>
        <p:nvSpPr>
          <p:cNvPr id="23" name="Номер слайда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C0B4C3E7-9FEC-4861-BBDD-B82C0456EF86}"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www.xumuk.ru/encyklopedia/2115.html" TargetMode="External"/><Relationship Id="rId2" Type="http://schemas.openxmlformats.org/officeDocument/2006/relationships/hyperlink" Target="http://www.xumuk.ru/biospravochnik/324.html" TargetMode="External"/><Relationship Id="rId1" Type="http://schemas.openxmlformats.org/officeDocument/2006/relationships/slideLayout" Target="../slideLayouts/slideLayout2.xml"/><Relationship Id="rId4" Type="http://schemas.openxmlformats.org/officeDocument/2006/relationships/hyperlink" Target="http://www.xumuk.ru/encyklopedia/721.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xumuk.ru/bse/1935.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Национальная  система стандартизации РФ </a:t>
            </a:r>
            <a:br>
              <a:rPr lang="ru-RU" dirty="0" smtClean="0"/>
            </a:br>
            <a:endParaRPr lang="ru-RU" dirty="0"/>
          </a:p>
        </p:txBody>
      </p:sp>
      <p:sp>
        <p:nvSpPr>
          <p:cNvPr id="3" name="Подзаголовок 2"/>
          <p:cNvSpPr>
            <a:spLocks noGrp="1"/>
          </p:cNvSpPr>
          <p:nvPr>
            <p:ph type="subTitle" idx="1"/>
          </p:nvPr>
        </p:nvSpPr>
        <p:spPr/>
        <p:txBody>
          <a:bodyPr/>
          <a:lstStyle/>
          <a:p>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Номер слайда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2D380AB-253A-4B97-8C8B-AEA193D00DAE}" type="slidenum">
              <a:rPr lang="ru-RU" smtClean="0">
                <a:solidFill>
                  <a:schemeClr val="tx1"/>
                </a:solidFill>
                <a:latin typeface="Arial" charset="0"/>
              </a:rPr>
              <a:pPr fontAlgn="base">
                <a:spcBef>
                  <a:spcPct val="0"/>
                </a:spcBef>
                <a:spcAft>
                  <a:spcPct val="0"/>
                </a:spcAft>
              </a:pPr>
              <a:t>10</a:t>
            </a:fld>
            <a:endParaRPr lang="ru-RU" smtClean="0">
              <a:solidFill>
                <a:schemeClr val="tx1"/>
              </a:solidFill>
              <a:latin typeface="Arial" charset="0"/>
            </a:endParaRPr>
          </a:p>
        </p:txBody>
      </p:sp>
      <p:sp>
        <p:nvSpPr>
          <p:cNvPr id="86019" name="Text Box 4"/>
          <p:cNvSpPr txBox="1">
            <a:spLocks noChangeArrowheads="1"/>
          </p:cNvSpPr>
          <p:nvPr/>
        </p:nvSpPr>
        <p:spPr bwMode="auto">
          <a:xfrm>
            <a:off x="900113" y="260350"/>
            <a:ext cx="7561262" cy="366713"/>
          </a:xfrm>
          <a:prstGeom prst="rect">
            <a:avLst/>
          </a:prstGeom>
          <a:noFill/>
          <a:ln w="9525">
            <a:noFill/>
            <a:miter lim="800000"/>
            <a:headEnd/>
            <a:tailEnd/>
          </a:ln>
        </p:spPr>
        <p:txBody>
          <a:bodyPr>
            <a:spAutoFit/>
          </a:bodyPr>
          <a:lstStyle/>
          <a:p>
            <a:pPr algn="ctr">
              <a:spcBef>
                <a:spcPct val="50000"/>
              </a:spcBef>
            </a:pPr>
            <a:r>
              <a:rPr lang="ru-RU" b="1" dirty="0">
                <a:solidFill>
                  <a:schemeClr val="accent1">
                    <a:lumMod val="40000"/>
                    <a:lumOff val="60000"/>
                  </a:schemeClr>
                </a:solidFill>
                <a:latin typeface="Book Antiqua" pitchFamily="18" charset="0"/>
              </a:rPr>
              <a:t>Титульный лист национального стандарта</a:t>
            </a:r>
          </a:p>
        </p:txBody>
      </p:sp>
      <p:pic>
        <p:nvPicPr>
          <p:cNvPr id="86020" name="Picture 5" descr="Титул"/>
          <p:cNvPicPr>
            <a:picLocks noChangeAspect="1" noChangeArrowheads="1"/>
          </p:cNvPicPr>
          <p:nvPr/>
        </p:nvPicPr>
        <p:blipFill>
          <a:blip r:embed="rId3" cstate="print"/>
          <a:srcRect/>
          <a:stretch>
            <a:fillRect/>
          </a:stretch>
        </p:blipFill>
        <p:spPr bwMode="auto">
          <a:xfrm>
            <a:off x="6215063" y="2708275"/>
            <a:ext cx="2665412" cy="3744913"/>
          </a:xfrm>
          <a:prstGeom prst="rect">
            <a:avLst/>
          </a:prstGeom>
          <a:noFill/>
          <a:ln w="9525">
            <a:noFill/>
            <a:miter lim="800000"/>
            <a:headEnd/>
            <a:tailEnd/>
          </a:ln>
        </p:spPr>
      </p:pic>
      <p:pic>
        <p:nvPicPr>
          <p:cNvPr id="86021" name="Picture 6"/>
          <p:cNvPicPr>
            <a:picLocks noChangeAspect="1" noChangeArrowheads="1"/>
          </p:cNvPicPr>
          <p:nvPr/>
        </p:nvPicPr>
        <p:blipFill>
          <a:blip r:embed="rId4" cstate="print"/>
          <a:srcRect/>
          <a:stretch>
            <a:fillRect/>
          </a:stretch>
        </p:blipFill>
        <p:spPr bwMode="auto">
          <a:xfrm>
            <a:off x="285750" y="857250"/>
            <a:ext cx="3278188" cy="3508375"/>
          </a:xfrm>
          <a:prstGeom prst="rect">
            <a:avLst/>
          </a:prstGeom>
          <a:noFill/>
          <a:ln w="9525">
            <a:noFill/>
            <a:miter lim="800000"/>
            <a:headEnd/>
            <a:tailEnd/>
          </a:ln>
        </p:spPr>
      </p:pic>
      <p:pic>
        <p:nvPicPr>
          <p:cNvPr id="86022" name="Picture 11" descr="1"/>
          <p:cNvPicPr>
            <a:picLocks noChangeAspect="1" noChangeArrowheads="1"/>
          </p:cNvPicPr>
          <p:nvPr/>
        </p:nvPicPr>
        <p:blipFill>
          <a:blip r:embed="rId5" cstate="print"/>
          <a:srcRect/>
          <a:stretch>
            <a:fillRect/>
          </a:stretch>
        </p:blipFill>
        <p:spPr bwMode="auto">
          <a:xfrm>
            <a:off x="3708400" y="2708275"/>
            <a:ext cx="2620963" cy="3678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a:xfrm>
            <a:off x="914400" y="500042"/>
            <a:ext cx="7772400" cy="6072230"/>
          </a:xfrm>
        </p:spPr>
        <p:txBody>
          <a:bodyPr>
            <a:normAutofit fontScale="77500" lnSpcReduction="20000"/>
          </a:bodyPr>
          <a:lstStyle/>
          <a:p>
            <a:r>
              <a:rPr lang="ru-RU" dirty="0" smtClean="0"/>
              <a:t>В государственных стандартах содержатся как обязательные для выполнения требования к объекту стандартизации, так и рекомендательные.</a:t>
            </a:r>
          </a:p>
          <a:p>
            <a:r>
              <a:rPr lang="ru-RU" dirty="0" smtClean="0"/>
              <a:t>К обязательным относятся: </a:t>
            </a:r>
            <a:r>
              <a:rPr lang="ru-RU" i="1" dirty="0" smtClean="0"/>
              <a:t>безопасность </a:t>
            </a:r>
            <a:r>
              <a:rPr lang="ru-RU" dirty="0" smtClean="0"/>
              <a:t>продукта, услуги, процесса для здоровья человека, </a:t>
            </a:r>
            <a:r>
              <a:rPr lang="ru-RU" dirty="0" smtClean="0">
                <a:hlinkClick r:id="rId2" tooltip="Биохимический справ."/>
              </a:rPr>
              <a:t>окружающей среды</a:t>
            </a:r>
            <a:r>
              <a:rPr lang="ru-RU" dirty="0" smtClean="0"/>
              <a:t>, имущества, а также производственная безопасность и санитарные нормы; </a:t>
            </a:r>
            <a:r>
              <a:rPr lang="ru-RU" i="1" dirty="0" smtClean="0"/>
              <a:t>техническая и информационная совместимость</a:t>
            </a:r>
            <a:r>
              <a:rPr lang="ru-RU" dirty="0" smtClean="0"/>
              <a:t> </a:t>
            </a:r>
            <a:r>
              <a:rPr lang="ru-RU" i="1" dirty="0" smtClean="0"/>
              <a:t>и взаимозаменяемость </a:t>
            </a:r>
            <a:r>
              <a:rPr lang="ru-RU" dirty="0" smtClean="0"/>
              <a:t>изделий; </a:t>
            </a:r>
            <a:r>
              <a:rPr lang="ru-RU" i="1" dirty="0" smtClean="0"/>
              <a:t>единство методов контроля и единство маркировки. </a:t>
            </a:r>
            <a:endParaRPr lang="ru-RU" dirty="0" smtClean="0"/>
          </a:p>
          <a:p>
            <a:r>
              <a:rPr lang="ru-RU" dirty="0" smtClean="0"/>
              <a:t>К требованиям безопасности в стандартах относят: </a:t>
            </a:r>
            <a:r>
              <a:rPr lang="ru-RU" dirty="0" err="1" smtClean="0"/>
              <a:t>электробезопасность</a:t>
            </a:r>
            <a:r>
              <a:rPr lang="ru-RU" dirty="0" smtClean="0"/>
              <a:t>, </a:t>
            </a:r>
            <a:r>
              <a:rPr lang="ru-RU" dirty="0" err="1" smtClean="0"/>
              <a:t>по-жаробезопасность</a:t>
            </a:r>
            <a:r>
              <a:rPr lang="ru-RU" dirty="0" smtClean="0"/>
              <a:t>, взрывобезопасность, радиационную безопасность, предельно допустимые </a:t>
            </a:r>
            <a:r>
              <a:rPr lang="ru-RU" dirty="0" smtClean="0">
                <a:hlinkClick r:id="rId3" tooltip="Химическая энциклопедия"/>
              </a:rPr>
              <a:t>концентрации</a:t>
            </a:r>
            <a:r>
              <a:rPr lang="ru-RU" dirty="0" smtClean="0"/>
              <a:t> химических и загрязняющих </a:t>
            </a:r>
            <a:r>
              <a:rPr lang="ru-RU" dirty="0" smtClean="0">
                <a:hlinkClick r:id="rId4" tooltip="Химическая энциклопедия"/>
              </a:rPr>
              <a:t>веществ</a:t>
            </a:r>
            <a:r>
              <a:rPr lang="ru-RU" dirty="0" smtClean="0"/>
              <a:t>; безопасность при обслуживании машин и оборудования; требования к защитным средствам и мероприятиям по обеспечению безопасности (ограждения, ограничители хода машин, блокирующие устройства, аварийная сигнализация и т.п.).</a:t>
            </a:r>
          </a:p>
          <a:p>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Взаимозаменяемостью называют </a:t>
            </a:r>
            <a:endParaRPr lang="ru-RU" dirty="0"/>
          </a:p>
        </p:txBody>
      </p:sp>
      <p:sp>
        <p:nvSpPr>
          <p:cNvPr id="3" name="Содержимое 2"/>
          <p:cNvSpPr>
            <a:spLocks noGrp="1"/>
          </p:cNvSpPr>
          <p:nvPr>
            <p:ph idx="1"/>
          </p:nvPr>
        </p:nvSpPr>
        <p:spPr/>
        <p:txBody>
          <a:bodyPr>
            <a:normAutofit fontScale="77500" lnSpcReduction="20000"/>
          </a:bodyPr>
          <a:lstStyle/>
          <a:p>
            <a:r>
              <a:rPr lang="ru-RU" dirty="0" smtClean="0"/>
              <a:t>свойство независимо изготовленных с заданной точностью деталей и изделий обеспечивать возможность </a:t>
            </a:r>
            <a:r>
              <a:rPr lang="ru-RU" dirty="0" err="1" smtClean="0"/>
              <a:t>беспригоночной</a:t>
            </a:r>
            <a:r>
              <a:rPr lang="ru-RU" dirty="0" smtClean="0"/>
              <a:t> сборки (или замены при ремонте) сопрягаемых деталей в сборочную единицу, а сборочных единиц – в изделие при соблюдении предъявляемых к ним технических требований.</a:t>
            </a:r>
          </a:p>
          <a:p>
            <a:r>
              <a:rPr lang="ru-RU" dirty="0" smtClean="0"/>
              <a:t>Детали и сборочные единицы будут взаимозаменяемыми только тогда, когда их размеры, формы, механические, физические, электрические и другие количественные и качественные характеристики находятся в заданных пределах. Взаимозаменяемыми могут быть детали, составные части и изделия в целом, в первую очередь, те детали и сборочные единицы, которые определяют надежность, долговечность и другие эксплуатационные показатели изделия.</a:t>
            </a:r>
          </a:p>
          <a:p>
            <a:endParaRPr lang="ru-RU" dirty="0" smtClean="0"/>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Техническое регулирование</a:t>
            </a:r>
            <a:endParaRPr lang="ru-RU" dirty="0"/>
          </a:p>
        </p:txBody>
      </p:sp>
      <p:sp>
        <p:nvSpPr>
          <p:cNvPr id="3" name="Содержимое 2"/>
          <p:cNvSpPr>
            <a:spLocks noGrp="1"/>
          </p:cNvSpPr>
          <p:nvPr>
            <p:ph idx="1"/>
          </p:nvPr>
        </p:nvSpPr>
        <p:spPr/>
        <p:txBody>
          <a:bodyPr/>
          <a:lstStyle/>
          <a:p>
            <a:r>
              <a:rPr lang="ru-RU" dirty="0" smtClean="0"/>
              <a:t>правовое регулирование отношений в области установления, применения и исполнения обязательных требований к продукции или к продукции и связанным с требованиями к продукции процессам проектирования (включая изыскания), производства, строительства, монтажа, наладки, эксплуатации, хранения, перевозки, реализации и утилизации</a:t>
            </a:r>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Технический регламент -</a:t>
            </a:r>
            <a:endParaRPr lang="ru-RU" dirty="0"/>
          </a:p>
        </p:txBody>
      </p:sp>
      <p:sp>
        <p:nvSpPr>
          <p:cNvPr id="3" name="Содержимое 2"/>
          <p:cNvSpPr>
            <a:spLocks noGrp="1"/>
          </p:cNvSpPr>
          <p:nvPr>
            <p:ph idx="1"/>
          </p:nvPr>
        </p:nvSpPr>
        <p:spPr>
          <a:xfrm>
            <a:off x="914400" y="1357298"/>
            <a:ext cx="7772400" cy="4998262"/>
          </a:xfrm>
        </p:spPr>
        <p:txBody>
          <a:bodyPr>
            <a:normAutofit fontScale="62500" lnSpcReduction="20000"/>
          </a:bodyPr>
          <a:lstStyle/>
          <a:p>
            <a:r>
              <a:rPr lang="ru-RU" dirty="0" smtClean="0"/>
              <a:t> </a:t>
            </a:r>
            <a:r>
              <a:rPr lang="ru-RU" sz="3400" dirty="0" smtClean="0"/>
              <a:t>документ, который принят международным договором Российской Федерации, установленном законодательством Российской Федерации, или федеральным законом, или указом Президента Российской Федерации, или постановлением Правительства Российской Федерации, или нормативным правовым актом федерального органа исполнительной власти по техническому регулированию и устанавливает обязательные для применения и исполнения требования к объектам технического регулирования (продукции или к продукции и связанным с требованиями к продукции процессам проектирования (включая изыскания), производства, строительства, монтажа, наладки, эксплуатации, хранения, перевозки, реализации и утилизации).</a:t>
            </a:r>
            <a:br>
              <a:rPr lang="ru-RU" sz="3400" dirty="0" smtClean="0"/>
            </a:br>
            <a:endParaRPr lang="ru-RU" sz="3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Технические условия </a:t>
            </a:r>
            <a:r>
              <a:rPr lang="ru-RU" dirty="0" smtClean="0"/>
              <a:t>(ТУ) </a:t>
            </a:r>
            <a:endParaRPr lang="ru-RU" dirty="0"/>
          </a:p>
        </p:txBody>
      </p:sp>
      <p:sp>
        <p:nvSpPr>
          <p:cNvPr id="3" name="Содержимое 2"/>
          <p:cNvSpPr>
            <a:spLocks noGrp="1"/>
          </p:cNvSpPr>
          <p:nvPr>
            <p:ph idx="1"/>
          </p:nvPr>
        </p:nvSpPr>
        <p:spPr/>
        <p:txBody>
          <a:bodyPr>
            <a:normAutofit lnSpcReduction="10000"/>
          </a:bodyPr>
          <a:lstStyle/>
          <a:p>
            <a:r>
              <a:rPr lang="ru-RU" dirty="0" smtClean="0"/>
              <a:t>разрабатывают предприятия и другие субъекты хозяйственной деятельности в том случае, когда стандарт создавать нецелесообразно. Объектом ТУ может быть продукция разовой поставки, выпускаемая малыми партиями, а также произведения художественных промыслов и т.п. Процедура принятия ТУ отличается от описанной выше для других нормативных документов.</a:t>
            </a: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ответственность за нарушение стандарта </a:t>
            </a:r>
            <a:endParaRPr lang="ru-RU" dirty="0"/>
          </a:p>
        </p:txBody>
      </p:sp>
      <p:sp>
        <p:nvSpPr>
          <p:cNvPr id="3" name="Содержимое 2"/>
          <p:cNvSpPr>
            <a:spLocks noGrp="1"/>
          </p:cNvSpPr>
          <p:nvPr>
            <p:ph idx="1"/>
          </p:nvPr>
        </p:nvSpPr>
        <p:spPr/>
        <p:txBody>
          <a:bodyPr>
            <a:normAutofit fontScale="55000" lnSpcReduction="20000"/>
          </a:bodyPr>
          <a:lstStyle/>
          <a:p>
            <a:r>
              <a:rPr lang="ru-RU" dirty="0" smtClean="0"/>
              <a:t>Согласно Закону РФ "О стандартизации" его положений несут юридические и физические лица, органы государственного управления. В соответствии с действующим в России законодательством ответственность носит уголовный, административный либо гражданско-правовой характер. Нарушения выявляются службами государственного контроля и надзора за соблюдением субъектами хозяйственной деятельности обязательных требований государственных стандартов, что рассмотрено далее в гл. 2.</a:t>
            </a:r>
          </a:p>
          <a:p>
            <a:r>
              <a:rPr lang="ru-RU" dirty="0" smtClean="0"/>
              <a:t>Нарушение должностными лицами или гражданами, которые зарегистрированы как индивидуальные предприниматели, обязательных требований государственных стандартов при реализации, эксплуатации, транспортировке и хранении продукции влечет наложение штрафа в размере от пяти до 100 минимальных размеров оплаты труда. Такое же наказание определено за уклонение юридических и физических лиц от предъявления продукции, а также сведений о ней и соответствующей документации органам государственного надзора.</a:t>
            </a:r>
          </a:p>
          <a:p>
            <a:r>
              <a:rPr lang="ru-RU" dirty="0" smtClean="0"/>
              <a:t>С 1 января 1997 г. специальная уголовная ответственность установлена за обман потребителей в отношении качества товара, установленного договором (в сферах торговли товарами и предоставления услуг), а также за производство и реализацию товаров и услуг, не отвечающих требованиям безопасности. </a:t>
            </a:r>
          </a:p>
          <a:p>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2800" dirty="0" smtClean="0"/>
              <a:t>Государственный контроль и надзор за соблюдением обязательных требований государственных стандартов </a:t>
            </a:r>
            <a:endParaRPr lang="ru-RU" sz="2800" dirty="0"/>
          </a:p>
        </p:txBody>
      </p:sp>
      <p:sp>
        <p:nvSpPr>
          <p:cNvPr id="3" name="Содержимое 2"/>
          <p:cNvSpPr>
            <a:spLocks noGrp="1"/>
          </p:cNvSpPr>
          <p:nvPr>
            <p:ph idx="1"/>
          </p:nvPr>
        </p:nvSpPr>
        <p:spPr/>
        <p:txBody>
          <a:bodyPr>
            <a:normAutofit fontScale="85000" lnSpcReduction="10000"/>
          </a:bodyPr>
          <a:lstStyle/>
          <a:p>
            <a:r>
              <a:rPr lang="ru-RU" dirty="0" smtClean="0"/>
              <a:t>осуществляются в России на </a:t>
            </a:r>
            <a:r>
              <a:rPr lang="ru-RU" dirty="0" smtClean="0">
                <a:hlinkClick r:id="rId2" tooltip="БСЭ"/>
              </a:rPr>
              <a:t>основании</a:t>
            </a:r>
            <a:r>
              <a:rPr lang="ru-RU" dirty="0" smtClean="0"/>
              <a:t> Закона РФ "О стандартизации" и составляют часть государственной системы стандартизации.</a:t>
            </a:r>
          </a:p>
          <a:p>
            <a:r>
              <a:rPr lang="ru-RU" dirty="0" smtClean="0"/>
              <a:t>Проверкам в процессе госнадзора подвергается продукция (на всех стадиях ее жизненного цикла), в том числе подлежащая обязательной сертификации и импортируемая; услуги населению, виды работ, которые подлежат обязательной сертификации; техническая документация на продукцию; деятельность испытательных центров, лабораторий и органов по сертификации.</a:t>
            </a:r>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Нормативные документы в сфере ремонта автотранспорта</a:t>
            </a:r>
            <a:endParaRPr lang="ru-RU" dirty="0"/>
          </a:p>
        </p:txBody>
      </p:sp>
      <p:sp>
        <p:nvSpPr>
          <p:cNvPr id="3" name="Содержимое 2"/>
          <p:cNvSpPr>
            <a:spLocks noGrp="1"/>
          </p:cNvSpPr>
          <p:nvPr>
            <p:ph idx="1"/>
          </p:nvPr>
        </p:nvSpPr>
        <p:spPr/>
        <p:txBody>
          <a:bodyPr>
            <a:normAutofit fontScale="92500" lnSpcReduction="20000"/>
          </a:bodyPr>
          <a:lstStyle/>
          <a:p>
            <a:r>
              <a:rPr lang="ru-RU" sz="1800" dirty="0" smtClean="0">
                <a:latin typeface="Times New Roman" pitchFamily="18" charset="0"/>
                <a:cs typeface="Times New Roman" pitchFamily="18" charset="0"/>
              </a:rPr>
              <a:t>ПРОЕКТ ФЕДЕРАЛЬНОГО ЗАКОНА</a:t>
            </a:r>
            <a:br>
              <a:rPr lang="ru-RU" sz="1800" dirty="0" smtClean="0">
                <a:latin typeface="Times New Roman" pitchFamily="18" charset="0"/>
                <a:cs typeface="Times New Roman" pitchFamily="18" charset="0"/>
              </a:rPr>
            </a:br>
            <a:r>
              <a:rPr lang="ru-RU" sz="1800" dirty="0" smtClean="0">
                <a:latin typeface="Times New Roman" pitchFamily="18" charset="0"/>
                <a:cs typeface="Times New Roman" pitchFamily="18" charset="0"/>
              </a:rPr>
              <a:t>«ТЕХНИЧЕСКИЙ РЕГЛАМЕНТ "О БЕЗОПАСНОСТИ ПРОЦЕССОВ ТЕХНИЧЕСКОГО ОБСЛУЖИВАНИЯ И РЕМОНТА АВТОТРАНСПОРТНЫХ СРЕДСТВ</a:t>
            </a:r>
            <a:r>
              <a:rPr lang="ru-RU" dirty="0" smtClean="0">
                <a:latin typeface="Times New Roman" pitchFamily="18" charset="0"/>
                <a:cs typeface="Times New Roman" pitchFamily="18" charset="0"/>
              </a:rPr>
              <a:t>»</a:t>
            </a:r>
          </a:p>
          <a:p>
            <a:r>
              <a:rPr lang="ru-RU" sz="2300" dirty="0" smtClean="0">
                <a:latin typeface="Times New Roman" pitchFamily="18" charset="0"/>
                <a:cs typeface="Times New Roman" pitchFamily="18" charset="0"/>
              </a:rPr>
              <a:t>Технический регламент «О безопасности колесных транспортных средств» </a:t>
            </a:r>
            <a:r>
              <a:rPr lang="ru-RU" sz="2300" b="1" dirty="0" smtClean="0">
                <a:latin typeface="Times New Roman" pitchFamily="18" charset="0"/>
                <a:cs typeface="Times New Roman" pitchFamily="18" charset="0"/>
              </a:rPr>
              <a:t>ТР ТС - 018 - 2011</a:t>
            </a:r>
            <a:endParaRPr lang="ru-RU" sz="2300" dirty="0" smtClean="0">
              <a:latin typeface="Times New Roman" pitchFamily="18" charset="0"/>
              <a:cs typeface="Times New Roman" pitchFamily="18" charset="0"/>
            </a:endParaRPr>
          </a:p>
          <a:p>
            <a:r>
              <a:rPr lang="ru-RU" sz="2300" dirty="0" smtClean="0">
                <a:latin typeface="Times New Roman" pitchFamily="18" charset="0"/>
                <a:cs typeface="Times New Roman" pitchFamily="18" charset="0"/>
              </a:rPr>
              <a:t>Постановление Правительства РФ от 11 апреля 2001 г. N 290 "Об утверждении Правил оказания услуг (выполнения работ) по техническому обслуживанию и ремонту автомототранспортных средств" (с изменениями и дополнениями) </a:t>
            </a:r>
          </a:p>
          <a:p>
            <a:r>
              <a:rPr lang="ru-RU" dirty="0" smtClean="0"/>
              <a:t/>
            </a:r>
            <a:br>
              <a:rPr lang="ru-RU" dirty="0" smtClean="0"/>
            </a:br>
            <a:r>
              <a:rPr lang="ru-RU" dirty="0" smtClean="0"/>
              <a:t/>
            </a:r>
            <a:br>
              <a:rPr lang="ru-RU" dirty="0" smtClean="0"/>
            </a:br>
            <a:endParaRPr lang="ru-RU" dirty="0" smtClean="0"/>
          </a:p>
          <a:p>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Стандартизация - это</a:t>
            </a:r>
            <a:endParaRPr lang="ru-RU" dirty="0"/>
          </a:p>
        </p:txBody>
      </p:sp>
      <p:sp>
        <p:nvSpPr>
          <p:cNvPr id="3" name="Содержимое 2"/>
          <p:cNvSpPr>
            <a:spLocks noGrp="1"/>
          </p:cNvSpPr>
          <p:nvPr>
            <p:ph idx="1"/>
          </p:nvPr>
        </p:nvSpPr>
        <p:spPr>
          <a:xfrm>
            <a:off x="914400" y="1428736"/>
            <a:ext cx="7772400" cy="4926824"/>
          </a:xfrm>
        </p:spPr>
        <p:txBody>
          <a:bodyPr/>
          <a:lstStyle/>
          <a:p>
            <a:pPr>
              <a:buNone/>
            </a:pPr>
            <a:r>
              <a:rPr lang="ru-RU" dirty="0" smtClean="0"/>
              <a:t>    </a:t>
            </a:r>
            <a:r>
              <a:rPr lang="ru-RU" dirty="0" smtClean="0">
                <a:solidFill>
                  <a:schemeClr val="accent1">
                    <a:lumMod val="40000"/>
                    <a:lumOff val="60000"/>
                  </a:schemeClr>
                </a:solidFill>
              </a:rPr>
              <a:t>(определение из ФЗ от 27.12.2002 №184 ФЗ «О техническом регулировании»)</a:t>
            </a:r>
          </a:p>
          <a:p>
            <a:pPr>
              <a:buNone/>
            </a:pPr>
            <a:r>
              <a:rPr lang="ru-RU" dirty="0" smtClean="0"/>
              <a:t>     Деятельность по установлению правил и характеристик в целях добровольного многократного использования, направленная на достижение упорядоченности в сферах производства и обращения продукции и повышения конкурентоспособности продукции, работ, услуг. </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Различают стандартизацию:</a:t>
            </a:r>
            <a:br>
              <a:rPr lang="ru-RU" dirty="0" smtClean="0"/>
            </a:br>
            <a:endParaRPr lang="ru-RU" dirty="0"/>
          </a:p>
        </p:txBody>
      </p:sp>
      <p:sp>
        <p:nvSpPr>
          <p:cNvPr id="3" name="Содержимое 2"/>
          <p:cNvSpPr>
            <a:spLocks noGrp="1"/>
          </p:cNvSpPr>
          <p:nvPr>
            <p:ph idx="1"/>
          </p:nvPr>
        </p:nvSpPr>
        <p:spPr/>
        <p:txBody>
          <a:bodyPr>
            <a:normAutofit fontScale="92500" lnSpcReduction="20000"/>
          </a:bodyPr>
          <a:lstStyle/>
          <a:p>
            <a:r>
              <a:rPr lang="ru-RU" dirty="0" smtClean="0"/>
              <a:t>1. </a:t>
            </a:r>
            <a:r>
              <a:rPr lang="ru-RU" u="sng" dirty="0" smtClean="0"/>
              <a:t>Международную</a:t>
            </a:r>
            <a:r>
              <a:rPr lang="ru-RU" dirty="0" smtClean="0"/>
              <a:t> (участие в стандартизации открыто для соответствующих органов любой страны).</a:t>
            </a:r>
          </a:p>
          <a:p>
            <a:r>
              <a:rPr lang="ru-RU" dirty="0" smtClean="0"/>
              <a:t>2. </a:t>
            </a:r>
            <a:r>
              <a:rPr lang="ru-RU" u="sng" dirty="0" smtClean="0"/>
              <a:t>Региональную</a:t>
            </a:r>
            <a:r>
              <a:rPr lang="ru-RU" dirty="0" smtClean="0"/>
              <a:t> (участие в стандартизации открыто для соответствующих органов стран одного географического, политического и экономического региона мира).</a:t>
            </a:r>
          </a:p>
          <a:p>
            <a:r>
              <a:rPr lang="ru-RU" dirty="0" smtClean="0"/>
              <a:t>3. </a:t>
            </a:r>
            <a:r>
              <a:rPr lang="ru-RU" u="sng" dirty="0" smtClean="0"/>
              <a:t>Национальную</a:t>
            </a:r>
            <a:r>
              <a:rPr lang="ru-RU" dirty="0" smtClean="0"/>
              <a:t> (стандартизация в одном конкретном государстве).</a:t>
            </a:r>
          </a:p>
          <a:p>
            <a:r>
              <a:rPr lang="ru-RU" dirty="0" smtClean="0"/>
              <a:t>4. </a:t>
            </a:r>
            <a:r>
              <a:rPr lang="ru-RU" u="sng" dirty="0" smtClean="0"/>
              <a:t>Административно-территориальную</a:t>
            </a:r>
            <a:r>
              <a:rPr lang="ru-RU" dirty="0" smtClean="0"/>
              <a:t> (стандартизация в провинции, области, крае).</a:t>
            </a:r>
          </a:p>
          <a:p>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3200" b="1" i="1" dirty="0" smtClean="0"/>
              <a:t>Целью</a:t>
            </a:r>
            <a:r>
              <a:rPr lang="ru-RU" sz="3200" dirty="0" smtClean="0"/>
              <a:t> стандартизации является обеспечение:</a:t>
            </a:r>
            <a:br>
              <a:rPr lang="ru-RU" sz="3200" dirty="0" smtClean="0"/>
            </a:br>
            <a:endParaRPr lang="ru-RU" sz="3200" dirty="0"/>
          </a:p>
        </p:txBody>
      </p:sp>
      <p:sp>
        <p:nvSpPr>
          <p:cNvPr id="3" name="Содержимое 2"/>
          <p:cNvSpPr>
            <a:spLocks noGrp="1"/>
          </p:cNvSpPr>
          <p:nvPr>
            <p:ph idx="1"/>
          </p:nvPr>
        </p:nvSpPr>
        <p:spPr/>
        <p:txBody>
          <a:bodyPr>
            <a:normAutofit fontScale="77500" lnSpcReduction="20000"/>
          </a:bodyPr>
          <a:lstStyle/>
          <a:p>
            <a:r>
              <a:rPr lang="ru-RU" dirty="0" smtClean="0"/>
              <a:t>безопасности продукции, процессов и услуг для окружающей среды, жизни, здоровья человека и его имущества;</a:t>
            </a:r>
          </a:p>
          <a:p>
            <a:r>
              <a:rPr lang="ru-RU" dirty="0" smtClean="0"/>
              <a:t>технической и информационной совместимости, а также взаимозаменяемости продукции, процессов и услуг;</a:t>
            </a:r>
          </a:p>
          <a:p>
            <a:r>
              <a:rPr lang="ru-RU" dirty="0" smtClean="0"/>
              <a:t>качество продукции, работ и услуг в соответствии с уровнем научно-технического развития;</a:t>
            </a:r>
          </a:p>
          <a:p>
            <a:r>
              <a:rPr lang="ru-RU" dirty="0" smtClean="0"/>
              <a:t>единства измерений;</a:t>
            </a:r>
          </a:p>
          <a:p>
            <a:r>
              <a:rPr lang="ru-RU" dirty="0" smtClean="0"/>
              <a:t>экономии всех видов ресурсов;</a:t>
            </a:r>
          </a:p>
          <a:p>
            <a:r>
              <a:rPr lang="ru-RU" dirty="0" smtClean="0"/>
              <a:t>безопасности хозяйственных объектов с учетом риска возникновения природных и техногенных катастроф и других чрезвычайных ситуаций;</a:t>
            </a:r>
          </a:p>
          <a:p>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512064"/>
            <a:ext cx="8715404" cy="914400"/>
          </a:xfrm>
        </p:spPr>
        <p:txBody>
          <a:bodyPr/>
          <a:lstStyle/>
          <a:p>
            <a:r>
              <a:rPr lang="ru-RU" dirty="0" smtClean="0"/>
              <a:t>Основные </a:t>
            </a:r>
            <a:r>
              <a:rPr lang="ru-RU" b="1" i="1" dirty="0" smtClean="0"/>
              <a:t>задачи </a:t>
            </a:r>
            <a:r>
              <a:rPr lang="ru-RU" dirty="0" smtClean="0"/>
              <a:t>стандартизации:</a:t>
            </a:r>
            <a:br>
              <a:rPr lang="ru-RU" dirty="0" smtClean="0"/>
            </a:br>
            <a:endParaRPr lang="ru-RU" dirty="0"/>
          </a:p>
        </p:txBody>
      </p:sp>
      <p:sp>
        <p:nvSpPr>
          <p:cNvPr id="3" name="Содержимое 2"/>
          <p:cNvSpPr>
            <a:spLocks noGrp="1"/>
          </p:cNvSpPr>
          <p:nvPr>
            <p:ph idx="1"/>
          </p:nvPr>
        </p:nvSpPr>
        <p:spPr>
          <a:xfrm>
            <a:off x="857224" y="1357298"/>
            <a:ext cx="8143932" cy="5072098"/>
          </a:xfrm>
        </p:spPr>
        <p:txBody>
          <a:bodyPr>
            <a:normAutofit fontScale="70000" lnSpcReduction="20000"/>
          </a:bodyPr>
          <a:lstStyle/>
          <a:p>
            <a:r>
              <a:rPr lang="ru-RU" sz="3200" dirty="0" smtClean="0"/>
              <a:t>обеспечение взаимопонимания между разработчиками, изготовителями, продавцами и потребителями (заказчиками);</a:t>
            </a:r>
          </a:p>
          <a:p>
            <a:r>
              <a:rPr lang="ru-RU" sz="3200" dirty="0" smtClean="0"/>
              <a:t>установление оптимальных требований к номенклатуре и качеству продукции в интересах потребителя и государства, в том числе обеспечивающих ее безопасность для окружающей среды, жизни, здоровья и имущества;</a:t>
            </a:r>
          </a:p>
          <a:p>
            <a:r>
              <a:rPr lang="ru-RU" sz="3200" dirty="0" smtClean="0"/>
              <a:t>нормативно-техническое обеспечение контроля (испытаний, анализа, измерений), сертификации и оценки качества продукции;</a:t>
            </a:r>
          </a:p>
          <a:p>
            <a:r>
              <a:rPr lang="ru-RU" sz="3200" dirty="0" smtClean="0"/>
              <a:t>установление требований к технологическим процессам, в том числе в целях снижения материалоемкости, энергоемкости и трудоемкости, обеспечения применения малоотходных технологий;</a:t>
            </a:r>
          </a:p>
          <a:p>
            <a:r>
              <a:rPr lang="ru-RU" sz="3200" dirty="0" smtClean="0"/>
              <a:t>создание системы каталогизации для обеспечения потребителей информацией о номенклатуре и основных показателях продукции;</a:t>
            </a:r>
          </a:p>
          <a:p>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a:xfrm>
            <a:off x="914400" y="642918"/>
            <a:ext cx="7772400" cy="5712642"/>
          </a:xfrm>
        </p:spPr>
        <p:txBody>
          <a:bodyPr/>
          <a:lstStyle/>
          <a:p>
            <a:r>
              <a:rPr lang="ru-RU" dirty="0" smtClean="0"/>
              <a:t>Государственный комитет Российской Федерации по стандартизации и метрологии – Госстандарт России преобразован в Федеральное </a:t>
            </a:r>
            <a:r>
              <a:rPr lang="ru-RU" dirty="0" err="1" smtClean="0"/>
              <a:t>агенство</a:t>
            </a:r>
            <a:r>
              <a:rPr lang="ru-RU" dirty="0" smtClean="0"/>
              <a:t> по техническому регулированию и метрологии  </a:t>
            </a:r>
            <a:r>
              <a:rPr lang="ru-RU" sz="3200" dirty="0" err="1" smtClean="0">
                <a:solidFill>
                  <a:schemeClr val="accent1">
                    <a:lumMod val="40000"/>
                    <a:lumOff val="60000"/>
                  </a:schemeClr>
                </a:solidFill>
              </a:rPr>
              <a:t>Росстандарт</a:t>
            </a:r>
            <a:r>
              <a:rPr lang="ru-RU" dirty="0" smtClean="0"/>
              <a:t>. Занимается стандартизацией, метрологией и тех. регулированием.</a:t>
            </a:r>
            <a:endParaRPr lang="ru-RU" dirty="0"/>
          </a:p>
        </p:txBody>
      </p:sp>
      <p:pic>
        <p:nvPicPr>
          <p:cNvPr id="4" name="Рисунок 3" descr="i.jpg"/>
          <p:cNvPicPr>
            <a:picLocks noChangeAspect="1"/>
          </p:cNvPicPr>
          <p:nvPr/>
        </p:nvPicPr>
        <p:blipFill>
          <a:blip r:embed="rId2" cstate="print"/>
          <a:stretch>
            <a:fillRect/>
          </a:stretch>
        </p:blipFill>
        <p:spPr>
          <a:xfrm>
            <a:off x="3000364" y="4714884"/>
            <a:ext cx="3071834" cy="1971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Нормативные документы по стандартизации в РФ </a:t>
            </a:r>
            <a:endParaRPr lang="ru-RU" dirty="0"/>
          </a:p>
        </p:txBody>
      </p:sp>
      <p:sp>
        <p:nvSpPr>
          <p:cNvPr id="3" name="Содержимое 2"/>
          <p:cNvSpPr>
            <a:spLocks noGrp="1"/>
          </p:cNvSpPr>
          <p:nvPr>
            <p:ph idx="1"/>
          </p:nvPr>
        </p:nvSpPr>
        <p:spPr/>
        <p:txBody>
          <a:bodyPr>
            <a:normAutofit fontScale="77500" lnSpcReduction="20000"/>
          </a:bodyPr>
          <a:lstStyle/>
          <a:p>
            <a:r>
              <a:rPr lang="ru-RU" dirty="0" smtClean="0"/>
              <a:t>установлены Законом РФ "О стандартизации". К ним относятся: Государственные стандарты Российской Федерации (ГОСТ Р); применяемые в соответствии с правовыми нормами международные, региональные стандарты, а также правила, нормы и рекомендации по стандартизации; общероссийские классификаторы технико-экономической информации; стандарты отраслей; стандарты предприятий; стандарты научно-технических, инженерных обществ и других общественных объединений. </a:t>
            </a:r>
          </a:p>
          <a:p>
            <a:r>
              <a:rPr lang="ru-RU" dirty="0" smtClean="0"/>
              <a:t>Кроме стандартов, нормативными документами являются также ПР — правила по стандартизации, Ρ — рекомендации по стандартизации и ТУ — технические условия. </a:t>
            </a: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Нормативный документ -</a:t>
            </a:r>
            <a:endParaRPr lang="ru-RU" dirty="0"/>
          </a:p>
        </p:txBody>
      </p:sp>
      <p:sp>
        <p:nvSpPr>
          <p:cNvPr id="3" name="Содержимое 2"/>
          <p:cNvSpPr>
            <a:spLocks noGrp="1"/>
          </p:cNvSpPr>
          <p:nvPr>
            <p:ph idx="1"/>
          </p:nvPr>
        </p:nvSpPr>
        <p:spPr>
          <a:xfrm>
            <a:off x="914400" y="1643050"/>
            <a:ext cx="7772400" cy="4712510"/>
          </a:xfrm>
        </p:spPr>
        <p:txBody>
          <a:bodyPr/>
          <a:lstStyle/>
          <a:p>
            <a:pPr>
              <a:buNone/>
            </a:pPr>
            <a:r>
              <a:rPr lang="ru-RU" dirty="0" smtClean="0"/>
              <a:t>Содержит общие принципы, нормы, правила</a:t>
            </a:r>
          </a:p>
          <a:p>
            <a:pPr>
              <a:buNone/>
            </a:pPr>
            <a:r>
              <a:rPr lang="ru-RU" dirty="0" smtClean="0"/>
              <a:t>в различных видах деятельности.</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8662" y="285728"/>
            <a:ext cx="7772400" cy="914400"/>
          </a:xfrm>
        </p:spPr>
        <p:txBody>
          <a:bodyPr/>
          <a:lstStyle/>
          <a:p>
            <a:r>
              <a:rPr lang="ru-RU" u="sng" dirty="0" smtClean="0"/>
              <a:t>Государственный стандарт</a:t>
            </a:r>
            <a:r>
              <a:rPr lang="ru-RU" dirty="0" smtClean="0"/>
              <a:t> </a:t>
            </a:r>
            <a:endParaRPr lang="ru-RU" dirty="0"/>
          </a:p>
        </p:txBody>
      </p:sp>
      <p:sp>
        <p:nvSpPr>
          <p:cNvPr id="3" name="Содержимое 2"/>
          <p:cNvSpPr>
            <a:spLocks noGrp="1"/>
          </p:cNvSpPr>
          <p:nvPr>
            <p:ph idx="1"/>
          </p:nvPr>
        </p:nvSpPr>
        <p:spPr>
          <a:xfrm>
            <a:off x="642910" y="1071546"/>
            <a:ext cx="8501090" cy="4929190"/>
          </a:xfrm>
        </p:spPr>
        <p:txBody>
          <a:bodyPr/>
          <a:lstStyle/>
          <a:p>
            <a:r>
              <a:rPr lang="ru-RU" dirty="0" smtClean="0"/>
              <a:t>Российской Федерации (ГОСТ Р) – национальный стандарт, принятый федеральным органом исполнительной власти по стандартизации </a:t>
            </a:r>
            <a:endParaRPr lang="ru-RU" dirty="0"/>
          </a:p>
        </p:txBody>
      </p:sp>
      <p:sp>
        <p:nvSpPr>
          <p:cNvPr id="8" name="Text Box 5"/>
          <p:cNvSpPr txBox="1">
            <a:spLocks noChangeArrowheads="1"/>
          </p:cNvSpPr>
          <p:nvPr/>
        </p:nvSpPr>
        <p:spPr bwMode="auto">
          <a:xfrm>
            <a:off x="323850" y="4000504"/>
            <a:ext cx="8820150" cy="1785104"/>
          </a:xfrm>
          <a:prstGeom prst="rect">
            <a:avLst/>
          </a:prstGeom>
          <a:solidFill>
            <a:schemeClr val="bg1"/>
          </a:solidFill>
          <a:ln w="9525">
            <a:noFill/>
            <a:miter lim="800000"/>
            <a:headEnd/>
            <a:tailEnd/>
          </a:ln>
        </p:spPr>
        <p:txBody>
          <a:bodyPr>
            <a:spAutoFit/>
          </a:bodyPr>
          <a:lstStyle/>
          <a:p>
            <a:r>
              <a:rPr lang="ru-RU" b="1" dirty="0"/>
              <a:t> </a:t>
            </a:r>
            <a:r>
              <a:rPr lang="ru-RU" b="1" dirty="0" smtClean="0"/>
              <a:t>     </a:t>
            </a:r>
            <a:r>
              <a:rPr lang="ru-RU" sz="2000" dirty="0" smtClean="0"/>
              <a:t>        ГОСТ </a:t>
            </a:r>
            <a:r>
              <a:rPr lang="ru-RU" sz="2000" dirty="0"/>
              <a:t>Р    </a:t>
            </a:r>
            <a:r>
              <a:rPr lang="ru-RU" sz="2000" dirty="0" err="1"/>
              <a:t>хххх</a:t>
            </a:r>
            <a:r>
              <a:rPr lang="ru-RU" sz="2000" dirty="0"/>
              <a:t>  -  </a:t>
            </a:r>
            <a:r>
              <a:rPr lang="ru-RU" sz="2000" dirty="0" err="1"/>
              <a:t>хххх</a:t>
            </a:r>
            <a:endParaRPr lang="ru-RU" sz="2000" dirty="0"/>
          </a:p>
          <a:p>
            <a:r>
              <a:rPr lang="ru-RU" dirty="0"/>
              <a:t>						год утверждения</a:t>
            </a:r>
          </a:p>
          <a:p>
            <a:r>
              <a:rPr lang="ru-RU" dirty="0"/>
              <a:t>                                              </a:t>
            </a:r>
            <a:r>
              <a:rPr lang="ru-RU" dirty="0" smtClean="0"/>
              <a:t>                  регистрационный </a:t>
            </a:r>
            <a:r>
              <a:rPr lang="ru-RU" dirty="0"/>
              <a:t>номер</a:t>
            </a:r>
          </a:p>
          <a:p>
            <a:r>
              <a:rPr lang="ru-RU" dirty="0"/>
              <a:t>                              </a:t>
            </a:r>
            <a:r>
              <a:rPr lang="ru-RU" dirty="0" smtClean="0"/>
              <a:t>             индекс</a:t>
            </a:r>
            <a:endParaRPr lang="ru-RU" dirty="0"/>
          </a:p>
          <a:p>
            <a:r>
              <a:rPr lang="ru-RU" sz="1400" dirty="0"/>
              <a:t> </a:t>
            </a:r>
            <a:r>
              <a:rPr lang="ru-RU" b="1" dirty="0"/>
              <a:t>	</a:t>
            </a:r>
          </a:p>
          <a:p>
            <a:r>
              <a:rPr lang="ru-RU" b="1" dirty="0" smtClean="0"/>
              <a:t>                Пример</a:t>
            </a:r>
            <a:r>
              <a:rPr lang="ru-RU" b="1" dirty="0"/>
              <a:t>.</a:t>
            </a:r>
            <a:r>
              <a:rPr lang="ru-RU" dirty="0"/>
              <a:t> ГОСТ Р 50628-2000</a:t>
            </a:r>
          </a:p>
        </p:txBody>
      </p:sp>
      <p:grpSp>
        <p:nvGrpSpPr>
          <p:cNvPr id="9" name="Группа 17"/>
          <p:cNvGrpSpPr/>
          <p:nvPr/>
        </p:nvGrpSpPr>
        <p:grpSpPr>
          <a:xfrm>
            <a:off x="1042988" y="4289429"/>
            <a:ext cx="4814896" cy="792163"/>
            <a:chOff x="1042988" y="1196975"/>
            <a:chExt cx="5041900" cy="792163"/>
          </a:xfrm>
        </p:grpSpPr>
        <p:sp>
          <p:nvSpPr>
            <p:cNvPr id="10" name="AutoShape 7"/>
            <p:cNvSpPr>
              <a:spLocks/>
            </p:cNvSpPr>
            <p:nvPr/>
          </p:nvSpPr>
          <p:spPr bwMode="auto">
            <a:xfrm rot="5400000">
              <a:off x="1402556" y="837407"/>
              <a:ext cx="144463" cy="863600"/>
            </a:xfrm>
            <a:prstGeom prst="rightBracket">
              <a:avLst>
                <a:gd name="adj" fmla="val 49817"/>
              </a:avLst>
            </a:prstGeom>
            <a:noFill/>
            <a:ln w="9525">
              <a:solidFill>
                <a:schemeClr val="tx1"/>
              </a:solidFill>
              <a:round/>
              <a:headEnd/>
              <a:tailEnd/>
            </a:ln>
          </p:spPr>
          <p:txBody>
            <a:bodyPr wrap="none" anchor="ctr"/>
            <a:lstStyle/>
            <a:p>
              <a:endParaRPr lang="ru-RU"/>
            </a:p>
          </p:txBody>
        </p:sp>
        <p:sp>
          <p:nvSpPr>
            <p:cNvPr id="11" name="AutoShape 8"/>
            <p:cNvSpPr>
              <a:spLocks/>
            </p:cNvSpPr>
            <p:nvPr/>
          </p:nvSpPr>
          <p:spPr bwMode="auto">
            <a:xfrm rot="5400000">
              <a:off x="2303462" y="873126"/>
              <a:ext cx="73025" cy="863600"/>
            </a:xfrm>
            <a:prstGeom prst="rightBracket">
              <a:avLst>
                <a:gd name="adj" fmla="val 98551"/>
              </a:avLst>
            </a:prstGeom>
            <a:noFill/>
            <a:ln w="9525">
              <a:solidFill>
                <a:schemeClr val="tx1"/>
              </a:solidFill>
              <a:round/>
              <a:headEnd/>
              <a:tailEnd/>
            </a:ln>
          </p:spPr>
          <p:txBody>
            <a:bodyPr wrap="none" anchor="ctr"/>
            <a:lstStyle/>
            <a:p>
              <a:endParaRPr lang="ru-RU"/>
            </a:p>
          </p:txBody>
        </p:sp>
        <p:sp>
          <p:nvSpPr>
            <p:cNvPr id="12" name="AutoShape 9"/>
            <p:cNvSpPr>
              <a:spLocks/>
            </p:cNvSpPr>
            <p:nvPr/>
          </p:nvSpPr>
          <p:spPr bwMode="auto">
            <a:xfrm rot="5400000">
              <a:off x="3202781" y="837407"/>
              <a:ext cx="144463" cy="863600"/>
            </a:xfrm>
            <a:prstGeom prst="rightBracket">
              <a:avLst>
                <a:gd name="adj" fmla="val 49817"/>
              </a:avLst>
            </a:prstGeom>
            <a:noFill/>
            <a:ln w="9525">
              <a:solidFill>
                <a:schemeClr val="tx1"/>
              </a:solidFill>
              <a:round/>
              <a:headEnd/>
              <a:tailEnd/>
            </a:ln>
          </p:spPr>
          <p:txBody>
            <a:bodyPr wrap="none" anchor="ctr"/>
            <a:lstStyle/>
            <a:p>
              <a:endParaRPr lang="ru-RU"/>
            </a:p>
          </p:txBody>
        </p:sp>
        <p:sp>
          <p:nvSpPr>
            <p:cNvPr id="13" name="Line 10"/>
            <p:cNvSpPr>
              <a:spLocks noChangeShapeType="1"/>
            </p:cNvSpPr>
            <p:nvPr/>
          </p:nvSpPr>
          <p:spPr bwMode="auto">
            <a:xfrm>
              <a:off x="1331913" y="1484313"/>
              <a:ext cx="0" cy="504825"/>
            </a:xfrm>
            <a:prstGeom prst="line">
              <a:avLst/>
            </a:prstGeom>
            <a:noFill/>
            <a:ln w="9525">
              <a:solidFill>
                <a:schemeClr val="tx1"/>
              </a:solidFill>
              <a:round/>
              <a:headEnd/>
              <a:tailEnd/>
            </a:ln>
          </p:spPr>
          <p:txBody>
            <a:bodyPr/>
            <a:lstStyle/>
            <a:p>
              <a:endParaRPr lang="ru-RU"/>
            </a:p>
          </p:txBody>
        </p:sp>
        <p:sp>
          <p:nvSpPr>
            <p:cNvPr id="14" name="Line 11"/>
            <p:cNvSpPr>
              <a:spLocks noChangeShapeType="1"/>
            </p:cNvSpPr>
            <p:nvPr/>
          </p:nvSpPr>
          <p:spPr bwMode="auto">
            <a:xfrm>
              <a:off x="1331913" y="1989138"/>
              <a:ext cx="1008062" cy="0"/>
            </a:xfrm>
            <a:prstGeom prst="line">
              <a:avLst/>
            </a:prstGeom>
            <a:noFill/>
            <a:ln w="9525">
              <a:solidFill>
                <a:schemeClr val="tx1"/>
              </a:solidFill>
              <a:round/>
              <a:headEnd/>
              <a:tailEnd/>
            </a:ln>
          </p:spPr>
          <p:txBody>
            <a:bodyPr/>
            <a:lstStyle/>
            <a:p>
              <a:endParaRPr lang="ru-RU"/>
            </a:p>
          </p:txBody>
        </p:sp>
        <p:sp>
          <p:nvSpPr>
            <p:cNvPr id="15" name="Line 12"/>
            <p:cNvSpPr>
              <a:spLocks noChangeShapeType="1"/>
            </p:cNvSpPr>
            <p:nvPr/>
          </p:nvSpPr>
          <p:spPr bwMode="auto">
            <a:xfrm>
              <a:off x="2339975" y="1412875"/>
              <a:ext cx="0" cy="360363"/>
            </a:xfrm>
            <a:prstGeom prst="line">
              <a:avLst/>
            </a:prstGeom>
            <a:noFill/>
            <a:ln w="9525">
              <a:solidFill>
                <a:schemeClr val="tx1"/>
              </a:solidFill>
              <a:round/>
              <a:headEnd/>
              <a:tailEnd/>
            </a:ln>
          </p:spPr>
          <p:txBody>
            <a:bodyPr/>
            <a:lstStyle/>
            <a:p>
              <a:endParaRPr lang="ru-RU"/>
            </a:p>
          </p:txBody>
        </p:sp>
        <p:sp>
          <p:nvSpPr>
            <p:cNvPr id="16" name="Line 13"/>
            <p:cNvSpPr>
              <a:spLocks noChangeShapeType="1"/>
            </p:cNvSpPr>
            <p:nvPr/>
          </p:nvSpPr>
          <p:spPr bwMode="auto">
            <a:xfrm>
              <a:off x="2339975" y="1773238"/>
              <a:ext cx="1008063" cy="0"/>
            </a:xfrm>
            <a:prstGeom prst="line">
              <a:avLst/>
            </a:prstGeom>
            <a:noFill/>
            <a:ln w="9525">
              <a:solidFill>
                <a:schemeClr val="tx1"/>
              </a:solidFill>
              <a:round/>
              <a:headEnd/>
              <a:tailEnd/>
            </a:ln>
          </p:spPr>
          <p:txBody>
            <a:bodyPr/>
            <a:lstStyle/>
            <a:p>
              <a:endParaRPr lang="ru-RU"/>
            </a:p>
          </p:txBody>
        </p:sp>
        <p:sp>
          <p:nvSpPr>
            <p:cNvPr id="17" name="Line 14"/>
            <p:cNvSpPr>
              <a:spLocks noChangeShapeType="1"/>
            </p:cNvSpPr>
            <p:nvPr/>
          </p:nvSpPr>
          <p:spPr bwMode="auto">
            <a:xfrm>
              <a:off x="3276600" y="1341438"/>
              <a:ext cx="0" cy="142875"/>
            </a:xfrm>
            <a:prstGeom prst="line">
              <a:avLst/>
            </a:prstGeom>
            <a:noFill/>
            <a:ln w="9525">
              <a:solidFill>
                <a:schemeClr val="tx1"/>
              </a:solidFill>
              <a:round/>
              <a:headEnd/>
              <a:tailEnd/>
            </a:ln>
          </p:spPr>
          <p:txBody>
            <a:bodyPr/>
            <a:lstStyle/>
            <a:p>
              <a:endParaRPr lang="ru-RU"/>
            </a:p>
          </p:txBody>
        </p:sp>
        <p:sp>
          <p:nvSpPr>
            <p:cNvPr id="18" name="Line 15"/>
            <p:cNvSpPr>
              <a:spLocks noChangeShapeType="1"/>
            </p:cNvSpPr>
            <p:nvPr/>
          </p:nvSpPr>
          <p:spPr bwMode="auto">
            <a:xfrm>
              <a:off x="3276600" y="1484313"/>
              <a:ext cx="2808288" cy="0"/>
            </a:xfrm>
            <a:prstGeom prst="line">
              <a:avLst/>
            </a:prstGeom>
            <a:noFill/>
            <a:ln w="9525">
              <a:solidFill>
                <a:schemeClr val="tx1"/>
              </a:solidFill>
              <a:round/>
              <a:headEnd/>
              <a:tailEnd/>
            </a:ln>
          </p:spPr>
          <p:txBody>
            <a:bodyPr/>
            <a:lstStyle/>
            <a:p>
              <a:endParaRPr lang="ru-RU"/>
            </a:p>
          </p:txBody>
        </p:sp>
      </p:grpSp>
      <p:sp>
        <p:nvSpPr>
          <p:cNvPr id="19" name="Text Box 4"/>
          <p:cNvSpPr txBox="1">
            <a:spLocks noChangeArrowheads="1"/>
          </p:cNvSpPr>
          <p:nvPr/>
        </p:nvSpPr>
        <p:spPr bwMode="auto">
          <a:xfrm>
            <a:off x="785786" y="3286124"/>
            <a:ext cx="7416800" cy="366713"/>
          </a:xfrm>
          <a:prstGeom prst="rect">
            <a:avLst/>
          </a:prstGeom>
          <a:noFill/>
          <a:ln w="9525">
            <a:noFill/>
            <a:miter lim="800000"/>
            <a:headEnd/>
            <a:tailEnd/>
          </a:ln>
        </p:spPr>
        <p:txBody>
          <a:bodyPr>
            <a:spAutoFit/>
          </a:bodyPr>
          <a:lstStyle/>
          <a:p>
            <a:pPr algn="ctr">
              <a:spcBef>
                <a:spcPct val="50000"/>
              </a:spcBef>
            </a:pPr>
            <a:r>
              <a:rPr lang="ru-RU" b="1" dirty="0">
                <a:solidFill>
                  <a:schemeClr val="accent1">
                    <a:lumMod val="40000"/>
                    <a:lumOff val="60000"/>
                  </a:schemeClr>
                </a:solidFill>
                <a:latin typeface="Book Antiqua" pitchFamily="18" charset="0"/>
              </a:rPr>
              <a:t>Обозначение национальных стандартов</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етро">
  <a:themeElements>
    <a:clrScheme name="Метро">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Метро">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Метро">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TotalTime>
  <Words>1041</Words>
  <Application>Microsoft Office PowerPoint</Application>
  <PresentationFormat>Экран (4:3)</PresentationFormat>
  <Paragraphs>65</Paragraphs>
  <Slides>18</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18</vt:i4>
      </vt:variant>
    </vt:vector>
  </HeadingPairs>
  <TitlesOfParts>
    <vt:vector size="19" baseType="lpstr">
      <vt:lpstr>Метро</vt:lpstr>
      <vt:lpstr>Национальная  система стандартизации РФ  </vt:lpstr>
      <vt:lpstr>Стандартизация - это</vt:lpstr>
      <vt:lpstr>Различают стандартизацию: </vt:lpstr>
      <vt:lpstr>Целью стандартизации является обеспечение: </vt:lpstr>
      <vt:lpstr>Основные задачи стандартизации: </vt:lpstr>
      <vt:lpstr>Слайд 6</vt:lpstr>
      <vt:lpstr>Нормативные документы по стандартизации в РФ </vt:lpstr>
      <vt:lpstr>Нормативный документ -</vt:lpstr>
      <vt:lpstr>Государственный стандарт </vt:lpstr>
      <vt:lpstr>Слайд 10</vt:lpstr>
      <vt:lpstr>Слайд 11</vt:lpstr>
      <vt:lpstr>Взаимозаменяемостью называют </vt:lpstr>
      <vt:lpstr>Техническое регулирование</vt:lpstr>
      <vt:lpstr>Технический регламент -</vt:lpstr>
      <vt:lpstr>Технические условия (ТУ) </vt:lpstr>
      <vt:lpstr>ответственность за нарушение стандарта </vt:lpstr>
      <vt:lpstr>Государственный контроль и надзор за соблюдением обязательных требований государственных стандартов </vt:lpstr>
      <vt:lpstr>Нормативные документы в сфере ремонта автотранспорта</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Национальная  система стандартизации РФ  </dc:title>
  <dc:creator>Admin</dc:creator>
  <cp:lastModifiedBy>Admin</cp:lastModifiedBy>
  <cp:revision>20</cp:revision>
  <dcterms:created xsi:type="dcterms:W3CDTF">2016-09-06T07:28:42Z</dcterms:created>
  <dcterms:modified xsi:type="dcterms:W3CDTF">2016-12-23T08:25:27Z</dcterms:modified>
</cp:coreProperties>
</file>