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8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 varScale="1">
        <p:scale>
          <a:sx n="73" d="100"/>
          <a:sy n="73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1. </a:t>
            </a:r>
            <a:r>
              <a:rPr lang="ru-RU" dirty="0" smtClean="0"/>
              <a:t>Г</a:t>
            </a:r>
            <a:r>
              <a:rPr lang="ru-RU" dirty="0" smtClean="0"/>
              <a:t>осударственная </a:t>
            </a:r>
            <a:r>
              <a:rPr lang="ru-RU" dirty="0" smtClean="0"/>
              <a:t>система стандартизации РФ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i="1" dirty="0" smtClean="0"/>
              <a:t>Стандарты параметров (размеров)</a:t>
            </a:r>
            <a:r>
              <a:rPr lang="ru-RU" dirty="0" smtClean="0"/>
              <a:t> устанавливают параметрические или размерные ряды продукции по основным потребительским (эксплуатационным) характеристикам, на базе которых должна проектироваться продукция конкретных типов, моделей, марок, подлежащих изготовлению соответствующими отраслями.</a:t>
            </a:r>
          </a:p>
          <a:p>
            <a:pPr lvl="0"/>
            <a:r>
              <a:rPr lang="ru-RU" b="1" i="1" dirty="0" smtClean="0"/>
              <a:t>Стандарты типов и основных параметров (размеров)</a:t>
            </a:r>
            <a:r>
              <a:rPr lang="ru-RU" dirty="0" smtClean="0"/>
              <a:t> нормируют типы стандартизуемой продукции в зависимости от их основных свойств, а также основные параметры (размеры), характеризующие эти типы продукции. Стандарты типов должны учитывать перспективы развития данного вида изделий и содержать не только освоенные в производстве, но и подлежащие освоению типы изделий и их основные параметры.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i="1" dirty="0" smtClean="0"/>
              <a:t>Стандарты конструкции и размеров</a:t>
            </a:r>
            <a:r>
              <a:rPr lang="ru-RU" dirty="0" smtClean="0"/>
              <a:t> определяют конструктивные исполнения и основные размеры для определенной группы изделий в целях унификации и обеспечения взаимозаменяемости при разработке конкретных типоразмеров, моделей и т.п.</a:t>
            </a:r>
          </a:p>
          <a:p>
            <a:pPr lvl="0"/>
            <a:r>
              <a:rPr lang="ru-RU" b="1" i="1" dirty="0" smtClean="0"/>
              <a:t>Стандарты правил приемки</a:t>
            </a:r>
            <a:r>
              <a:rPr lang="ru-RU" dirty="0" smtClean="0"/>
              <a:t> регламентируют порядок приемки определенной группы или вида продукции с целью обеспечения единства требований при приемке этой продукции по качеству и количеству.</a:t>
            </a:r>
          </a:p>
          <a:p>
            <a:pPr lvl="0"/>
            <a:r>
              <a:rPr lang="ru-RU" b="1" i="1" dirty="0" smtClean="0"/>
              <a:t>Стандарты методов испытаний</a:t>
            </a:r>
            <a:r>
              <a:rPr lang="ru-RU" dirty="0" smtClean="0"/>
              <a:t> устанавливают порядок отбора проб (образцов) для испытаний, методы испытаний (контроля, анализа, измерения) потребительских (эксплуатационных) характеристик определенной группы продукции с целью обеспечения единства оценки показателей качества.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b="1" i="1" dirty="0" smtClean="0"/>
              <a:t>Стандарты правил маркировки, упаковки, транспортирования и хранения</a:t>
            </a:r>
            <a:r>
              <a:rPr lang="ru-RU" dirty="0" smtClean="0"/>
              <a:t> нормируют требования к потребительской маркировке продукции с целью информирования потребителя об основных характеристиках продукции, к упаковке с учетом технической эстетики и т.п.</a:t>
            </a:r>
          </a:p>
          <a:p>
            <a:pPr lvl="0"/>
            <a:r>
              <a:rPr lang="ru-RU" b="1" i="1" dirty="0" smtClean="0"/>
              <a:t>Стандарты на методы и средства поверки мер и измерительных приборов</a:t>
            </a:r>
            <a:r>
              <a:rPr lang="ru-RU" dirty="0" smtClean="0"/>
              <a:t> содержат методику наиболее эффективного проведения проверок мер и приборов с указанием технических средств, обеспечивающих требуемую точность поверки.</a:t>
            </a:r>
          </a:p>
          <a:p>
            <a:pPr lvl="0"/>
            <a:r>
              <a:rPr lang="ru-RU" b="1" i="1" dirty="0" smtClean="0"/>
              <a:t>Стандарты правил эксплуатации и ремонта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lnSpcReduction="10000"/>
          </a:bodyPr>
          <a:lstStyle/>
          <a:p>
            <a:r>
              <a:rPr lang="ru-RU" b="1" i="1" dirty="0" smtClean="0"/>
              <a:t>ISO</a:t>
            </a:r>
            <a:r>
              <a:rPr lang="ru-RU" dirty="0" smtClean="0"/>
              <a:t> (</a:t>
            </a:r>
            <a:r>
              <a:rPr lang="ru-RU" b="1" i="1" dirty="0" err="1" smtClean="0"/>
              <a:t>International</a:t>
            </a:r>
            <a:r>
              <a:rPr lang="ru-RU" b="1" i="1" dirty="0" smtClean="0"/>
              <a:t> </a:t>
            </a:r>
            <a:r>
              <a:rPr lang="ru-RU" b="1" i="1" dirty="0" err="1" smtClean="0"/>
              <a:t>Organization</a:t>
            </a:r>
            <a:r>
              <a:rPr lang="ru-RU" b="1" i="1" dirty="0" smtClean="0"/>
              <a:t> </a:t>
            </a:r>
            <a:r>
              <a:rPr lang="ru-RU" b="1" i="1" dirty="0" err="1" smtClean="0"/>
              <a:t>for</a:t>
            </a:r>
            <a:r>
              <a:rPr lang="ru-RU" b="1" i="1" dirty="0" smtClean="0"/>
              <a:t> </a:t>
            </a:r>
            <a:r>
              <a:rPr lang="ru-RU" b="1" i="1" dirty="0" err="1" smtClean="0"/>
              <a:t>Standardization</a:t>
            </a:r>
            <a:r>
              <a:rPr lang="ru-RU" dirty="0" smtClean="0"/>
              <a:t>) – Международная организация по стандартизации, всемирная федерация национальных организаций по стандартизации (комитетов-членов ISO) функционирует с 1947 г.</a:t>
            </a:r>
          </a:p>
          <a:p>
            <a:r>
              <a:rPr lang="ru-RU" b="1" i="1" dirty="0" smtClean="0"/>
              <a:t>Цель ISO</a:t>
            </a:r>
            <a:r>
              <a:rPr lang="ru-RU" dirty="0" smtClean="0"/>
              <a:t> – развитие принципов стандартизации и проектирование на их основе стандартов, способствующих интеграционным процессам в различных областях и направлениях деятельности.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состав </a:t>
            </a:r>
            <a:r>
              <a:rPr lang="en-US" dirty="0" smtClean="0"/>
              <a:t>ISO </a:t>
            </a:r>
            <a:r>
              <a:rPr lang="ru-RU" dirty="0" smtClean="0"/>
              <a:t>входят национальные организации по стандартизации (только одна от страны), которые именуются комитетами членами. Высшим органом </a:t>
            </a:r>
            <a:r>
              <a:rPr lang="en-US" dirty="0" smtClean="0"/>
              <a:t>ISO </a:t>
            </a:r>
            <a:r>
              <a:rPr lang="ru-RU" dirty="0" smtClean="0"/>
              <a:t>является </a:t>
            </a:r>
            <a:r>
              <a:rPr lang="ru-RU" b="1" i="1" dirty="0" smtClean="0"/>
              <a:t>Генеральная Ассамблея</a:t>
            </a:r>
            <a:r>
              <a:rPr lang="ru-RU" dirty="0" smtClean="0"/>
              <a:t>, собирающаяся раз в три года и избирающая </a:t>
            </a:r>
            <a:r>
              <a:rPr lang="ru-RU" b="1" i="1" dirty="0" smtClean="0"/>
              <a:t>Президента</a:t>
            </a:r>
            <a:r>
              <a:rPr lang="ru-RU" dirty="0" smtClean="0"/>
              <a:t> и </a:t>
            </a:r>
            <a:r>
              <a:rPr lang="ru-RU" b="1" i="1" dirty="0" smtClean="0"/>
              <a:t>Совет</a:t>
            </a:r>
            <a:r>
              <a:rPr lang="ru-RU" dirty="0" smtClean="0"/>
              <a:t> </a:t>
            </a:r>
            <a:r>
              <a:rPr lang="en-US" dirty="0" smtClean="0"/>
              <a:t>ISO</a:t>
            </a:r>
            <a:r>
              <a:rPr lang="ru-RU" dirty="0" smtClean="0"/>
              <a:t>, которые руководят практической работой организации между ассамблеями. Президенту в работе помогает вице-президент, избираемый Советом и опирающийся на </a:t>
            </a:r>
            <a:r>
              <a:rPr lang="ru-RU" b="1" i="1" dirty="0" smtClean="0"/>
              <a:t>Исполком</a:t>
            </a:r>
            <a:r>
              <a:rPr lang="ru-RU" dirty="0" smtClean="0"/>
              <a:t>, который решает различные вопросы в период между заседаниями Совета. При Совете </a:t>
            </a:r>
            <a:r>
              <a:rPr lang="en-US" dirty="0" smtClean="0"/>
              <a:t>ISO </a:t>
            </a:r>
            <a:r>
              <a:rPr lang="ru-RU" dirty="0" smtClean="0"/>
              <a:t>кроме Исполкома работают следующие </a:t>
            </a:r>
            <a:r>
              <a:rPr lang="ru-RU" b="1" i="1" dirty="0" smtClean="0"/>
              <a:t>Комитеты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состав ис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928670"/>
            <a:ext cx="8291184" cy="5824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i="1" dirty="0" smtClean="0"/>
              <a:t>Назначение и краткая характеристика стандартов ИСО 9000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Появление стандартов ИСО 9000 явилось логическим результатом развития управления качеством, в процессе развития которого можно проследить следующие этапы:</a:t>
            </a:r>
          </a:p>
          <a:p>
            <a:r>
              <a:rPr lang="ru-RU" dirty="0" smtClean="0"/>
              <a:t>1. Зарождение и развитие отдельных элементов управления качеством в общем процессе управления.</a:t>
            </a:r>
          </a:p>
          <a:p>
            <a:r>
              <a:rPr lang="ru-RU" dirty="0" smtClean="0"/>
              <a:t>2. Интеграция отдельных элементов и переход к комплексному управлению качеством, выделение его в самостоятельное направление работ в рамках управления всем предприятием.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3. Тотальное управление качеством, когда качество становится главной целью и основным фактором, определяющим все направления деятельности предприятия, когда развивается и стимулируется участие всего персонала в обеспечении качества.</a:t>
            </a:r>
          </a:p>
          <a:p>
            <a:r>
              <a:rPr lang="ru-RU" dirty="0" smtClean="0"/>
              <a:t>4. Глобальный подход к испытаниям и сертификации в условиях международного интегрированного рынка, направленный на обеспечение доверия к изготовителям, испытательным лабораториям и органам по сертификации продукции и систем качества.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 smtClean="0"/>
              <a:t>В первой редакции, вышедшей в 1987 году, в серию ИСО 9000 входило пять стандартов:</a:t>
            </a:r>
            <a:endParaRPr lang="ru-RU" dirty="0" smtClean="0"/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9000</a:t>
            </a:r>
            <a:r>
              <a:rPr lang="ru-RU" dirty="0" smtClean="0"/>
              <a:t> – «Общее руководство качеством и стандарты по обеспечению качества» – вводный стандарт, дающий основные понятия и руководящие указания по выбору и применению остальных стандартов.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Три стандарта с моделями систем качества для разных вариантов производственного процесса:</a:t>
            </a:r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9001</a:t>
            </a:r>
            <a:r>
              <a:rPr lang="ru-RU" dirty="0" smtClean="0"/>
              <a:t> – «Модель для обеспечения качества при проектировании и/или разработке, производстве, монтаже и обслуживании».</a:t>
            </a:r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9002</a:t>
            </a:r>
            <a:r>
              <a:rPr lang="ru-RU" dirty="0" smtClean="0"/>
              <a:t> – «Модель для обеспечения качества при производстве и монтаже».</a:t>
            </a:r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9003</a:t>
            </a:r>
            <a:r>
              <a:rPr lang="ru-RU" dirty="0" smtClean="0"/>
              <a:t> – «Модель для обеспечения качества при окончательном контроле и испытаниях».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525963"/>
          </a:xfrm>
        </p:spPr>
        <p:txBody>
          <a:bodyPr/>
          <a:lstStyle/>
          <a:p>
            <a:r>
              <a:rPr lang="ru-RU" b="1" i="1" dirty="0" smtClean="0"/>
              <a:t>Стандартизация</a:t>
            </a:r>
            <a:r>
              <a:rPr lang="ru-RU" dirty="0" smtClean="0"/>
              <a:t> – деятельность по установлению правил, общих принципов, характеристик, рассчитанных для многократного использования на добровольной основе, направленная на достижение упорядоченности и повышение конкурентоспособности в области производства и оборота продукции, выполнения работ и оказания услуг;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Важной особенностью стандартов ИСО серии 9000 является то, что они базируются на восьми принципах всеобщего управления качеством (TQM). Принцип TQM - это всестороннее и фундаментальное правило менеджмента для продвижения и действия организации, нацеленное на долгосрочное, непрерывное повышение эффективности, ориентируемой на потребителей при учете потребностей всех других заинтересованных сторон.</a:t>
            </a:r>
            <a:br>
              <a:rPr lang="ru-RU" dirty="0" smtClean="0"/>
            </a:br>
            <a:r>
              <a:rPr lang="ru-RU" dirty="0" smtClean="0"/>
              <a:t>Восемь принципов менеджмента качества способствуют достижению целей в области качества.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ru-RU" dirty="0" smtClean="0"/>
              <a:t>1. Ориентация на потребителя </a:t>
            </a:r>
            <a:br>
              <a:rPr lang="ru-RU" dirty="0" smtClean="0"/>
            </a:br>
            <a:r>
              <a:rPr lang="ru-RU" dirty="0" smtClean="0"/>
              <a:t>2. Лидерство руководителя </a:t>
            </a:r>
            <a:br>
              <a:rPr lang="ru-RU" dirty="0" smtClean="0"/>
            </a:br>
            <a:r>
              <a:rPr lang="ru-RU" dirty="0" smtClean="0"/>
              <a:t>3. Вовлечение работников </a:t>
            </a:r>
            <a:br>
              <a:rPr lang="ru-RU" dirty="0" smtClean="0"/>
            </a:br>
            <a:r>
              <a:rPr lang="ru-RU" dirty="0" smtClean="0"/>
              <a:t>4. Процессный подход </a:t>
            </a:r>
            <a:br>
              <a:rPr lang="ru-RU" dirty="0" smtClean="0"/>
            </a:br>
            <a:r>
              <a:rPr lang="ru-RU" dirty="0" smtClean="0"/>
              <a:t>5. Системный подход к менеджменту </a:t>
            </a:r>
            <a:br>
              <a:rPr lang="ru-RU" dirty="0" smtClean="0"/>
            </a:br>
            <a:r>
              <a:rPr lang="ru-RU" dirty="0" smtClean="0"/>
              <a:t>6. Постоянное улучшение </a:t>
            </a:r>
            <a:br>
              <a:rPr lang="ru-RU" dirty="0" smtClean="0"/>
            </a:br>
            <a:r>
              <a:rPr lang="ru-RU" dirty="0" smtClean="0"/>
              <a:t>7. Принятие решений, основанное на фактах.</a:t>
            </a:r>
            <a:br>
              <a:rPr lang="ru-RU" dirty="0" smtClean="0"/>
            </a:br>
            <a:r>
              <a:rPr lang="ru-RU" dirty="0" smtClean="0"/>
              <a:t>8. Взаимовыгодные отношения с поставщиками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Основное содержание стандартов ИСО 9000 — это рекомендации, содержащие </a:t>
            </a:r>
            <a:r>
              <a:rPr lang="ru-RU" i="1" dirty="0" smtClean="0"/>
              <a:t>виды</a:t>
            </a:r>
            <a:r>
              <a:rPr lang="ru-RU" dirty="0" smtClean="0"/>
              <a:t> деятельности (функции, элементы системы качества), которые целесообразно внедрить на предприятиях, чтобы организовать эффективную работу по качеству. Полный перечень рекомендуемых элементов систем качества приведен в таблице, приложенной к стандарту ИСО 9000-1.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эту таблицу включены следующие элементы:</a:t>
            </a:r>
          </a:p>
          <a:p>
            <a:r>
              <a:rPr lang="ru-RU" dirty="0" smtClean="0"/>
              <a:t>1. </a:t>
            </a:r>
            <a:r>
              <a:rPr lang="ru-RU" i="1" dirty="0" smtClean="0"/>
              <a:t>Ответственность руководства</a:t>
            </a:r>
            <a:r>
              <a:rPr lang="ru-RU" dirty="0" smtClean="0"/>
              <a:t>, предусматривающая обязанность руководства предприятия определять политику и цели в области качества, а также обязанность создавать и внедрять систему качества, а также руководить ею.</a:t>
            </a:r>
          </a:p>
          <a:p>
            <a:r>
              <a:rPr lang="ru-RU" dirty="0" smtClean="0"/>
              <a:t>2. </a:t>
            </a:r>
            <a:r>
              <a:rPr lang="ru-RU" i="1" dirty="0" smtClean="0"/>
              <a:t>Система качества</a:t>
            </a:r>
            <a:r>
              <a:rPr lang="ru-RU" dirty="0" smtClean="0"/>
              <a:t> – элемент, обязывающий поставщика разработать, документально оформить и поддерживать в рабочем состоянии систему качества как средство для обеспечения соответствия продукции установленным требованиям. При этом должны быть разработаны все необходимые процедуры для выполнения функций системы качества и общее описание системы качества – Руководство по качеству.</a:t>
            </a:r>
          </a:p>
          <a:p>
            <a:r>
              <a:rPr lang="ru-RU" dirty="0" smtClean="0"/>
              <a:t>3. </a:t>
            </a:r>
            <a:r>
              <a:rPr lang="ru-RU" i="1" dirty="0" smtClean="0"/>
              <a:t>Анализ контракта</a:t>
            </a:r>
            <a:r>
              <a:rPr lang="ru-RU" dirty="0" smtClean="0"/>
              <a:t> – элемент, который обязывает поставщика до заключения контракта оценить свою способность выполнить его, а в процессе выполнения – регулярно проверять и документально подтверждать достижение требуемых контрактом характеристик.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4. </a:t>
            </a:r>
            <a:r>
              <a:rPr lang="ru-RU" i="1" dirty="0" smtClean="0"/>
              <a:t>Управление проектированием</a:t>
            </a:r>
            <a:r>
              <a:rPr lang="ru-RU" dirty="0" smtClean="0"/>
              <a:t>, в результате которого должен устанавливаться и подтверждаться в проекте уровень качества продукции, соответствующий запросам потребителей и требованиям законодательства по безопасности и защите окружающей среды. При этом должны быть предусмотрены критерии оценки проекта, проводиться анализ и проверка проекта по завершении определенных стадий проектирования, а также утверждение проекта после его разработки.</a:t>
            </a:r>
          </a:p>
          <a:p>
            <a:r>
              <a:rPr lang="ru-RU" dirty="0" smtClean="0"/>
              <a:t>5. </a:t>
            </a:r>
            <a:r>
              <a:rPr lang="ru-RU" i="1" dirty="0" smtClean="0"/>
              <a:t>Управление документацией и данными</a:t>
            </a:r>
            <a:r>
              <a:rPr lang="ru-RU" dirty="0" smtClean="0"/>
              <a:t> – для установления порядка разработки, утверждения, выпуска и изменения всех необходимых документов.</a:t>
            </a:r>
          </a:p>
          <a:p>
            <a:r>
              <a:rPr lang="ru-RU" dirty="0" smtClean="0"/>
              <a:t>6. </a:t>
            </a:r>
            <a:r>
              <a:rPr lang="ru-RU" i="1" dirty="0" smtClean="0"/>
              <a:t>Закупки</a:t>
            </a:r>
            <a:r>
              <a:rPr lang="ru-RU" dirty="0" smtClean="0"/>
              <a:t>, при которых основное внимание обращается на выбор квалифицированных субподрядчиков и входной контроль качества покупных изделий и материалов.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7. </a:t>
            </a:r>
            <a:r>
              <a:rPr lang="ru-RU" i="1" dirty="0" smtClean="0"/>
              <a:t>Управление продукцией, поставляемой потребителем.</a:t>
            </a:r>
            <a:r>
              <a:rPr lang="ru-RU" dirty="0" smtClean="0"/>
              <a:t> Этот элемент должен предусматривать возможность поставщика обеспечить проверку, хранение и техническое обслуживание продукции потребителя при ее использовании в производстве.</a:t>
            </a:r>
          </a:p>
          <a:p>
            <a:r>
              <a:rPr lang="ru-RU" dirty="0" smtClean="0"/>
              <a:t>8. </a:t>
            </a:r>
            <a:r>
              <a:rPr lang="ru-RU" i="1" dirty="0" smtClean="0"/>
              <a:t>Идентификация продукции и </a:t>
            </a:r>
            <a:r>
              <a:rPr lang="ru-RU" i="1" dirty="0" err="1" smtClean="0"/>
              <a:t>прослеживаемость</a:t>
            </a:r>
            <a:r>
              <a:rPr lang="ru-RU" i="1" dirty="0" smtClean="0"/>
              <a:t>. </a:t>
            </a:r>
            <a:r>
              <a:rPr lang="ru-RU" dirty="0" smtClean="0"/>
              <a:t>Этот весьма важный элемент необходим для создания уверенности в том, что в процессе производства используются требуемые материалы и покупные изделия, для чего их качество должно быть подтверждено соответствующими документами. Изготавливаемые детали и узлы также должны иметь сопроводительные документы и необходимую маркировку для установления их принадлежности к тому или иному изделию.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9. </a:t>
            </a:r>
            <a:r>
              <a:rPr lang="ru-RU" i="1" dirty="0" smtClean="0"/>
              <a:t>Управление процессами</a:t>
            </a:r>
            <a:r>
              <a:rPr lang="ru-RU" dirty="0" smtClean="0"/>
              <a:t> с целью соблюдения требований конструкторской документации при изготовлении продукции путем создания управляемых условий. Для этого необходима разработка технологии производства, применение необходимого оборудования и контроль за выполнением установленных параметров производственного процесса и достижением требуемых характеристик продукции.</a:t>
            </a:r>
          </a:p>
          <a:p>
            <a:r>
              <a:rPr lang="ru-RU" dirty="0" smtClean="0"/>
              <a:t>10. </a:t>
            </a:r>
            <a:r>
              <a:rPr lang="ru-RU" i="1" dirty="0" smtClean="0"/>
              <a:t>Контроль и проведение испытаний</a:t>
            </a:r>
            <a:r>
              <a:rPr lang="ru-RU" dirty="0" smtClean="0"/>
              <a:t>, в результате чего определяется достигнутый уровень качества и оценивается его соответствие тому уровню, который был заложен в конструкторской документации. При этом предусматривается входной контроль материалов и покупных изделий, контроль и испытания в процессе производства и окончательный контроль и испытания с оформлением соответствующих протоколов.</a:t>
            </a:r>
          </a:p>
          <a:p>
            <a:r>
              <a:rPr lang="ru-RU" dirty="0" smtClean="0"/>
              <a:t>11. </a:t>
            </a:r>
            <a:r>
              <a:rPr lang="ru-RU" i="1" dirty="0" smtClean="0"/>
              <a:t>Управление контрольным, измерительным и испытательным оборудованием</a:t>
            </a:r>
            <a:r>
              <a:rPr lang="ru-RU" dirty="0" smtClean="0"/>
              <a:t>, без чего невозможна объективная оценка качества продукции. Здесь должно быть предусмотрено: установление необходимых измерений и их точность; идентификация, калибровка и поверка оборудования, а также — обеспечение требуемых условий его сохранности.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12. </a:t>
            </a:r>
            <a:r>
              <a:rPr lang="ru-RU" i="1" dirty="0" smtClean="0"/>
              <a:t>Статус контроля и испытаний.</a:t>
            </a:r>
            <a:r>
              <a:rPr lang="ru-RU" dirty="0" smtClean="0"/>
              <a:t> Этот элемент требует поддержания определенного уровня контроля и испытаний: проведение контроля и испытаний аттестованным оборудованием, подготовленными специалистами с помощью проверенных и откалиброванных средств измерений, чтобы можно было доверять полученным результатам.</a:t>
            </a:r>
          </a:p>
          <a:p>
            <a:r>
              <a:rPr lang="ru-RU" dirty="0" smtClean="0"/>
              <a:t>13. </a:t>
            </a:r>
            <a:r>
              <a:rPr lang="ru-RU" i="1" dirty="0" smtClean="0"/>
              <a:t>Управление несоответствующей продукцией</a:t>
            </a:r>
            <a:r>
              <a:rPr lang="ru-RU" dirty="0" smtClean="0"/>
              <a:t>, устанавливающее правила использования изделий с отступлениями от документации или порядок изоляции окончательно забракованных изделий с тем, чтобы гарантировать, что в изготавливаемой продукции нет деталей, узлов или материалов, не соответствующих установленным требованиям. При этом должно быть предусмотрено своевременное обнаружение, изъятие и изоляция брака.</a:t>
            </a:r>
          </a:p>
          <a:p>
            <a:r>
              <a:rPr lang="ru-RU" dirty="0" smtClean="0"/>
              <a:t>14. </a:t>
            </a:r>
            <a:r>
              <a:rPr lang="ru-RU" i="1" dirty="0" smtClean="0"/>
              <a:t>Корректирующие и предупреждающие действия</a:t>
            </a:r>
            <a:r>
              <a:rPr lang="ru-RU" dirty="0" smtClean="0"/>
              <a:t>, необходимые для устранения дефектов и предупреждения их повторения путем устранения причин их появления.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i="1" dirty="0" smtClean="0"/>
              <a:t>Назначение и краткая характеристика документов системы </a:t>
            </a:r>
            <a:r>
              <a:rPr lang="en-US" sz="2800" b="1" i="1" dirty="0" smtClean="0"/>
              <a:t>QS</a:t>
            </a:r>
            <a:r>
              <a:rPr lang="ru-RU" sz="2800" b="1" i="1" dirty="0" smtClean="0"/>
              <a:t>-9000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QS</a:t>
            </a:r>
            <a:r>
              <a:rPr lang="ru-RU" dirty="0" smtClean="0"/>
              <a:t>-9000 «Требования к системам качества» является основным документом системы и включает три группы требований:</a:t>
            </a:r>
          </a:p>
          <a:p>
            <a:pPr lvl="0"/>
            <a:r>
              <a:rPr lang="ru-RU" dirty="0" smtClean="0"/>
              <a:t>требования, основанные на ИСО 9000;</a:t>
            </a:r>
          </a:p>
          <a:p>
            <a:pPr lvl="0"/>
            <a:r>
              <a:rPr lang="ru-RU" dirty="0" smtClean="0"/>
              <a:t>отраслевые требования – технические условия ИСО/ТУ 16949:1999 «Система качества». Поставщики изделий для автомобильной промышленности. Отраслевые требования по применению ИСО 9001:1994;</a:t>
            </a:r>
          </a:p>
          <a:p>
            <a:pPr lvl="0"/>
            <a:r>
              <a:rPr lang="ru-RU" dirty="0" smtClean="0"/>
              <a:t>специфические требования фирм — разработчиков системы </a:t>
            </a:r>
            <a:r>
              <a:rPr lang="en-US" dirty="0" smtClean="0"/>
              <a:t>QS</a:t>
            </a:r>
            <a:r>
              <a:rPr lang="ru-RU" dirty="0" smtClean="0"/>
              <a:t>-9000.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Документ </a:t>
            </a:r>
            <a:r>
              <a:rPr lang="en-US" b="1" dirty="0" smtClean="0"/>
              <a:t>QSA</a:t>
            </a:r>
            <a:r>
              <a:rPr lang="ru-RU" dirty="0" smtClean="0"/>
              <a:t> «Оценка систем качества» используется как для самооценки поставщиком своей системы качества, так и для ее оценки второй стороной (заказчиком) или третьей стороной (органом по сертификации).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i="1" dirty="0" smtClean="0"/>
              <a:t>Стандартизация</a:t>
            </a:r>
            <a:r>
              <a:rPr lang="ru-RU" dirty="0" smtClean="0"/>
              <a:t> – это деятельность по установлению требований, норм, правил, характеристик (как обязательных для выполнения, так и рекомендуемых) в целях обеспечения:</a:t>
            </a:r>
          </a:p>
          <a:p>
            <a:pPr lvl="0"/>
            <a:r>
              <a:rPr lang="ru-RU" dirty="0" smtClean="0"/>
              <a:t>безопасности продукции, работ и услуг для окружающей среды, жизни, здоровья и имущества;</a:t>
            </a:r>
          </a:p>
          <a:p>
            <a:pPr lvl="0"/>
            <a:r>
              <a:rPr lang="ru-RU" dirty="0" smtClean="0"/>
              <a:t>технической и информационной совместимости, а также взаимозаменяемости продукции;</a:t>
            </a:r>
          </a:p>
          <a:p>
            <a:pPr lvl="0"/>
            <a:r>
              <a:rPr lang="ru-RU" dirty="0" smtClean="0"/>
              <a:t>качества продукции, работ и услуг в соответствии с уровнем развития науки, техники и технологии;</a:t>
            </a:r>
          </a:p>
          <a:p>
            <a:pPr lvl="0"/>
            <a:r>
              <a:rPr lang="ru-RU" dirty="0" smtClean="0"/>
              <a:t>единства измерений;</a:t>
            </a:r>
          </a:p>
          <a:p>
            <a:pPr lvl="0"/>
            <a:r>
              <a:rPr lang="ru-RU" dirty="0" smtClean="0"/>
              <a:t>экономии всех видов ресурсов;</a:t>
            </a:r>
          </a:p>
          <a:p>
            <a:pPr lvl="0"/>
            <a:r>
              <a:rPr lang="ru-RU" dirty="0" smtClean="0"/>
              <a:t>безопасности хозяйственных объектов с учетом риска возникновения природных и техногенных катастроф и других чрезвычайных ситуаций;</a:t>
            </a:r>
          </a:p>
          <a:p>
            <a:pPr lvl="0"/>
            <a:r>
              <a:rPr lang="ru-RU" dirty="0" smtClean="0"/>
              <a:t>обороноспособности и мобилизационной готовности страны.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Требования системы </a:t>
            </a:r>
            <a:r>
              <a:rPr lang="en-US" dirty="0" smtClean="0"/>
              <a:t>QS</a:t>
            </a:r>
            <a:r>
              <a:rPr lang="ru-RU" dirty="0" smtClean="0"/>
              <a:t>-9000 введены с 1997 года. При этом отношения поставщиков и заказчиков строятся так же, как и при применении стандартов ИСО 9000 – на основе проверок систем качества и производственных процессов на соответствие требованиям системы </a:t>
            </a:r>
            <a:r>
              <a:rPr lang="en-US" dirty="0" smtClean="0"/>
              <a:t>QS</a:t>
            </a:r>
            <a:r>
              <a:rPr lang="ru-RU" dirty="0" smtClean="0"/>
              <a:t>-9000.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irkinfo.ru/node/ittech-3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7200928" cy="571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Система качества – совокупность организационной структуры, методик, процессов и ресурсов, необходимых для общего руководства качеством.</a:t>
            </a:r>
          </a:p>
          <a:p>
            <a:r>
              <a:rPr lang="ru-RU" dirty="0" smtClean="0"/>
              <a:t>Плюсы от внедрения системы качества:</a:t>
            </a:r>
          </a:p>
          <a:p>
            <a:pPr lvl="0"/>
            <a:r>
              <a:rPr lang="ru-RU" dirty="0" smtClean="0"/>
              <a:t>снижаются затраты на обнаружение и исправление дефектов, общая сумма затрат снижается и появляется доп. прибыль</a:t>
            </a:r>
          </a:p>
          <a:p>
            <a:pPr lvl="0"/>
            <a:r>
              <a:rPr lang="ru-RU" dirty="0" smtClean="0"/>
              <a:t>повышается исполнительная дисциплина на предприятии, улучшается мотивация сотрудников, снижаются потери, вызванные дефектами и несоответствием</a:t>
            </a:r>
          </a:p>
          <a:p>
            <a:pPr lvl="0"/>
            <a:r>
              <a:rPr lang="ru-RU" dirty="0" smtClean="0"/>
              <a:t>предприятие становится более “прозрачным” для руководства, </a:t>
            </a:r>
            <a:r>
              <a:rPr lang="ru-RU" dirty="0" err="1" smtClean="0"/>
              <a:t>след-но</a:t>
            </a:r>
            <a:r>
              <a:rPr lang="ru-RU" dirty="0" smtClean="0"/>
              <a:t>, повышается качество управленческих решений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Этапы создания и внедрения системы качества:</a:t>
            </a:r>
          </a:p>
          <a:p>
            <a:pPr lvl="0"/>
            <a:r>
              <a:rPr lang="ru-RU" dirty="0" smtClean="0"/>
              <a:t>организация проекта</a:t>
            </a:r>
          </a:p>
          <a:p>
            <a:pPr lvl="0"/>
            <a:r>
              <a:rPr lang="ru-RU" dirty="0" smtClean="0"/>
              <a:t>обследование организации</a:t>
            </a:r>
          </a:p>
          <a:p>
            <a:pPr lvl="0"/>
            <a:r>
              <a:rPr lang="ru-RU" dirty="0" smtClean="0"/>
              <a:t>разработка документации и внедрение её в подразделения</a:t>
            </a:r>
          </a:p>
          <a:p>
            <a:pPr lvl="0"/>
            <a:r>
              <a:rPr lang="ru-RU" dirty="0" smtClean="0"/>
              <a:t>подготовка внутренних аудиторов и проведение плановых аудиторов</a:t>
            </a:r>
          </a:p>
          <a:p>
            <a:pPr lvl="0"/>
            <a:r>
              <a:rPr lang="ru-RU" dirty="0" smtClean="0"/>
              <a:t>подготовка к сертификации и проведение сертификационного аудита качества</a:t>
            </a:r>
          </a:p>
          <a:p>
            <a:pPr lvl="0"/>
            <a:r>
              <a:rPr lang="ru-RU" dirty="0" smtClean="0"/>
              <a:t>международная сертификация системы качества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Цель стандартизации</a:t>
            </a:r>
            <a:r>
              <a:rPr lang="ru-RU" dirty="0" smtClean="0"/>
              <a:t> – достижение оптимальной степени упорядочения в той или иной области посредством широкого и многократного использования установленных положений, требований, норм для решения реально существующих, планируемых или потенциальных задач.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Autofit/>
          </a:bodyPr>
          <a:lstStyle/>
          <a:p>
            <a:r>
              <a:rPr lang="ru-RU" sz="1800" dirty="0" smtClean="0"/>
              <a:t>Стандартизация в Российской Федерации осуществляется в соответствии с </a:t>
            </a:r>
            <a:r>
              <a:rPr lang="ru-RU" sz="1800" b="1" i="1" dirty="0" smtClean="0"/>
              <a:t>принципами</a:t>
            </a:r>
            <a:r>
              <a:rPr lang="ru-RU" sz="1800" dirty="0" smtClean="0"/>
              <a:t>:</a:t>
            </a:r>
          </a:p>
          <a:p>
            <a:pPr lvl="0"/>
            <a:r>
              <a:rPr lang="ru-RU" sz="1800" dirty="0" smtClean="0"/>
              <a:t>добровольного применения стандартов;</a:t>
            </a:r>
          </a:p>
          <a:p>
            <a:pPr lvl="0"/>
            <a:r>
              <a:rPr lang="ru-RU" sz="1800" dirty="0" smtClean="0"/>
              <a:t>максимального учета при разработке стандартов законных интересов заинтересованных лиц;</a:t>
            </a:r>
          </a:p>
          <a:p>
            <a:pPr lvl="0"/>
            <a:r>
              <a:rPr lang="ru-RU" sz="1800" dirty="0" smtClean="0"/>
              <a:t>применения международного стандарта как основы разработки национального стандарта, за исключением случаев, если такое применение признано невозможным вследствие несоответствия требований международных стандартов климатическим и географическим особенностям Российской Федерации, техническим и (или) технологическим особенностям или по иным основаниям либо Российская Федерация в соответствии с установленными процедурами выступала против принятия международного стандарта или отдельного его положения;</a:t>
            </a:r>
          </a:p>
          <a:p>
            <a:pPr lvl="0"/>
            <a:r>
              <a:rPr lang="ru-RU" sz="1800" dirty="0" smtClean="0"/>
              <a:t>недопустимости создания препятствий производству и обращению продукции, выполнению работ и оказанию услуг в большей степени, чем это минимально необходимо для выполнения целей, указанных выше;</a:t>
            </a:r>
          </a:p>
          <a:p>
            <a:pPr lvl="0"/>
            <a:r>
              <a:rPr lang="ru-RU" sz="1800" dirty="0" smtClean="0"/>
              <a:t>недопустимости установления таких стандартов, которые противоречат техническим регламентам;</a:t>
            </a:r>
          </a:p>
          <a:p>
            <a:pPr lvl="0"/>
            <a:r>
              <a:rPr lang="ru-RU" sz="1800" dirty="0" smtClean="0"/>
              <a:t>обеспечения условий для единообразного применения стандартов.</a:t>
            </a: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Объектом (предметом) стандартизации</a:t>
            </a:r>
            <a:r>
              <a:rPr lang="ru-RU" dirty="0" smtClean="0"/>
              <a:t> обычно называют продукцию, процесс или услугу, для которых разрабатывают те или иные требования, характеристики, параметры, правила и т.п. Стандартизация может касаться либо объекта в целом, либо его отдельных составляющих (характеристик).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10000"/>
          </a:bodyPr>
          <a:lstStyle/>
          <a:p>
            <a:r>
              <a:rPr lang="ru-RU" b="1" i="1" dirty="0" smtClean="0"/>
              <a:t>Региональная стандартизация</a:t>
            </a:r>
            <a:r>
              <a:rPr lang="ru-RU" dirty="0" smtClean="0"/>
              <a:t> – деятельность, открытая только для соответствующих органов государств одного географического, политического или экономического региона мира.</a:t>
            </a:r>
          </a:p>
          <a:p>
            <a:r>
              <a:rPr lang="ru-RU" b="1" i="1" dirty="0" smtClean="0"/>
              <a:t>Национальная стандартизация</a:t>
            </a:r>
            <a:r>
              <a:rPr lang="ru-RU" dirty="0" smtClean="0"/>
              <a:t> – </a:t>
            </a:r>
            <a:r>
              <a:rPr lang="ru-RU" dirty="0" err="1" smtClean="0"/>
              <a:t>стандартизация</a:t>
            </a:r>
            <a:r>
              <a:rPr lang="ru-RU" dirty="0" smtClean="0"/>
              <a:t> в одном конкретном государстве. При этом национальная стандартизация также может осуществляться на разных уровнях: на государственном, отраслевом уровне, в том или ином секторе экономики (например, на уровне министерств), на уровне ассоциаций, производственных фирм, предприятий (фабрик, заводов) и учреждений.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1" dirty="0" smtClean="0"/>
              <a:t>Стандарт</a:t>
            </a:r>
            <a:r>
              <a:rPr lang="ru-RU" dirty="0" smtClean="0"/>
              <a:t> - документ, в котором в целях добровольного многократного использования устанавливаются характеристики продукции, правила осуществления и характеристики процессов производства, эксплуатации, хранения, перевозки, реализации и утилизации, выполнения работ или оказания услуг. Стандарт также может содержать требования к терминологии, символике, упаковке, маркировке или этикеткам и правилам их нанесения.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зависимости от содержания различают стандарты:</a:t>
            </a:r>
          </a:p>
          <a:p>
            <a:pPr lvl="0"/>
            <a:r>
              <a:rPr lang="ru-RU" b="1" i="1" dirty="0" smtClean="0"/>
              <a:t>Стандарты технических условий</a:t>
            </a:r>
            <a:r>
              <a:rPr lang="ru-RU" dirty="0" smtClean="0"/>
              <a:t> устанавливают общие для данной группы однородной продукции эксплуатационные (потребительские) характеристики, правила приемки, методы контроля, требования к маркировке, упаковке, транспортированию и хранению, комплектности поставки, гарантийному сроку службы и др.</a:t>
            </a:r>
          </a:p>
          <a:p>
            <a:pPr lvl="0"/>
            <a:r>
              <a:rPr lang="ru-RU" b="1" i="1" dirty="0" smtClean="0"/>
              <a:t>Стандарты технических требований</a:t>
            </a:r>
            <a:r>
              <a:rPr lang="ru-RU" dirty="0" smtClean="0"/>
              <a:t> регламентируют общие для группы однородной продукции нормы и требования, обеспечивающие оптимальный уровень качества, который должен быть заложен при проектировании и задан при изготовлении конкретных видов продукции, входящих в данную группу. В зависимости от вида и назначения продукции могут устанавливаться требования к ее физико-механическим свойствам (прочности, твердости, упругости, износоустойчивости и др.); надежности и долговечности; технической эстетике (окраске, удобству пользования, отделке и др.); исходных материалам, применяемому при изготовлении данной продукции сырью, полуфабрикатам и др.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577</Words>
  <PresentationFormat>Экран (4:3)</PresentationFormat>
  <Paragraphs>85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Лекция 1. Государственная система стандартизации РФ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Назначение и краткая характеристика стандартов ИСО 9000 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Назначение и краткая характеристика документов системы QS-9000 </vt:lpstr>
      <vt:lpstr>Слайд 29</vt:lpstr>
      <vt:lpstr>Слайд 30</vt:lpstr>
      <vt:lpstr>Слайд 31</vt:lpstr>
      <vt:lpstr>Слайд 32</vt:lpstr>
      <vt:lpstr>Слайд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государственная система стандартизации РФ</dc:title>
  <dc:creator>Natalya</dc:creator>
  <cp:lastModifiedBy>Natalya</cp:lastModifiedBy>
  <cp:revision>4</cp:revision>
  <dcterms:created xsi:type="dcterms:W3CDTF">2018-02-13T12:53:59Z</dcterms:created>
  <dcterms:modified xsi:type="dcterms:W3CDTF">2018-02-16T07:34:56Z</dcterms:modified>
</cp:coreProperties>
</file>