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9" r:id="rId2"/>
    <p:sldId id="267" r:id="rId3"/>
    <p:sldId id="258" r:id="rId4"/>
    <p:sldId id="266" r:id="rId5"/>
    <p:sldId id="259" r:id="rId6"/>
    <p:sldId id="268" r:id="rId7"/>
    <p:sldId id="260" r:id="rId8"/>
    <p:sldId id="261" r:id="rId9"/>
    <p:sldId id="262" r:id="rId10"/>
    <p:sldId id="270" r:id="rId11"/>
    <p:sldId id="263" r:id="rId12"/>
    <p:sldId id="271" r:id="rId13"/>
    <p:sldId id="272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00FF00"/>
    <a:srgbClr val="47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9BFF01-3919-433F-B648-B098754DDD8E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5F5D37-F3D0-44B0-998E-EB1A9BE204F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1340768"/>
            <a:ext cx="4752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Calibri"/>
                <a:ea typeface="Calibri"/>
                <a:cs typeface="Times New Roman"/>
              </a:rPr>
              <a:t>Сущность и проведение сертификации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849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64704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Если на товары (работы, услуги) законом или в установленном им порядке, в частности стандартами, установлены обязательные требования, обеспечивающие их безопасность для жизни, здоровья потребителя, окружающей среды и предотвращение причинения вреда имуществу потребителя, то соответствие товаров (работ, услуг) указанным требованиям подлежит обязательному подтверждению в порядке, предусмотренном законом и иными правовыми актами</a:t>
            </a:r>
            <a:r>
              <a:rPr lang="ru-RU" sz="3200" dirty="0" smtClean="0">
                <a:solidFill>
                  <a:srgbClr val="FF00FF"/>
                </a:solidFill>
              </a:rPr>
              <a:t>.</a:t>
            </a:r>
            <a:endParaRPr lang="ru-RU" sz="3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8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24744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/>
              <a:t>Добровольная сертификация проводится по </a:t>
            </a:r>
            <a:r>
              <a:rPr lang="ru-RU" sz="4400" u="sng" dirty="0" smtClean="0"/>
              <a:t>инициативе </a:t>
            </a:r>
            <a:r>
              <a:rPr lang="ru-RU" sz="4400" dirty="0" smtClean="0"/>
              <a:t>заявителей на соответствие требованиям стандартов, технических условий, рецептур и других документов, определяемых заявителем.</a:t>
            </a:r>
          </a:p>
        </p:txBody>
      </p:sp>
    </p:spTree>
    <p:extLst>
      <p:ext uri="{BB962C8B-B14F-4D97-AF65-F5344CB8AC3E}">
        <p14:creationId xmlns:p14="http://schemas.microsoft.com/office/powerpoint/2010/main" val="111199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92696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Добровольная сертификация проводится органами по добровольной сертификации на условиях договора между </a:t>
            </a:r>
            <a:r>
              <a:rPr lang="ru-RU" sz="4800" b="1" dirty="0" smtClean="0"/>
              <a:t>заявителем и органом по сертификации</a:t>
            </a:r>
            <a:r>
              <a:rPr lang="ru-RU" sz="4800" dirty="0" smtClean="0">
                <a:solidFill>
                  <a:srgbClr val="FF0000"/>
                </a:solidFill>
              </a:rPr>
              <a:t>. 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4868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Органом по </a:t>
            </a:r>
            <a:r>
              <a:rPr lang="ru-RU" sz="2800" b="1" dirty="0" smtClean="0"/>
              <a:t>добровольной сертификации </a:t>
            </a:r>
            <a:r>
              <a:rPr lang="ru-RU" sz="2800" dirty="0" smtClean="0"/>
              <a:t>может быть юридическое лицо, образовавшее и зарегистрировавшее в Госстандарте: систему добровольной сертификации и ее знак соответствия, а также юридическое лицо, взявшее на себя функции органа по добровольной сертификации на условиях договора с юридическим лицом образовавшим систему. </a:t>
            </a:r>
            <a:r>
              <a:rPr lang="ru-RU" sz="2800" b="1" dirty="0" smtClean="0"/>
              <a:t>Добровольная сертификация может также проводиться органами по обязательной сертификации, входящими в систему обязательной сертификации, если это предусмотрено ее правилами и при наличии в системе знака соответствия добровольной сертификации, зарегистрированного в установленном порядке.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0484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4400"/>
            <a:ext cx="8856984" cy="57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28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856984" cy="60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95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6288"/>
            <a:ext cx="8856984" cy="596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30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35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997839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Сертификация </a:t>
            </a:r>
            <a:r>
              <a:rPr lang="ru-RU" sz="3200" dirty="0" smtClean="0">
                <a:solidFill>
                  <a:srgbClr val="7030A0"/>
                </a:solidFill>
              </a:rPr>
              <a:t>продукции представляет собой комплекс действий, в результате которых с помощью специального документа -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сертификата </a:t>
            </a:r>
            <a:r>
              <a:rPr lang="ru-RU" sz="3200" dirty="0" smtClean="0"/>
              <a:t>- </a:t>
            </a:r>
            <a:r>
              <a:rPr lang="ru-RU" sz="3200" dirty="0" smtClean="0">
                <a:solidFill>
                  <a:srgbClr val="7030A0"/>
                </a:solidFill>
              </a:rPr>
              <a:t>подтверждается соответствие требованиям международных, национальных стандартов стран-импортеров и государственных стандартов. Выбор того или иного стандарта как критерия сертификации определяется ее целью.</a:t>
            </a:r>
            <a:endParaRPr lang="ru-RU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967335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Для внутреннего рынка сертифицируемое изделие должно удовлетворять требованиям соответствующего ГОСТа.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7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71563"/>
            <a:ext cx="81915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43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2000" y="1074506"/>
            <a:ext cx="4392488" cy="56938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7030A0"/>
                </a:solidFill>
              </a:rPr>
              <a:t>Существует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обязательная и добровольная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сертификация.</a:t>
            </a:r>
          </a:p>
          <a:p>
            <a:pPr algn="ctr"/>
            <a:r>
              <a:rPr lang="ru-RU" sz="2800" dirty="0" smtClean="0">
                <a:solidFill>
                  <a:srgbClr val="7030A0"/>
                </a:solidFill>
              </a:rPr>
              <a:t>При добровольной сертификации, проводимой по инициативе предприятия-изготовителя, преследуется цель повысить конкурентоспособность своей продукции.</a:t>
            </a:r>
            <a:endParaRPr lang="ru-RU" sz="2800" dirty="0">
              <a:solidFill>
                <a:srgbClr val="7030A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2951949"/>
            <a:ext cx="4355976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35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" y="932415"/>
            <a:ext cx="9118429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6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96752"/>
            <a:ext cx="8712968" cy="56323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Обязательная сертификация </a:t>
            </a:r>
            <a:r>
              <a:rPr lang="ru-RU" sz="3200" dirty="0" smtClean="0">
                <a:solidFill>
                  <a:srgbClr val="002060"/>
                </a:solidFill>
              </a:rPr>
              <a:t>преследует цель обеспечить безопасность и экологичность продукции.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Она проводится по инициативе государства.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FF"/>
                </a:solidFill>
              </a:rPr>
              <a:t>В соответствии с законом «О защите прав потребителей» товары, работы и услуги, направленные на обеспечение безопасности жизни, здоровья потребителей и охраны окружающей среды, подлежат обязательной сертификации</a:t>
            </a:r>
            <a:r>
              <a:rPr lang="ru-RU" sz="3200" dirty="0" smtClean="0">
                <a:solidFill>
                  <a:srgbClr val="FF0000"/>
                </a:solidFill>
              </a:rPr>
              <a:t>. Реализация товаров, не прошедших сертификацию, запрещается.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7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08720"/>
            <a:ext cx="87129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Сертификация направлена на достижение следующих целей:</a:t>
            </a:r>
          </a:p>
          <a:p>
            <a:r>
              <a:rPr lang="ru-RU" i="1" u="sng" dirty="0" smtClean="0"/>
              <a:t>— </a:t>
            </a:r>
            <a:r>
              <a:rPr lang="ru-RU" b="1" i="1" u="sng" dirty="0" smtClean="0"/>
              <a:t>защита потребителя от недобросовестности изготовителя (продавца, исполнителя);</a:t>
            </a:r>
          </a:p>
          <a:p>
            <a:endParaRPr lang="ru-RU" b="1" i="1" u="sng" dirty="0" smtClean="0"/>
          </a:p>
          <a:p>
            <a:r>
              <a:rPr lang="ru-RU" b="1" i="1" u="sng" dirty="0" smtClean="0"/>
              <a:t>— контроль безопасности продукции для окружающей среды, жизни, здоровья и имущества;</a:t>
            </a:r>
          </a:p>
          <a:p>
            <a:endParaRPr lang="ru-RU" b="1" i="1" u="sng" dirty="0" smtClean="0"/>
          </a:p>
          <a:p>
            <a:r>
              <a:rPr lang="ru-RU" b="1" i="1" u="sng" dirty="0" smtClean="0"/>
              <a:t>— подтверждение показателей качества продукции, заявленных изготовителями;</a:t>
            </a:r>
          </a:p>
          <a:p>
            <a:endParaRPr lang="ru-RU" b="1" i="1" u="sng" dirty="0" smtClean="0"/>
          </a:p>
          <a:p>
            <a:r>
              <a:rPr lang="ru-RU" b="1" i="1" u="sng" dirty="0" smtClean="0"/>
              <a:t>— содействие потребителям в компетентном выборе продукции;</a:t>
            </a:r>
          </a:p>
          <a:p>
            <a:endParaRPr lang="ru-RU" b="1" i="1" u="sng" dirty="0" smtClean="0"/>
          </a:p>
          <a:p>
            <a:r>
              <a:rPr lang="ru-RU" b="1" i="1" u="sng" dirty="0" smtClean="0"/>
              <a:t>— содействие экспорту и повышение конкурентоспособности продукции;</a:t>
            </a:r>
          </a:p>
          <a:p>
            <a:endParaRPr lang="ru-RU" b="1" i="1" u="sng" dirty="0" smtClean="0"/>
          </a:p>
          <a:p>
            <a:r>
              <a:rPr lang="ru-RU" b="1" i="1" u="sng" dirty="0" smtClean="0"/>
              <a:t>— создание условий для деятельности организаций и индивидуальных предпринимателей на едином товарном рынке, а также для участия в международном экономическом, научно-техническом сотрудничестве и международной торговле.</a:t>
            </a:r>
            <a:endParaRPr lang="ru-RU" b="1" i="1" u="sng" dirty="0"/>
          </a:p>
        </p:txBody>
      </p:sp>
    </p:spTree>
    <p:extLst>
      <p:ext uri="{BB962C8B-B14F-4D97-AF65-F5344CB8AC3E}">
        <p14:creationId xmlns:p14="http://schemas.microsoft.com/office/powerpoint/2010/main" val="160019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89844"/>
            <a:ext cx="835292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/>
              <a:t>Обязательная сертификация </a:t>
            </a:r>
            <a:r>
              <a:rPr lang="ru-RU" b="1" dirty="0" smtClean="0"/>
              <a:t>— </a:t>
            </a:r>
            <a:r>
              <a:rPr lang="ru-RU" sz="4000" dirty="0" smtClean="0"/>
              <a:t>подтверждение уполномоченным на то органом соответствия продукции обязательным требованиям, установленным законодательством.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65932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421</Words>
  <Application>Microsoft Office PowerPoint</Application>
  <PresentationFormat>Экран (4:3)</PresentationFormat>
  <Paragraphs>23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Constantia</vt:lpstr>
      <vt:lpstr>Times New Roman</vt:lpstr>
      <vt:lpstr>Wingdings 2</vt:lpstr>
      <vt:lpstr>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Су-ян-ся Наталья Анатольевна</cp:lastModifiedBy>
  <cp:revision>9</cp:revision>
  <dcterms:created xsi:type="dcterms:W3CDTF">2015-12-26T16:37:52Z</dcterms:created>
  <dcterms:modified xsi:type="dcterms:W3CDTF">2022-10-21T05:28:04Z</dcterms:modified>
</cp:coreProperties>
</file>