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8" r:id="rId3"/>
    <p:sldId id="257" r:id="rId4"/>
    <p:sldId id="258" r:id="rId5"/>
    <p:sldId id="274" r:id="rId6"/>
    <p:sldId id="267" r:id="rId7"/>
    <p:sldId id="266" r:id="rId8"/>
    <p:sldId id="289" r:id="rId9"/>
    <p:sldId id="290" r:id="rId10"/>
    <p:sldId id="275" r:id="rId11"/>
    <p:sldId id="276" r:id="rId12"/>
    <p:sldId id="286" r:id="rId13"/>
    <p:sldId id="285" r:id="rId14"/>
    <p:sldId id="277" r:id="rId15"/>
    <p:sldId id="273" r:id="rId16"/>
    <p:sldId id="269" r:id="rId17"/>
    <p:sldId id="270" r:id="rId18"/>
    <p:sldId id="271" r:id="rId19"/>
    <p:sldId id="272" r:id="rId20"/>
    <p:sldId id="260" r:id="rId21"/>
    <p:sldId id="261" r:id="rId22"/>
    <p:sldId id="262" r:id="rId23"/>
    <p:sldId id="268" r:id="rId24"/>
    <p:sldId id="263" r:id="rId25"/>
    <p:sldId id="279" r:id="rId26"/>
    <p:sldId id="278" r:id="rId27"/>
    <p:sldId id="280" r:id="rId28"/>
    <p:sldId id="281" r:id="rId29"/>
    <p:sldId id="282" r:id="rId30"/>
    <p:sldId id="287" r:id="rId31"/>
    <p:sldId id="283" r:id="rId32"/>
    <p:sldId id="284" r:id="rId33"/>
    <p:sldId id="291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10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DF-258C-4559-A680-0E383311188B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80BA56-9BB1-4593-93A1-E1BFF47D21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DF-258C-4559-A680-0E383311188B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A56-9BB1-4593-93A1-E1BFF47D21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DF-258C-4559-A680-0E383311188B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A56-9BB1-4593-93A1-E1BFF47D21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DF-258C-4559-A680-0E383311188B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A56-9BB1-4593-93A1-E1BFF47D21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DF-258C-4559-A680-0E383311188B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A56-9BB1-4593-93A1-E1BFF47D21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DF-258C-4559-A680-0E383311188B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A56-9BB1-4593-93A1-E1BFF47D21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DF-258C-4559-A680-0E383311188B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A56-9BB1-4593-93A1-E1BFF47D21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DF-258C-4559-A680-0E383311188B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A56-9BB1-4593-93A1-E1BFF47D21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DF-258C-4559-A680-0E383311188B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A56-9BB1-4593-93A1-E1BFF47D21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DF-258C-4559-A680-0E383311188B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A56-9BB1-4593-93A1-E1BFF47D21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BDF-258C-4559-A680-0E383311188B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A56-9BB1-4593-93A1-E1BFF47D21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9B01BDF-258C-4559-A680-0E383311188B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F80BA56-9BB1-4593-93A1-E1BFF47D21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rosstandart.info/wp-content/uploads/edinyj-perechen-produkcii-2009-%E2%84%96982.pdf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rosstandart.info/contacts.html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448273"/>
          </a:xfrm>
        </p:spPr>
        <p:txBody>
          <a:bodyPr/>
          <a:lstStyle/>
          <a:p>
            <a:r>
              <a:rPr lang="ru-RU" sz="5400" b="1" dirty="0">
                <a:effectLst/>
              </a:rPr>
              <a:t>Сертификация: цели, схемы, виды, этапы</a:t>
            </a:r>
            <a:br>
              <a:rPr lang="ru-RU" sz="5400" b="1" dirty="0">
                <a:effectLst/>
              </a:rPr>
            </a:b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0560">
            <a:off x="395536" y="2348880"/>
            <a:ext cx="8244408" cy="35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19472"/>
          </a:xfrm>
        </p:spPr>
        <p:txBody>
          <a:bodyPr/>
          <a:lstStyle/>
          <a:p>
            <a:r>
              <a:rPr lang="ru-RU" sz="3200" b="1" i="1" dirty="0">
                <a:effectLst/>
              </a:rPr>
              <a:t>Сертификация качества продукции</a:t>
            </a:r>
            <a:r>
              <a:rPr lang="ru-RU" sz="3200" dirty="0">
                <a:effectLst/>
              </a:rPr>
              <a:t> 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82809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Сертификация качества продукции</a:t>
            </a:r>
            <a:r>
              <a:rPr lang="ru-RU" sz="2000" dirty="0"/>
              <a:t> - это процесс подтверждения качества продукции, путем определения соответствия установленным нормам и правилам установленные законодательством в отношении определенной продукции. Сертификация качества подтверждает факт, что конкретная продукция или товар прошли процедуру сертификации, безопасны для жизни и здоровья людей, а так же разрешены к распространению и дальнейшей реализации. Иными словами сертификация качества это независимая деятельность третьей стороны по определению соответствия качества продукции определенным документам и требованиям, установленными конкретной системой сертификации, в России </a:t>
            </a:r>
            <a:r>
              <a:rPr lang="ru-RU" sz="2000" dirty="0" smtClean="0"/>
              <a:t>это, </a:t>
            </a:r>
            <a:r>
              <a:rPr lang="ru-RU" sz="2000" dirty="0"/>
              <a:t>как </a:t>
            </a:r>
            <a:r>
              <a:rPr lang="ru-RU" sz="2000" dirty="0" smtClean="0"/>
              <a:t>правило, ГОСТ </a:t>
            </a:r>
            <a:r>
              <a:rPr lang="ru-RU" sz="2000" dirty="0"/>
              <a:t>или Технический регламент. Документом для подтверждения качества продукции является сертификат качества.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9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63488"/>
          </a:xfrm>
        </p:spPr>
        <p:txBody>
          <a:bodyPr/>
          <a:lstStyle/>
          <a:p>
            <a:r>
              <a:rPr lang="ru-RU" sz="3200" b="1" i="1" dirty="0">
                <a:effectLst/>
              </a:rPr>
              <a:t>Сертификат качества</a:t>
            </a:r>
            <a:r>
              <a:rPr lang="ru-RU" sz="3200" i="1" dirty="0">
                <a:effectLst/>
              </a:rPr>
              <a:t> </a:t>
            </a:r>
            <a:endParaRPr lang="ru-RU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052736"/>
            <a:ext cx="77768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Сертификат качества</a:t>
            </a:r>
            <a:r>
              <a:rPr lang="ru-RU" sz="2000" dirty="0"/>
              <a:t> - это документ установленной формы, состоящий из обязательных пунктов содержащих информацию: о продукции, изготовителе или поставщике, нормативных документах, соответствие нормативным </a:t>
            </a:r>
            <a:r>
              <a:rPr lang="ru-RU" sz="2000" dirty="0" smtClean="0"/>
              <a:t>требованиям, </a:t>
            </a:r>
            <a:r>
              <a:rPr lang="ru-RU" sz="2000" dirty="0"/>
              <a:t>на которые была проверена продукция, сведения об органе по </a:t>
            </a:r>
            <a:r>
              <a:rPr lang="ru-RU" sz="2000" dirty="0" smtClean="0"/>
              <a:t>сертификации, </a:t>
            </a:r>
            <a:r>
              <a:rPr lang="ru-RU" sz="2000" dirty="0"/>
              <a:t>выдавшем данный сертификат, </a:t>
            </a:r>
            <a:r>
              <a:rPr lang="ru-RU" sz="2000" b="1" dirty="0"/>
              <a:t>срок </a:t>
            </a:r>
            <a:r>
              <a:rPr lang="ru-RU" sz="2000" b="1" dirty="0" smtClean="0"/>
              <a:t>действия </a:t>
            </a:r>
            <a:r>
              <a:rPr lang="ru-RU" sz="2000" b="1" dirty="0"/>
              <a:t>сертификата качества</a:t>
            </a:r>
            <a:r>
              <a:rPr lang="ru-RU" sz="2000" dirty="0"/>
              <a:t> и основания для выдачи данного сертификата. Данный документ в первую очередь подтверждает соответствие продукции установленным законодательством требованиям качества продукции.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504293"/>
            <a:ext cx="2882611" cy="197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028720"/>
          </a:xfrm>
        </p:spPr>
        <p:txBody>
          <a:bodyPr/>
          <a:lstStyle/>
          <a:p>
            <a:r>
              <a:rPr lang="ru-RU" sz="3200" b="1" i="1" dirty="0" smtClean="0"/>
              <a:t>Сертификация соответствия</a:t>
            </a:r>
            <a:endParaRPr lang="ru-RU" sz="32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571612"/>
            <a:ext cx="835824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Сертификация соответствия</a:t>
            </a:r>
            <a:r>
              <a:rPr lang="ru-RU" sz="2000" i="1" dirty="0" smtClean="0"/>
              <a:t> </a:t>
            </a:r>
            <a:r>
              <a:rPr lang="ru-RU" sz="2000" dirty="0" smtClean="0"/>
              <a:t>(лат. «сделано верно»)-</a:t>
            </a:r>
            <a:r>
              <a:rPr lang="ru-RU" sz="2000" i="1" dirty="0" smtClean="0"/>
              <a:t> это деятельность, направленная на установление и подтверждение соответствия рассматриваемого объекта определённым требованиям.</a:t>
            </a:r>
            <a:endParaRPr lang="ru-RU" sz="2000" dirty="0" smtClean="0"/>
          </a:p>
          <a:p>
            <a:r>
              <a:rPr lang="ru-RU" sz="2000" b="1" i="1" dirty="0" smtClean="0"/>
              <a:t>Сертификация соответствия</a:t>
            </a:r>
            <a:r>
              <a:rPr lang="ru-RU" sz="2000" i="1" dirty="0" smtClean="0"/>
              <a:t>  призвана защитить потребителя от недобросовестности производителя и продавца некачественной или фальсифицированной услуги. </a:t>
            </a:r>
            <a:endParaRPr lang="ru-RU" sz="2000" dirty="0" smtClean="0"/>
          </a:p>
          <a:p>
            <a:r>
              <a:rPr lang="ru-RU" sz="2000" b="1" dirty="0" smtClean="0"/>
              <a:t>Сертификат соответствия качества</a:t>
            </a:r>
            <a:r>
              <a:rPr lang="ru-RU" sz="2000" dirty="0" smtClean="0"/>
              <a:t> это общее название всех сертификатов соответствия качества продукции, к ним можно отнести: сертификат соответствия ГОСТ Р, сертификат соответствия пожарной безопасности, сертификат </a:t>
            </a:r>
            <a:r>
              <a:rPr lang="ru-RU" sz="2000" dirty="0" err="1" smtClean="0"/>
              <a:t>взрывозащиты</a:t>
            </a:r>
            <a:r>
              <a:rPr lang="ru-RU" sz="2000" dirty="0" smtClean="0"/>
              <a:t>, </a:t>
            </a:r>
            <a:r>
              <a:rPr lang="ru-RU" sz="2000" dirty="0" err="1" smtClean="0"/>
              <a:t>сертификат</a:t>
            </a:r>
            <a:r>
              <a:rPr lang="ru-RU" sz="2000" dirty="0" smtClean="0"/>
              <a:t> соответствия Техническому регламенту, сертификат соответствия Таможенному союзу, сертификат соответствия менеджмента качества и много других.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600200"/>
          </a:xfrm>
        </p:spPr>
        <p:txBody>
          <a:bodyPr/>
          <a:lstStyle/>
          <a:p>
            <a:r>
              <a:rPr lang="ru-RU" sz="3200" b="1" i="1" dirty="0" smtClean="0"/>
              <a:t>Виды сертификатов соответствия ГОСТ Р: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857364"/>
            <a:ext cx="81439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/>
              <a:t>- Сертификаты соответствия ГОСТ Р по контракту</a:t>
            </a:r>
            <a:r>
              <a:rPr lang="ru-RU" sz="2000" i="1" dirty="0" smtClean="0"/>
              <a:t> </a:t>
            </a:r>
          </a:p>
          <a:p>
            <a:r>
              <a:rPr lang="ru-RU" sz="2000" b="1" i="1" dirty="0" smtClean="0"/>
              <a:t>- Сертификат соответствия ГОСТ Р на партию</a:t>
            </a:r>
            <a:r>
              <a:rPr lang="ru-RU" sz="2000" i="1" dirty="0" smtClean="0"/>
              <a:t> </a:t>
            </a:r>
          </a:p>
          <a:p>
            <a:r>
              <a:rPr lang="ru-RU" sz="2000" b="1" i="1" dirty="0" smtClean="0"/>
              <a:t>- Сертификат соответствия ГОСТ Р на серийный выпуск</a:t>
            </a:r>
            <a:r>
              <a:rPr lang="ru-RU" sz="2000" i="1" dirty="0" smtClean="0"/>
              <a:t> </a:t>
            </a:r>
          </a:p>
          <a:p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50026"/>
            <a:ext cx="2490312" cy="3429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3150026"/>
            <a:ext cx="2400300" cy="3429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3150026"/>
            <a:ext cx="2462611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22712"/>
            <a:ext cx="4185473" cy="58125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22712"/>
            <a:ext cx="4104709" cy="581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1" dirty="0">
                <a:effectLst/>
              </a:rPr>
              <a:t>Знак соответствия</a:t>
            </a:r>
            <a:br>
              <a:rPr lang="ru-RU" sz="3200" b="1" i="1" dirty="0">
                <a:effectLst/>
              </a:rPr>
            </a:br>
            <a:endParaRPr lang="ru-RU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196752"/>
            <a:ext cx="74888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Знак соответствия</a:t>
            </a:r>
            <a:r>
              <a:rPr lang="ru-RU" sz="2400" dirty="0"/>
              <a:t> — это специальный знак, которым маркируется товар, товарный ярлык или упаковка товара, этот знак показывает соответствие этого товара установленному стандарту, требованиям сертификационных организаций. </a:t>
            </a:r>
          </a:p>
          <a:p>
            <a:r>
              <a:rPr lang="ru-RU" sz="2400" b="1" dirty="0"/>
              <a:t>Основной целью маркировки является</a:t>
            </a:r>
            <a:r>
              <a:rPr lang="ru-RU" sz="2400" dirty="0"/>
              <a:t>, возможность наглядно показать информацию о том, что продукт соответствует установленным требованиям качества.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1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216" y="548680"/>
            <a:ext cx="8229600" cy="17281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i="1" dirty="0" smtClean="0">
                <a:effectLst/>
              </a:rPr>
              <a:t>Знак </a:t>
            </a:r>
            <a:r>
              <a:rPr lang="ru-RU" sz="3200" b="1" i="1" dirty="0">
                <a:effectLst/>
              </a:rPr>
              <a:t>соответствия обязательной сертификации</a:t>
            </a:r>
            <a:r>
              <a:rPr lang="ru-RU" sz="4000" b="1" i="1" dirty="0">
                <a:effectLst/>
              </a:rPr>
              <a:t> </a:t>
            </a:r>
            <a:br>
              <a:rPr lang="ru-RU" sz="4000" b="1" i="1" dirty="0">
                <a:effectLst/>
              </a:rPr>
            </a:br>
            <a:endParaRPr lang="ru-RU" sz="4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79208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  Данный </a:t>
            </a:r>
            <a:r>
              <a:rPr lang="ru-RU" sz="2400" dirty="0"/>
              <a:t>знак </a:t>
            </a:r>
            <a:r>
              <a:rPr lang="ru-RU" sz="2400" dirty="0" smtClean="0"/>
              <a:t>соответствия ставится </a:t>
            </a:r>
            <a:r>
              <a:rPr lang="ru-RU" sz="2400" dirty="0"/>
              <a:t>в тех случае, когда продукция подлежит обязательной сертификации и на данный продукт был оформлен обязательный сертификат соответствия. В этом знаке показана информация об органе выдавшем данный сертификат. Буквенное и цифровое обозначение соответствует номеру органа по сертификации продукции.</a:t>
            </a:r>
          </a:p>
          <a:p>
            <a:endParaRPr lang="ru-RU" dirty="0"/>
          </a:p>
        </p:txBody>
      </p:sp>
      <p:pic>
        <p:nvPicPr>
          <p:cNvPr id="5" name="Рисунок 4" descr="Знак соответствия обязательной сертификации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797152"/>
            <a:ext cx="1584176" cy="1284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10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i="1" dirty="0" smtClean="0">
                <a:effectLst/>
              </a:rPr>
              <a:t>Знак </a:t>
            </a:r>
            <a:r>
              <a:rPr lang="ru-RU" sz="3200" b="1" i="1" dirty="0">
                <a:effectLst/>
              </a:rPr>
              <a:t>соответствия добровольной сертификации</a:t>
            </a:r>
            <a:endParaRPr lang="ru-RU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988840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    Знак </a:t>
            </a:r>
            <a:r>
              <a:rPr lang="ru-RU" sz="2400" dirty="0"/>
              <a:t>соответствия добровольной сертификации ставится после проведения добровольной сертификации и получения сертификата соответствия. Нанесение данного знака соответствия не является обязательным требованием. При маркировке продукции знаком добровольной сертификации номер органа не ставится.</a:t>
            </a:r>
          </a:p>
          <a:p>
            <a:endParaRPr lang="ru-RU" dirty="0"/>
          </a:p>
        </p:txBody>
      </p:sp>
      <p:pic>
        <p:nvPicPr>
          <p:cNvPr id="4" name="Рисунок 3" descr="Знак соответствия добровольной сертификации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358" y="4869160"/>
            <a:ext cx="1711995" cy="1501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178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i="1" dirty="0" smtClean="0">
                <a:effectLst/>
              </a:rPr>
              <a:t>Знак </a:t>
            </a:r>
            <a:r>
              <a:rPr lang="ru-RU" sz="3200" b="1" i="1" dirty="0">
                <a:effectLst/>
              </a:rPr>
              <a:t>соответствия декларирования соответствия</a:t>
            </a:r>
            <a:endParaRPr lang="ru-RU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  Данный </a:t>
            </a:r>
            <a:r>
              <a:rPr lang="ru-RU" sz="2400" dirty="0"/>
              <a:t>знак соответствия ставится в случаях когда на продукцию или оборудование была оформлена декларация соответствия. Информация об органе выдавшем документ не пишется. Нанесение данного знака соответствия является обязательным требованием </a:t>
            </a:r>
            <a:r>
              <a:rPr lang="ru-RU" sz="2400" dirty="0" smtClean="0"/>
              <a:t>при </a:t>
            </a:r>
            <a:r>
              <a:rPr lang="ru-RU" sz="2400" dirty="0"/>
              <a:t>маркировке продукции, подлежащих обязательному </a:t>
            </a:r>
            <a:r>
              <a:rPr lang="ru-RU" sz="2400" dirty="0" smtClean="0"/>
              <a:t>подтверждению </a:t>
            </a:r>
            <a:r>
              <a:rPr lang="ru-RU" sz="2400" dirty="0"/>
              <a:t>соответствия в форме декларации соответствия.</a:t>
            </a:r>
          </a:p>
          <a:p>
            <a:endParaRPr lang="ru-RU" dirty="0"/>
          </a:p>
        </p:txBody>
      </p:sp>
      <p:pic>
        <p:nvPicPr>
          <p:cNvPr id="4" name="Рисунок 3" descr="Знак соответствия обязательного декларирования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5013176"/>
            <a:ext cx="1728192" cy="1368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5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i="1" dirty="0" smtClean="0">
                <a:effectLst/>
              </a:rPr>
              <a:t>Знак </a:t>
            </a:r>
            <a:r>
              <a:rPr lang="ru-RU" sz="3200" b="1" i="1" dirty="0">
                <a:effectLst/>
              </a:rPr>
              <a:t>соответствия техническому регламенту</a:t>
            </a:r>
            <a:endParaRPr lang="ru-RU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     Данным знаком соответствия </a:t>
            </a:r>
            <a:r>
              <a:rPr lang="ru-RU" sz="2400" dirty="0"/>
              <a:t>маркируют продукцию на которую распространяются требования технического регламента и был получен сертификат соответствия техническому регламенту. Сертификаты с данным знаком имеют свой бланк, который отличается от бланка ГОСТ Р.</a:t>
            </a:r>
          </a:p>
          <a:p>
            <a:endParaRPr lang="ru-RU" dirty="0"/>
          </a:p>
        </p:txBody>
      </p:sp>
      <p:pic>
        <p:nvPicPr>
          <p:cNvPr id="4" name="Рисунок 3" descr="Знак соответствия техническому регламенту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4523496"/>
            <a:ext cx="2160240" cy="1679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059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85720" y="3500438"/>
            <a:ext cx="8229600" cy="1600200"/>
          </a:xfrm>
        </p:spPr>
        <p:txBody>
          <a:bodyPr/>
          <a:lstStyle/>
          <a:p>
            <a:r>
              <a:rPr lang="ru-RU" i="1" dirty="0" smtClean="0"/>
              <a:t>Слово </a:t>
            </a:r>
            <a:r>
              <a:rPr lang="ru-RU" b="1" i="1" dirty="0" smtClean="0"/>
              <a:t>«сертификация»</a:t>
            </a:r>
            <a:r>
              <a:rPr lang="ru-RU" i="1" dirty="0" smtClean="0"/>
              <a:t> в переводе с латинского – </a:t>
            </a:r>
            <a:r>
              <a:rPr lang="ru-RU" b="1" i="1" dirty="0" smtClean="0"/>
              <a:t>«сделано правильно»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1" dirty="0" smtClean="0"/>
              <a:t>Законодательство РФ предусматривает </a:t>
            </a:r>
            <a:br>
              <a:rPr lang="ru-RU" sz="2800" b="1" dirty="0" smtClean="0"/>
            </a:br>
            <a:r>
              <a:rPr lang="ru-RU" sz="2800" b="1" dirty="0" smtClean="0"/>
              <a:t>два вида сертификации – </a:t>
            </a:r>
            <a:br>
              <a:rPr lang="ru-RU" sz="2800" b="1" dirty="0" smtClean="0"/>
            </a:br>
            <a:r>
              <a:rPr lang="ru-RU" sz="2800" b="1" i="1" dirty="0" smtClean="0"/>
              <a:t>обязательную</a:t>
            </a:r>
            <a:r>
              <a:rPr lang="ru-RU" sz="2800" b="1" dirty="0" smtClean="0"/>
              <a:t> и </a:t>
            </a:r>
            <a:r>
              <a:rPr lang="ru-RU" sz="2800" b="1" i="1" dirty="0" smtClean="0"/>
              <a:t>добровольную</a:t>
            </a:r>
            <a:endParaRPr lang="ru-RU" sz="28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92896"/>
            <a:ext cx="3511009" cy="2808807"/>
          </a:xfrm>
          <a:prstGeom prst="rect">
            <a:avLst/>
          </a:prstGeom>
        </p:spPr>
      </p:pic>
      <p:pic>
        <p:nvPicPr>
          <p:cNvPr id="6" name="Рисунок 5" descr="Знак соответствия обязательной сертификации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2643182"/>
            <a:ext cx="2857520" cy="2928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04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07504"/>
          </a:xfrm>
        </p:spPr>
        <p:txBody>
          <a:bodyPr/>
          <a:lstStyle/>
          <a:p>
            <a:r>
              <a:rPr lang="ru-RU" sz="4000" b="1" i="1" dirty="0">
                <a:effectLst/>
              </a:rPr>
              <a:t>Обязательная сертификация</a:t>
            </a:r>
            <a:endParaRPr lang="ru-RU" sz="4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Обязательная сертификация</a:t>
            </a:r>
            <a:r>
              <a:rPr lang="ru-RU" dirty="0"/>
              <a:t> осуществляется на основании законов и законодательных положений и обеспечивает доказательство соответствия товара (процесса, услуги) требованиям технических регламентов, обязательным требованиям стандартов. Так как обязательная сертификация относится к безопасности, охране здоровья людей и окружающей среды, следовательно, аспект обязательной сертификации — безопасность и </a:t>
            </a:r>
            <a:r>
              <a:rPr lang="ru-RU" dirty="0" err="1"/>
              <a:t>экологичность</a:t>
            </a:r>
            <a:r>
              <a:rPr lang="ru-RU" dirty="0"/>
              <a:t>.</a:t>
            </a:r>
          </a:p>
          <a:p>
            <a:r>
              <a:rPr lang="ru-RU" dirty="0"/>
              <a:t>Установленная законодательством РФ обязательная сертификация — это система сертификации продукции или услуг, сертификация которых является обязательным требованием. Чаще всего обязательная сертификация применяется для продукции, которая может повлиять на безопасность людей, их имущество и окружающую среду, на такую продукцию оформляется обязательный сертификат. Сертификация продукции включает в себя различные схемы сертификации. Самые распространенные — это оформление сертификата соответствия на контракт, на серийный выпуск и на определенную партию продукции.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7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35496"/>
          </a:xfrm>
        </p:spPr>
        <p:txBody>
          <a:bodyPr/>
          <a:lstStyle/>
          <a:p>
            <a:r>
              <a:rPr lang="ru-RU" sz="4400" b="1" i="1" dirty="0" smtClean="0"/>
              <a:t>Добровольная сертификация</a:t>
            </a:r>
            <a:endParaRPr lang="ru-RU" sz="4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Добровольной сертификации</a:t>
            </a:r>
            <a:r>
              <a:rPr lang="ru-RU" dirty="0"/>
              <a:t> подлежит продукция, на которую отсутствуют обязательные к выполнению требования по безопасности. В то же время ее проведение ограничивает доступ на рынок некачественных изделий за счет проверки таких показателей, как надежность, эстетичность, экономичность и др.</a:t>
            </a:r>
          </a:p>
          <a:p>
            <a:r>
              <a:rPr lang="ru-RU" dirty="0"/>
              <a:t>Добровольная сертификация проводится в соответствии с Законом РФ «О сертификации продукции и услуг» по инициативе </a:t>
            </a:r>
            <a:r>
              <a:rPr lang="ru-RU" dirty="0" smtClean="0"/>
              <a:t>заявителей </a:t>
            </a:r>
            <a:r>
              <a:rPr lang="ru-RU" dirty="0"/>
              <a:t>в целях подтверждения соответствия продукции (услуг) требованиям стандартов, технических условий, рецептур и других документов, определяемых заявителем. </a:t>
            </a:r>
            <a:r>
              <a:rPr lang="ru-RU" dirty="0" smtClean="0"/>
              <a:t>Добровольная </a:t>
            </a:r>
            <a:r>
              <a:rPr lang="ru-RU" dirty="0"/>
              <a:t>сертификация проводится на условиях договора между заявителем и органом по сертификации.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4592060"/>
            <a:ext cx="3113540" cy="22239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615905"/>
            <a:ext cx="2048869" cy="201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755576" y="260648"/>
            <a:ext cx="302433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Форма </a:t>
            </a:r>
            <a:r>
              <a:rPr lang="ru-RU" dirty="0"/>
              <a:t>декларации о соответствии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220072" y="44624"/>
            <a:ext cx="302433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Форма </a:t>
            </a:r>
            <a:r>
              <a:rPr lang="ru-RU" dirty="0"/>
              <a:t>сертификата соответствия при обязательной сертификации продукции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45503"/>
            <a:ext cx="4041836" cy="47467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09" y="1845504"/>
            <a:ext cx="3286198" cy="47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91480"/>
          </a:xfrm>
        </p:spPr>
        <p:txBody>
          <a:bodyPr/>
          <a:lstStyle/>
          <a:p>
            <a:r>
              <a:rPr lang="ru-RU" sz="3200" b="1" i="1" dirty="0">
                <a:effectLst/>
              </a:rPr>
              <a:t>Основные этапы процесса сертификации</a:t>
            </a:r>
            <a:endParaRPr lang="ru-RU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0648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Пять </a:t>
            </a:r>
            <a:r>
              <a:rPr lang="ru-RU" sz="2000" dirty="0"/>
              <a:t>основных этапов:</a:t>
            </a:r>
          </a:p>
          <a:p>
            <a:r>
              <a:rPr lang="ru-RU" sz="2000" dirty="0"/>
              <a:t>· Заявка на сертификацию.</a:t>
            </a:r>
          </a:p>
          <a:p>
            <a:r>
              <a:rPr lang="ru-RU" sz="2000" dirty="0"/>
              <a:t>· Оценка соответствия объекта сертификации установленным требованиям.</a:t>
            </a:r>
          </a:p>
          <a:p>
            <a:r>
              <a:rPr lang="ru-RU" sz="2000" dirty="0"/>
              <a:t>· Анализ результатов оценки соответствия.</a:t>
            </a:r>
          </a:p>
          <a:p>
            <a:r>
              <a:rPr lang="ru-RU" sz="2000" dirty="0"/>
              <a:t>· Решение по сертификации.</a:t>
            </a:r>
          </a:p>
          <a:p>
            <a:r>
              <a:rPr lang="ru-RU" sz="2000" dirty="0"/>
              <a:t>· Инспекционный контроль за сертифицированным объектом.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7" t="12211" r="12159" b="13095"/>
          <a:stretch/>
        </p:blipFill>
        <p:spPr>
          <a:xfrm>
            <a:off x="1403439" y="3936544"/>
            <a:ext cx="6236181" cy="201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905"/>
            <a:ext cx="8229600" cy="13395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i="1" dirty="0" smtClean="0"/>
              <a:t>Сертификация контрольно- измерительных приборов и автоматики</a:t>
            </a:r>
            <a:endParaRPr lang="ru-RU" sz="32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82809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/>
              <a:t>Контрольно-измерительные и лабораторные приборы попадают в область регулирования технических регламентов Таможенного союза, в которых установлена только одна обязательная форма подтверждения соблюдения требований безопасности такого оборудования – декларирование соответствия.</a:t>
            </a:r>
          </a:p>
          <a:p>
            <a:r>
              <a:rPr lang="ru-RU" sz="2300" i="1" dirty="0"/>
              <a:t>Обязательная сертификация контрольно-измерительных приборов не предусмотрена законодательством нашей страны.</a:t>
            </a:r>
            <a:endParaRPr lang="ru-RU" sz="2300" dirty="0"/>
          </a:p>
          <a:p>
            <a:r>
              <a:rPr lang="ru-RU" sz="2300" dirty="0"/>
              <a:t>Сертификация приборов может быть проведена только по желанию заявителя. Например, вместо декларирования или в виде дополнительного подтверждения соответствия – на добровольной основе.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7578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i="1" dirty="0">
                <a:effectLst/>
              </a:rPr>
              <a:t>Измерительные устройства, подлежащие декларированию соответствия</a:t>
            </a:r>
            <a:br>
              <a:rPr lang="ru-RU" sz="3200" i="1" dirty="0">
                <a:effectLst/>
              </a:rPr>
            </a:br>
            <a:endParaRPr lang="ru-RU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70532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Декларирование соответствия требованиям технических регламентов Таможенного союза на низковольтное оборудование и их электромагнитную совместимость предусмотрено при выпуске в обращение следующих аналоговых показывающих электроизмерительных приборов прямого действия: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амперметры;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вольтметры;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ваттметры;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варметры;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частотомеры;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фазометры;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измерители коэффициента мощности;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синхроноскопы;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приборы для измерения полного сопротивления (омметры);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приборы для измерения активной проводимости и т. д.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57" y="3152986"/>
            <a:ext cx="1963936" cy="1335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3" y="3152986"/>
            <a:ext cx="2880320" cy="16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63284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проверок оформляются в протокол испытаний, который содержит в себе полученные данные по следующим показателям защиты от: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механических повреждений;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поражения электрическим током;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вибрации;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температурных ограничений;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опасностей, связанных с жидкостями;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излучения, в том числе лазерного;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звукового и ультразвукового давления;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выделяющихся газов и т. д.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670581"/>
            <a:ext cx="5840710" cy="195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1" dirty="0" smtClean="0">
                <a:effectLst/>
              </a:rPr>
              <a:t>Сертификат на манометр</a:t>
            </a:r>
            <a:r>
              <a:rPr lang="ru-RU" sz="3200" b="1" i="1" dirty="0">
                <a:effectLst/>
              </a:rPr>
              <a:t/>
            </a:r>
            <a:br>
              <a:rPr lang="ru-RU" sz="3200" b="1" i="1" dirty="0">
                <a:effectLst/>
              </a:rPr>
            </a:br>
            <a:endParaRPr lang="ru-RU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06489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Манометр является средством измерения давления жидкости или газа. По конструкции чувствительного элемента приборы делятся на: жидкостные, поршневые, деформационные. По классам точности различают манометрические устройства в диапазоне от 0,15 до 4,0. Изделия с высокой степенью точности 0,15, 0,25, 0,4 используют для поверки других манометров.</a:t>
            </a:r>
          </a:p>
          <a:p>
            <a:r>
              <a:rPr lang="ru-RU" sz="2000" dirty="0"/>
              <a:t>Поскольку данные изделия являются средством измерения, они должны обеспечивать точность измерительных процессов неизменно в течение длительного времени с допустимой небольшой погрешностью. С этой целью в России установлены определенные стандарты и предусмотрено оформление сертификата об утверждении его типа (средства измерения). Данный документ подтверждает соответствие манометра установленным метрологическим требованиям.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2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ru-RU" sz="3200" b="1" i="1" dirty="0" smtClean="0"/>
              <a:t>Метрологический сертификат</a:t>
            </a:r>
            <a:endParaRPr lang="ru-RU" sz="32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81369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/>
              <a:t>Согласно ФЗ РФ № 102 от 26.06.08 г. в стратегических отраслях, таких как медицина, безопасность, взаиморасчеты и оборона, для использования манометров на территории России для них необходимо оформить метрологический сертификат. Полномочия на проведение проверки имеются лишь у Федерального агентства по техническому регулированию и метрологии. Если в ходе проверки будет подтверждено соответствие изделий необходимым нормативам, разработанным ВНИИ метрологии, то будет выдано свидетельство об утверждении типа СИ. Данный документ действует 5 лет, при этом он обязательно фиксируется в Государственном реестре.</a:t>
            </a:r>
          </a:p>
          <a:p>
            <a:r>
              <a:rPr lang="ru-RU" sz="1900" dirty="0"/>
              <a:t>Кроме того, манометры следует сертифицировать в системе ГОСТ Р. </a:t>
            </a:r>
            <a:r>
              <a:rPr lang="ru-RU" sz="1900" b="1" dirty="0">
                <a:hlinkClick r:id="rId2"/>
              </a:rPr>
              <a:t>Постановлением Правительства № 982</a:t>
            </a:r>
            <a:r>
              <a:rPr lang="ru-RU" sz="1900" dirty="0"/>
              <a:t> от 01.12.2009 г. они внесены в Единый перечень продукции, подтверждать соответствие которой необходимо в форме декларации, за исключением приборов для проверки дыхательных пожарных аппаратов.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9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9421" y="27293"/>
            <a:ext cx="8229600" cy="1195536"/>
          </a:xfrm>
        </p:spPr>
        <p:txBody>
          <a:bodyPr/>
          <a:lstStyle/>
          <a:p>
            <a:r>
              <a:rPr lang="ru-RU" b="1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/>
              </a:rPr>
              <a:t>Сертификация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/>
              </a:rPr>
              <a:t> </a:t>
            </a:r>
            <a:endParaRPr lang="ru-RU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 smtClean="0">
                <a:solidFill>
                  <a:srgbClr val="000000"/>
                </a:solidFill>
                <a:effectLst/>
                <a:latin typeface="Arial"/>
              </a:rPr>
              <a:t>Сертификация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/>
              </a:rPr>
              <a:t> — процедура подтверждения соответствия, посредством которой независимая от изготовителя (продавца, исполнителя) и потребителя (покупателя) организация удостоверяет в письменной форме, что продукция соответствует установленным требованиям. Также сертификация — форма осуществляемого органом по сертификации подтверждения соответствия объектов требованиям технических регламентов, положениям стандартов, сводов правил или условиям договоров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17" y="4077072"/>
            <a:ext cx="6197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600200"/>
          </a:xfrm>
        </p:spPr>
        <p:txBody>
          <a:bodyPr/>
          <a:lstStyle/>
          <a:p>
            <a:r>
              <a:rPr lang="ru-RU" sz="3200" b="1" i="1" dirty="0" smtClean="0"/>
              <a:t>Пожарная сертификация</a:t>
            </a:r>
            <a:br>
              <a:rPr lang="ru-RU" sz="3200" b="1" i="1" dirty="0" smtClean="0"/>
            </a:br>
            <a:endParaRPr lang="ru-RU" sz="32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7786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Эти устройства совместно с пожарными сигнализаторами давления и потока жидкости в автоматических установках тушения огня подлежат обязательной пожарной сертификации. Пожарный сертификат оформляется в </a:t>
            </a:r>
            <a:r>
              <a:rPr lang="ru-RU" b="1" dirty="0" smtClean="0">
                <a:hlinkClick r:id="rId2"/>
              </a:rPr>
              <a:t>центре сертификации</a:t>
            </a:r>
            <a:r>
              <a:rPr lang="ru-RU" dirty="0" smtClean="0"/>
              <a:t>, получившем аккредитацию в МЧС. Оформленный документ подтверждает соответствие манометров условиям Технического регламента «О требованиях пожарной безопасности».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41" y="3594184"/>
            <a:ext cx="7772400" cy="20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effectLst/>
              </a:rPr>
              <a:t>Сертификат на датчики давления Метран-150</a:t>
            </a:r>
            <a:r>
              <a:rPr lang="ru-RU" sz="3200" b="1" dirty="0">
                <a:effectLst/>
              </a:rPr>
              <a:t/>
            </a:r>
            <a:br>
              <a:rPr lang="ru-RU" sz="3200" b="1" dirty="0">
                <a:effectLst/>
              </a:rPr>
            </a:br>
            <a:endParaRPr lang="ru-RU" sz="32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Декларация на датчики давления Метран-150</a:t>
            </a:r>
            <a:r>
              <a:rPr lang="ru-RU" dirty="0"/>
              <a:t> есть официальный документ, констатирующий соответствие товара положениям государственных стандартов, имеет номер ТС № RU Д-RU.АВ72.В.01972 и сроком действия с 22.09.2014 по 21.09.2019 включительно на изделие, по классификатору ОКУН 9026 20 200 8 - Прочие. Согласно с декларацией соответствия, товар соответствует разделам ТР ТС 020/2011 "Электромагнитная совместимость технических средств". Товар был изготовлен организацией «Промышленная группа «</a:t>
            </a:r>
            <a:r>
              <a:rPr lang="ru-RU" dirty="0" err="1"/>
              <a:t>Метран</a:t>
            </a:r>
            <a:r>
              <a:rPr lang="ru-RU" dirty="0"/>
              <a:t>». Сертификация была осуществлена на основании документов: протокола испытаний № 1075EM-LAB09/14 от 19.09.2014 года, испытательной лаборатории ООО "Инвестиционная корпорация", аттестат аккредитации № РОСС RU.0001.21MЭ64 от 25.07,2013 до 18.11.2015 года. Кроме того, маркировка единым знаком обращения продукции на рынке государств-членов Таможенного Союза наносится на изделие и в прилагаемые эксплуатационные документы. Условия хранения и срок службы согласно эксплуатационной документации завода-изготовителя.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4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24" y="168591"/>
            <a:ext cx="4759351" cy="65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4608512"/>
          </a:xfrm>
        </p:spPr>
        <p:txBody>
          <a:bodyPr/>
          <a:lstStyle/>
          <a:p>
            <a:pPr lvl="0" algn="l">
              <a:lnSpc>
                <a:spcPct val="100000"/>
              </a:lnSpc>
            </a:pPr>
            <a:r>
              <a:rPr lang="ru-RU" sz="2000" dirty="0">
                <a:effectLst/>
              </a:rPr>
              <a:t>"На сегодняшнем уроке я </a:t>
            </a:r>
            <a:r>
              <a:rPr lang="ru-RU" sz="2000" dirty="0" smtClean="0">
                <a:effectLst/>
              </a:rPr>
              <a:t>понял… ";</a:t>
            </a:r>
            <a:br>
              <a:rPr lang="ru-RU" sz="2000" dirty="0" smtClean="0">
                <a:effectLst/>
              </a:rPr>
            </a:br>
            <a:r>
              <a:rPr lang="ru-RU" sz="2000" dirty="0" smtClean="0">
                <a:effectLst/>
              </a:rPr>
              <a:t>" Я узнал… ";</a:t>
            </a:r>
            <a:br>
              <a:rPr lang="ru-RU" sz="2000" dirty="0" smtClean="0">
                <a:effectLst/>
              </a:rPr>
            </a:br>
            <a:r>
              <a:rPr lang="ru-RU" sz="2000" dirty="0" smtClean="0">
                <a:effectLst/>
              </a:rPr>
              <a:t>" Я </a:t>
            </a:r>
            <a:r>
              <a:rPr lang="ru-RU" sz="2000" dirty="0">
                <a:effectLst/>
              </a:rPr>
              <a:t>разобрался…";</a:t>
            </a:r>
            <a:br>
              <a:rPr lang="ru-RU" sz="2000" dirty="0">
                <a:effectLst/>
              </a:rPr>
            </a:br>
            <a:r>
              <a:rPr lang="ru-RU" sz="2000" dirty="0" smtClean="0">
                <a:effectLst/>
              </a:rPr>
              <a:t>"</a:t>
            </a:r>
            <a:r>
              <a:rPr lang="ru-RU" sz="2000" dirty="0">
                <a:effectLst/>
              </a:rPr>
              <a:t>Я похвалил бы себя…";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"Особенно мне понравилось…";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"После урока мне захотелось…";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"Я мечтаю о …";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"Сегодня мне удалось…";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"Я сумел…";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"Было интересно…";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"Было трудно</a:t>
            </a:r>
            <a:r>
              <a:rPr lang="ru-RU" sz="2000" dirty="0" smtClean="0">
                <a:effectLst/>
              </a:rPr>
              <a:t>…";</a:t>
            </a:r>
            <a:r>
              <a:rPr lang="ru-RU" sz="2000" dirty="0">
                <a:effectLst/>
              </a:rPr>
              <a:t/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"Теперь я могу…";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"Я почувствовал, что…";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"Я научился…";</a:t>
            </a:r>
            <a:br>
              <a:rPr lang="ru-RU" sz="2000" dirty="0">
                <a:effectLst/>
              </a:rPr>
            </a:b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247">
            <a:off x="3503152" y="2544385"/>
            <a:ext cx="5072655" cy="30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79512"/>
          </a:xfrm>
        </p:spPr>
        <p:txBody>
          <a:bodyPr/>
          <a:lstStyle/>
          <a:p>
            <a:r>
              <a:rPr lang="ru-RU" sz="4000" b="1" i="1" dirty="0" smtClean="0"/>
              <a:t>Цели сертификации</a:t>
            </a:r>
            <a:endParaRPr lang="ru-RU" sz="4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2809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1. Подтверждение заявленных показателей качества услуг;</a:t>
            </a:r>
          </a:p>
          <a:p>
            <a:r>
              <a:rPr lang="ru-RU" sz="2400" i="1" dirty="0" smtClean="0"/>
              <a:t>2. Содействие потребителю в компетентном выборе услуг;</a:t>
            </a:r>
          </a:p>
          <a:p>
            <a:r>
              <a:rPr lang="ru-RU" sz="2400" i="1" dirty="0" smtClean="0"/>
              <a:t>3. Содействие представителю в реализации конкурентоспособных услуг на внутреннем и внешнем рынках;</a:t>
            </a:r>
          </a:p>
          <a:p>
            <a:r>
              <a:rPr lang="ru-RU" sz="2400" i="1" dirty="0" smtClean="0"/>
              <a:t>4. Защита потребителя и окружающей среды от услуг, предоставленных на низком уровне качества.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1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995"/>
            <a:ext cx="9144000" cy="68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52736"/>
          </a:xfrm>
        </p:spPr>
        <p:txBody>
          <a:bodyPr/>
          <a:lstStyle/>
          <a:p>
            <a:r>
              <a:rPr lang="ru-RU" sz="3600" b="1" i="1" dirty="0">
                <a:effectLst/>
              </a:rPr>
              <a:t>Объекты сертификации</a:t>
            </a:r>
            <a:r>
              <a:rPr lang="ru-RU" sz="3600" dirty="0">
                <a:effectLst/>
              </a:rPr>
              <a:t/>
            </a:r>
            <a:br>
              <a:rPr lang="ru-RU" sz="3600" dirty="0">
                <a:effectLst/>
              </a:rPr>
            </a:b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79928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Объектами сертификации являются: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продукция;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услуги;</a:t>
            </a:r>
            <a:endParaRPr lang="ru-RU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р</a:t>
            </a:r>
            <a:r>
              <a:rPr lang="ru-RU" sz="2000" dirty="0" smtClean="0"/>
              <a:t>аботы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62" y="2996952"/>
            <a:ext cx="6256867" cy="31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ru-RU" sz="3600" b="1" i="1" dirty="0" smtClean="0">
                <a:effectLst/>
              </a:rPr>
              <a:t>Органы сертификации</a:t>
            </a:r>
            <a:endParaRPr lang="ru-RU" sz="3600" b="1" i="1" dirty="0">
              <a:effectLst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Сертификацию проводят специальные органы по испытательным лабораториям и сертификации. Сертифицирующая организация не имеет права являться продавцом, производителем или потребителем сертифицируемой ею продукции</a:t>
            </a:r>
          </a:p>
          <a:p>
            <a:pPr marL="457200" indent="-457200"/>
            <a:r>
              <a:rPr lang="ru-RU" b="1" dirty="0" smtClean="0">
                <a:solidFill>
                  <a:schemeClr val="tx1"/>
                </a:solidFill>
              </a:rPr>
              <a:t>Аккредитованные испытательные лаборатории (ИЛ)</a:t>
            </a:r>
            <a:r>
              <a:rPr lang="ru-RU" u="sng" dirty="0" smtClean="0">
                <a:solidFill>
                  <a:schemeClr val="tx1"/>
                </a:solidFill>
              </a:rPr>
              <a:t> </a:t>
            </a:r>
            <a:r>
              <a:rPr lang="ru-RU" dirty="0" smtClean="0">
                <a:solidFill>
                  <a:schemeClr val="tx1"/>
                </a:solidFill>
              </a:rPr>
              <a:t>- осуществляют испытания конкретной продукции  или конкретные виды испытаний и выдают протоколы испытаний для целей сертификации 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ИЛ несет ответственность за соответствие проведенных ею сертификационных испытаний требованиям НД, а также за достоверность и объективность результатов. Если орган по сертификации аккредитован как ИЛ, то его именуют сертификационным центром.</a:t>
            </a:r>
          </a:p>
          <a:p>
            <a:pPr marL="457200" indent="-457200"/>
            <a:r>
              <a:rPr lang="ru-RU" dirty="0" smtClean="0">
                <a:solidFill>
                  <a:schemeClr val="tx1"/>
                </a:solidFill>
              </a:rPr>
              <a:t>Функции </a:t>
            </a:r>
            <a:r>
              <a:rPr lang="ru-RU" b="1" dirty="0" smtClean="0">
                <a:solidFill>
                  <a:schemeClr val="tx1"/>
                </a:solidFill>
              </a:rPr>
              <a:t>центрального органа систем сертификации (ЦОС)</a:t>
            </a:r>
            <a:r>
              <a:rPr lang="ru-RU" dirty="0" smtClean="0">
                <a:solidFill>
                  <a:schemeClr val="tx1"/>
                </a:solidFill>
              </a:rPr>
              <a:t> в системе сертификации систем качества и производства выполняет Технический Центр Регистра систем качества, действующий в структуре Госстандарта России. Функции ЦОС по добровольной сертификации возложены на ВНИИ сертификации. </a:t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ru-RU" sz="3600" b="1" i="1" dirty="0" smtClean="0">
                <a:effectLst/>
              </a:rPr>
              <a:t>Сертификация продукции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tx1"/>
                </a:solidFill>
              </a:rPr>
              <a:t>Сертификация продукции </a:t>
            </a:r>
            <a:r>
              <a:rPr lang="ru-RU" dirty="0" smtClean="0">
                <a:solidFill>
                  <a:schemeClr val="tx1"/>
                </a:solidFill>
              </a:rPr>
              <a:t>- это процедура подтверждения качества, посредством которой независимая от изготовителя (продавца, исполнителя) и потребителя (покупателя) организация удостоверяет в письменной форме, что продукция соответствует установленным требованиям. </a:t>
            </a: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Правила сертификации продукции регламентируются Постановлением Госстандарта РФ от 21.09.1994 N 15 «Об утверждении Порядка проведения сертификации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продукции в Российской Федерации».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340</TotalTime>
  <Words>972</Words>
  <Application>Microsoft Office PowerPoint</Application>
  <PresentationFormat>Экран (4:3)</PresentationFormat>
  <Paragraphs>96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Исполнительная</vt:lpstr>
      <vt:lpstr>Сертификация: цели, схемы, виды, этапы </vt:lpstr>
      <vt:lpstr>Слово «сертификация» в переводе с латинского – «сделано правильно» </vt:lpstr>
      <vt:lpstr>Сертификация </vt:lpstr>
      <vt:lpstr>Цели сертификации</vt:lpstr>
      <vt:lpstr>Презентация PowerPoint</vt:lpstr>
      <vt:lpstr>Презентация PowerPoint</vt:lpstr>
      <vt:lpstr>Объекты сертификации </vt:lpstr>
      <vt:lpstr>Органы сертификации</vt:lpstr>
      <vt:lpstr>Сертификация продукции</vt:lpstr>
      <vt:lpstr>Сертификация качества продукции </vt:lpstr>
      <vt:lpstr>Сертификат качества </vt:lpstr>
      <vt:lpstr>Сертификация соответствия</vt:lpstr>
      <vt:lpstr>Виды сертификатов соответствия ГОСТ Р: </vt:lpstr>
      <vt:lpstr>Презентация PowerPoint</vt:lpstr>
      <vt:lpstr>Знак соответствия </vt:lpstr>
      <vt:lpstr>Знак соответствия обязательной сертификации  </vt:lpstr>
      <vt:lpstr>Знак соответствия добровольной сертификации</vt:lpstr>
      <vt:lpstr>Знак соответствия декларирования соответствия</vt:lpstr>
      <vt:lpstr>Знак соответствия техническому регламенту</vt:lpstr>
      <vt:lpstr>Законодательство РФ предусматривает  два вида сертификации –  обязательную и добровольную</vt:lpstr>
      <vt:lpstr>Обязательная сертификация</vt:lpstr>
      <vt:lpstr>Добровольная сертификация</vt:lpstr>
      <vt:lpstr>Презентация PowerPoint</vt:lpstr>
      <vt:lpstr>Основные этапы процесса сертификации</vt:lpstr>
      <vt:lpstr>Сертификация контрольно- измерительных приборов и автоматики</vt:lpstr>
      <vt:lpstr>Измерительные устройства, подлежащие декларированию соответствия </vt:lpstr>
      <vt:lpstr>Презентация PowerPoint</vt:lpstr>
      <vt:lpstr>Сертификат на манометр </vt:lpstr>
      <vt:lpstr>Метрологический сертификат</vt:lpstr>
      <vt:lpstr>Пожарная сертификация </vt:lpstr>
      <vt:lpstr>Сертификат на датчики давления Метран-150 </vt:lpstr>
      <vt:lpstr>Презентация PowerPoint</vt:lpstr>
      <vt:lpstr>"На сегодняшнем уроке я понял… "; " Я узнал… "; " Я разобрался…"; "Я похвалил бы себя…"; "Особенно мне понравилось…"; "После урока мне захотелось…"; "Я мечтаю о …"; "Сегодня мне удалось…"; "Я сумел…"; "Было интересно…"; "Было трудно…"; "Теперь я могу…"; "Я почувствовал, что…"; "Я научился…";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Сертификация: цели, схемы, виды, этапы</dc:title>
  <dc:creator>Владислав Цымбалов</dc:creator>
  <cp:lastModifiedBy>NEW</cp:lastModifiedBy>
  <cp:revision>35</cp:revision>
  <dcterms:created xsi:type="dcterms:W3CDTF">2016-11-09T13:25:13Z</dcterms:created>
  <dcterms:modified xsi:type="dcterms:W3CDTF">2018-09-02T09:27:13Z</dcterms:modified>
</cp:coreProperties>
</file>