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58" r:id="rId28"/>
    <p:sldId id="259" r:id="rId29"/>
    <p:sldId id="275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Стандарты </a:t>
            </a:r>
            <a:r>
              <a:rPr lang="ru-RU" dirty="0" smtClean="0"/>
              <a:t>ЕСПД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ru-RU" dirty="0"/>
              <a:t>Единая система программной документации (ЕСПД). </a:t>
            </a:r>
            <a:endParaRPr lang="ru-RU" dirty="0" smtClean="0"/>
          </a:p>
          <a:p>
            <a:pPr algn="ctr"/>
            <a:r>
              <a:rPr lang="ru-RU" dirty="0" smtClean="0"/>
              <a:t>Состав </a:t>
            </a:r>
            <a:r>
              <a:rPr lang="ru-RU" dirty="0"/>
              <a:t>и виды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17196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ЕСПД – основополагающие стандарты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447675" algn="just">
              <a:buNone/>
            </a:pPr>
            <a:r>
              <a:rPr lang="ru-RU" dirty="0"/>
              <a:t>Программу </a:t>
            </a:r>
            <a:r>
              <a:rPr lang="ru-RU" dirty="0">
                <a:solidFill>
                  <a:srgbClr val="C00000"/>
                </a:solidFill>
              </a:rPr>
              <a:t>допускается идентифицировать и применять самостоятельно</a:t>
            </a:r>
            <a:r>
              <a:rPr lang="ru-RU" dirty="0"/>
              <a:t> или в составе других программ. </a:t>
            </a:r>
            <a:endParaRPr lang="en-US" dirty="0" smtClean="0"/>
          </a:p>
          <a:p>
            <a:pPr marL="0" indent="447675" algn="just">
              <a:buNone/>
            </a:pPr>
            <a:r>
              <a:rPr lang="ru-RU" dirty="0" smtClean="0"/>
              <a:t>Программы </a:t>
            </a:r>
            <a:r>
              <a:rPr lang="ru-RU" dirty="0"/>
              <a:t>подразделяются на:</a:t>
            </a:r>
          </a:p>
          <a:p>
            <a:pPr marL="457200" indent="-457200">
              <a:buFont typeface="+mj-lt"/>
              <a:buAutoNum type="arabicParenR"/>
            </a:pPr>
            <a:r>
              <a:rPr lang="ru-RU" i="1" dirty="0" smtClean="0">
                <a:solidFill>
                  <a:srgbClr val="C00000"/>
                </a:solidFill>
              </a:rPr>
              <a:t>компонент</a:t>
            </a:r>
            <a:r>
              <a:rPr lang="ru-RU" dirty="0" smtClean="0"/>
              <a:t> </a:t>
            </a:r>
            <a:r>
              <a:rPr lang="ru-RU" dirty="0"/>
              <a:t>– программа рассматриваемая, как единое целое, выполняющее законченную функцию и применяемое самостоятельно или в составе комплекса</a:t>
            </a:r>
          </a:p>
          <a:p>
            <a:pPr marL="457200" indent="-457200">
              <a:buFont typeface="+mj-lt"/>
              <a:buAutoNum type="arabicParenR"/>
            </a:pPr>
            <a:r>
              <a:rPr lang="ru-RU" i="1" dirty="0" smtClean="0">
                <a:solidFill>
                  <a:srgbClr val="C00000"/>
                </a:solidFill>
              </a:rPr>
              <a:t>Комплекс </a:t>
            </a:r>
            <a:r>
              <a:rPr lang="ru-RU" dirty="0"/>
              <a:t>– программа, состоящая из двух или нескольких компонентов или комплексов, выполняющих взаимосвязанные функции и применяемое самостоятельно или в составе другого комплекса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71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ЕСПД – основополагающие стандарты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6152"/>
          </a:xfrm>
        </p:spPr>
        <p:txBody>
          <a:bodyPr/>
          <a:lstStyle/>
          <a:p>
            <a:pPr marL="0" indent="447675" algn="just">
              <a:buNone/>
            </a:pPr>
            <a:r>
              <a:rPr lang="ru-RU" dirty="0">
                <a:solidFill>
                  <a:srgbClr val="C00000"/>
                </a:solidFill>
              </a:rPr>
              <a:t>Документация, разработанная на программу</a:t>
            </a:r>
            <a:r>
              <a:rPr lang="ru-RU" dirty="0"/>
              <a:t> может использоваться для реализации и передачи программ на носителях данных, а так же для изготовления. </a:t>
            </a:r>
            <a:endParaRPr lang="en-US" dirty="0" smtClean="0"/>
          </a:p>
          <a:p>
            <a:pPr marL="0" indent="447675" algn="just">
              <a:buNone/>
            </a:pPr>
            <a:endParaRPr lang="en-US" dirty="0"/>
          </a:p>
          <a:p>
            <a:pPr marL="0" indent="447675" algn="just">
              <a:buNone/>
            </a:pPr>
            <a:r>
              <a:rPr lang="ru-RU" dirty="0" smtClean="0"/>
              <a:t>К </a:t>
            </a:r>
            <a:r>
              <a:rPr lang="ru-RU" dirty="0"/>
              <a:t>ПИ относятся документы, содержащие сведения необходимые для разработки изготовления, сопровождения и эксплуатации программ.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21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Виды программных документов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i="1" u="sng" dirty="0" smtClean="0">
                <a:solidFill>
                  <a:srgbClr val="C00000"/>
                </a:solidFill>
              </a:rPr>
              <a:t>Спецификация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/>
              <a:t>– содержит состав, программу и документацию на нее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u="sng" dirty="0" smtClean="0">
                <a:solidFill>
                  <a:srgbClr val="C00000"/>
                </a:solidFill>
              </a:rPr>
              <a:t>Ведомость </a:t>
            </a:r>
            <a:r>
              <a:rPr lang="ru-RU" i="1" u="sng" dirty="0">
                <a:solidFill>
                  <a:srgbClr val="C00000"/>
                </a:solidFill>
              </a:rPr>
              <a:t>держателей подлинников</a:t>
            </a:r>
            <a:r>
              <a:rPr lang="ru-RU" dirty="0"/>
              <a:t> - это перечень предприятий, на которых хранят подлинники программных документов (код 05)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u="sng" dirty="0" smtClean="0">
                <a:solidFill>
                  <a:srgbClr val="C00000"/>
                </a:solidFill>
              </a:rPr>
              <a:t>Текст </a:t>
            </a:r>
            <a:r>
              <a:rPr lang="ru-RU" i="1" u="sng" dirty="0">
                <a:solidFill>
                  <a:srgbClr val="C00000"/>
                </a:solidFill>
              </a:rPr>
              <a:t>программы</a:t>
            </a:r>
            <a:r>
              <a:rPr lang="ru-RU" dirty="0"/>
              <a:t> – это запись программы с необходимыми комментариями (код 12)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u="sng" dirty="0" smtClean="0">
                <a:solidFill>
                  <a:srgbClr val="C00000"/>
                </a:solidFill>
              </a:rPr>
              <a:t>Описание </a:t>
            </a:r>
            <a:r>
              <a:rPr lang="ru-RU" i="1" u="sng" dirty="0">
                <a:solidFill>
                  <a:srgbClr val="C00000"/>
                </a:solidFill>
              </a:rPr>
              <a:t>программ</a:t>
            </a:r>
            <a:r>
              <a:rPr lang="ru-RU" dirty="0"/>
              <a:t> – содержит сведения с логической структурой и функционированием программы (код 13)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u="sng" dirty="0" smtClean="0">
                <a:solidFill>
                  <a:srgbClr val="C00000"/>
                </a:solidFill>
              </a:rPr>
              <a:t>Программа </a:t>
            </a:r>
            <a:r>
              <a:rPr lang="ru-RU" i="1" u="sng" dirty="0">
                <a:solidFill>
                  <a:srgbClr val="C00000"/>
                </a:solidFill>
              </a:rPr>
              <a:t>и методика испытаний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/>
              <a:t>содержит требования подлежащие проверке при испытании программы, а так же порядок и методы их контроля (код 51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14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Виды программных документов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i="1" u="sng" dirty="0" smtClean="0">
                <a:solidFill>
                  <a:srgbClr val="C00000"/>
                </a:solidFill>
              </a:rPr>
              <a:t>Техническое </a:t>
            </a:r>
            <a:r>
              <a:rPr lang="ru-RU" i="1" u="sng" dirty="0">
                <a:solidFill>
                  <a:srgbClr val="C00000"/>
                </a:solidFill>
              </a:rPr>
              <a:t>задание</a:t>
            </a:r>
            <a:r>
              <a:rPr lang="ru-RU" dirty="0"/>
              <a:t> указывает назначение и область применения программы, содержит технические, технико-экономические и специальные требования, предъявляемые программе. Необходимые стадии и сроки разработки, и виды испытаний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ru-RU" i="1" u="sng" dirty="0" smtClean="0">
                <a:solidFill>
                  <a:srgbClr val="C00000"/>
                </a:solidFill>
              </a:rPr>
              <a:t>Пояснительная </a:t>
            </a:r>
            <a:r>
              <a:rPr lang="ru-RU" i="1" u="sng" dirty="0">
                <a:solidFill>
                  <a:srgbClr val="C00000"/>
                </a:solidFill>
              </a:rPr>
              <a:t>записка</a:t>
            </a:r>
            <a:r>
              <a:rPr lang="ru-RU" dirty="0"/>
              <a:t> содержит схему алгоритмов, общее описание алгоритма и функционирование программы, а так же обоснование принятых технических и технико-экономических решений (код 81</a:t>
            </a:r>
            <a:r>
              <a:rPr lang="ru-RU" dirty="0" smtClean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 startAt="6"/>
            </a:pPr>
            <a:r>
              <a:rPr lang="ru-RU" i="1" u="sng" dirty="0">
                <a:solidFill>
                  <a:srgbClr val="C00000"/>
                </a:solidFill>
              </a:rPr>
              <a:t>Эксплуатационные документы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/>
              <a:t>содержат сведения для обеспечения функционирования и эксплуатации программы. </a:t>
            </a:r>
            <a:endParaRPr lang="en-US" dirty="0"/>
          </a:p>
          <a:p>
            <a:pPr marL="457200" indent="-457200">
              <a:buFont typeface="+mj-lt"/>
              <a:buAutoNum type="arabicPeriod" startAt="6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76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ru-RU" dirty="0"/>
              <a:t>К эксплуатационным документам относятся: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354013" algn="just" defTabSz="269875">
              <a:buFont typeface="+mj-lt"/>
              <a:buAutoNum type="alphaLcPeriod"/>
            </a:pPr>
            <a:r>
              <a:rPr lang="ru-RU" sz="1600" i="1" dirty="0" smtClean="0">
                <a:solidFill>
                  <a:srgbClr val="C00000"/>
                </a:solidFill>
              </a:rPr>
              <a:t>ведомость </a:t>
            </a:r>
            <a:r>
              <a:rPr lang="ru-RU" sz="1600" i="1" dirty="0">
                <a:solidFill>
                  <a:srgbClr val="C00000"/>
                </a:solidFill>
              </a:rPr>
              <a:t>эксплуатационных документов</a:t>
            </a:r>
            <a:r>
              <a:rPr lang="ru-RU" sz="1600" dirty="0"/>
              <a:t> содержащее перечень эксплуатационных документов на программу (код 20</a:t>
            </a:r>
            <a:r>
              <a:rPr lang="ru-RU" sz="1600" dirty="0" smtClean="0"/>
              <a:t>)</a:t>
            </a:r>
            <a:endParaRPr lang="en-US" sz="1600" dirty="0"/>
          </a:p>
          <a:p>
            <a:pPr marL="0" indent="354013" algn="just" defTabSz="269875">
              <a:buFont typeface="+mj-lt"/>
              <a:buAutoNum type="alphaLcPeriod"/>
            </a:pPr>
            <a:r>
              <a:rPr lang="ru-RU" sz="1600" i="1" dirty="0" smtClean="0">
                <a:solidFill>
                  <a:srgbClr val="C00000"/>
                </a:solidFill>
              </a:rPr>
              <a:t>формуляр</a:t>
            </a:r>
            <a:r>
              <a:rPr lang="ru-RU" sz="1600" dirty="0"/>
              <a:t>, содержащее основные характеристики программ, комплектность и сведения об эксплуатации программ (код30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0" indent="354013" algn="just" defTabSz="269875">
              <a:buFont typeface="+mj-lt"/>
              <a:buAutoNum type="alphaLcPeriod"/>
            </a:pPr>
            <a:r>
              <a:rPr lang="ru-RU" sz="1600" i="1" dirty="0" smtClean="0">
                <a:solidFill>
                  <a:srgbClr val="C00000"/>
                </a:solidFill>
              </a:rPr>
              <a:t>описание </a:t>
            </a:r>
            <a:r>
              <a:rPr lang="ru-RU" sz="1600" i="1" dirty="0">
                <a:solidFill>
                  <a:srgbClr val="C00000"/>
                </a:solidFill>
              </a:rPr>
              <a:t>применения</a:t>
            </a:r>
            <a:r>
              <a:rPr lang="ru-RU" sz="1600" dirty="0"/>
              <a:t> содержащее сведения о назначении программы, области применения, применяемых методов, класс решаемых задач ограничения для применения минимальной конфигурации технических средств (код 31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0" indent="354013" algn="just" defTabSz="269875">
              <a:buFont typeface="+mj-lt"/>
              <a:buAutoNum type="alphaLcPeriod"/>
            </a:pPr>
            <a:r>
              <a:rPr lang="ru-RU" sz="1600" i="1" dirty="0" smtClean="0">
                <a:solidFill>
                  <a:srgbClr val="C00000"/>
                </a:solidFill>
              </a:rPr>
              <a:t>руководство </a:t>
            </a:r>
            <a:r>
              <a:rPr lang="ru-RU" sz="1600" i="1" dirty="0">
                <a:solidFill>
                  <a:srgbClr val="C00000"/>
                </a:solidFill>
              </a:rPr>
              <a:t>системного программиста</a:t>
            </a:r>
            <a:r>
              <a:rPr lang="ru-RU" sz="1600" dirty="0"/>
              <a:t> содержащее сведения проверки обеспечения функционирования и постройки программ на условиях конкретного применения (код 32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0" indent="354013" algn="just" defTabSz="269875">
              <a:buFont typeface="+mj-lt"/>
              <a:buAutoNum type="alphaLcPeriod"/>
            </a:pPr>
            <a:r>
              <a:rPr lang="ru-RU" sz="1600" i="1" dirty="0" smtClean="0">
                <a:solidFill>
                  <a:srgbClr val="C00000"/>
                </a:solidFill>
              </a:rPr>
              <a:t>руководство </a:t>
            </a:r>
            <a:r>
              <a:rPr lang="ru-RU" sz="1600" i="1" dirty="0">
                <a:solidFill>
                  <a:srgbClr val="C00000"/>
                </a:solidFill>
              </a:rPr>
              <a:t>программиста</a:t>
            </a:r>
            <a:r>
              <a:rPr lang="ru-RU" sz="1600" dirty="0"/>
              <a:t>, содержащее сведения для эксплуатации программ (код 32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0" indent="354013" algn="just" defTabSz="269875">
              <a:buFont typeface="+mj-lt"/>
              <a:buAutoNum type="alphaLcPeriod"/>
            </a:pPr>
            <a:r>
              <a:rPr lang="ru-RU" sz="1600" i="1" dirty="0" smtClean="0">
                <a:solidFill>
                  <a:srgbClr val="C00000"/>
                </a:solidFill>
              </a:rPr>
              <a:t>руководство </a:t>
            </a:r>
            <a:r>
              <a:rPr lang="ru-RU" sz="1600" i="1" dirty="0">
                <a:solidFill>
                  <a:srgbClr val="C00000"/>
                </a:solidFill>
              </a:rPr>
              <a:t>операторов</a:t>
            </a:r>
            <a:r>
              <a:rPr lang="ru-RU" sz="1600" dirty="0"/>
              <a:t> содержащее сведения для обеспечения процедуры общения оператора с вычислительной системой в процессе выполнения программы (код 34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0" indent="354013" algn="just" defTabSz="269875">
              <a:buFont typeface="+mj-lt"/>
              <a:buAutoNum type="alphaLcPeriod"/>
            </a:pPr>
            <a:r>
              <a:rPr lang="ru-RU" sz="1600" i="1" dirty="0" smtClean="0">
                <a:solidFill>
                  <a:srgbClr val="C00000"/>
                </a:solidFill>
              </a:rPr>
              <a:t>описание </a:t>
            </a:r>
            <a:r>
              <a:rPr lang="ru-RU" sz="1600" i="1" dirty="0">
                <a:solidFill>
                  <a:srgbClr val="C00000"/>
                </a:solidFill>
              </a:rPr>
              <a:t>языка</a:t>
            </a:r>
            <a:r>
              <a:rPr lang="ru-RU" sz="1600" dirty="0"/>
              <a:t> содержащее описание синтаксиса и семантики языка (код 35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0" indent="354013" algn="just" defTabSz="269875">
              <a:buFont typeface="+mj-lt"/>
              <a:buAutoNum type="alphaLcPeriod"/>
            </a:pPr>
            <a:r>
              <a:rPr lang="ru-RU" sz="1600" i="1" dirty="0" smtClean="0">
                <a:solidFill>
                  <a:srgbClr val="C00000"/>
                </a:solidFill>
              </a:rPr>
              <a:t>руководство </a:t>
            </a:r>
            <a:r>
              <a:rPr lang="ru-RU" sz="1600" i="1" dirty="0">
                <a:solidFill>
                  <a:srgbClr val="C00000"/>
                </a:solidFill>
              </a:rPr>
              <a:t>по техническому обслуживанию</a:t>
            </a:r>
            <a:r>
              <a:rPr lang="ru-RU" sz="1600" dirty="0"/>
              <a:t> содержащее сведения для применения тестовых и диагностических программ при обслуживании технических средств (код 46)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7382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Виды программных документов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272136"/>
          </a:xfrm>
        </p:spPr>
        <p:txBody>
          <a:bodyPr/>
          <a:lstStyle/>
          <a:p>
            <a:pPr marL="0" indent="447675" algn="just">
              <a:buNone/>
            </a:pPr>
            <a:r>
              <a:rPr lang="ru-RU" dirty="0">
                <a:solidFill>
                  <a:srgbClr val="C00000"/>
                </a:solidFill>
              </a:rPr>
              <a:t>Не все документы обязательны</a:t>
            </a:r>
            <a:r>
              <a:rPr lang="ru-RU" dirty="0"/>
              <a:t>, необходимость составления документов определяется на этапе разработки и утверждении технического задания.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8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Стадии разработки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lnSpcReduction="10000"/>
          </a:bodyPr>
          <a:lstStyle/>
          <a:p>
            <a:pPr marL="0" indent="447675" algn="just">
              <a:buFont typeface="+mj-lt"/>
              <a:buAutoNum type="romanUcPeriod"/>
            </a:pPr>
            <a:r>
              <a:rPr lang="ru-RU" i="1" dirty="0">
                <a:solidFill>
                  <a:srgbClr val="C00000"/>
                </a:solidFill>
              </a:rPr>
              <a:t>Техническое задание </a:t>
            </a:r>
            <a:r>
              <a:rPr lang="ru-RU" dirty="0"/>
              <a:t>– на этапе обоснования необходимости разработки программы формируют постановку задачи проводят сбор исходных материалов выбор и обоснование критерии эффективности и качества разрабатываемой программы, обоснование необходимости проведения научно-исследовательских работ, на этом этапе определяют структуру входных и выходных данных проводит предварительный выбор методов решения задач, обосновывает целесообразность применения ранее разработанных программ, определяют требования технических средств, обосновывает принципиальную возможность решения задач.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52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Стадии разработки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r>
              <a:rPr lang="ru-RU" dirty="0"/>
              <a:t>На этом этапе разработки и утверждения технических заданий, </a:t>
            </a:r>
            <a:r>
              <a:rPr lang="ru-RU" dirty="0">
                <a:solidFill>
                  <a:srgbClr val="C00000"/>
                </a:solidFill>
              </a:rPr>
              <a:t>определяют требования к программе</a:t>
            </a:r>
            <a:r>
              <a:rPr lang="ru-RU" dirty="0"/>
              <a:t>, разрабатывает технико-экономическое задание разработки программы, определяющее стадии этапов и сроков программы и документации для нее выбирают язык программирования, определяют необходимость проведения научно-исследовательских работ на последующих стадиях, согласовывают и утверждают технических заданий.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69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Стадии разработки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ru-RU" i="1" dirty="0">
                <a:solidFill>
                  <a:srgbClr val="C00000"/>
                </a:solidFill>
              </a:rPr>
              <a:t>Эскизный проект.</a:t>
            </a:r>
            <a:r>
              <a:rPr lang="ru-RU" dirty="0"/>
              <a:t> 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На </a:t>
            </a:r>
            <a:r>
              <a:rPr lang="ru-RU" dirty="0"/>
              <a:t>этапе </a:t>
            </a:r>
            <a:r>
              <a:rPr lang="ru-RU" dirty="0" smtClean="0"/>
              <a:t>проводят:</a:t>
            </a:r>
          </a:p>
          <a:p>
            <a:pPr marL="354013" indent="-354013"/>
            <a:r>
              <a:rPr lang="ru-RU" dirty="0" smtClean="0"/>
              <a:t>предварительную </a:t>
            </a:r>
            <a:r>
              <a:rPr lang="ru-RU" dirty="0"/>
              <a:t>разработку структур вход и выход данных, </a:t>
            </a:r>
            <a:endParaRPr lang="ru-RU" dirty="0" smtClean="0"/>
          </a:p>
          <a:p>
            <a:pPr marL="354013" indent="-354013"/>
            <a:r>
              <a:rPr lang="ru-RU" dirty="0" smtClean="0"/>
              <a:t>уточняют </a:t>
            </a:r>
            <a:r>
              <a:rPr lang="ru-RU" dirty="0"/>
              <a:t>методы решения задачи, </a:t>
            </a:r>
            <a:endParaRPr lang="ru-RU" dirty="0" smtClean="0"/>
          </a:p>
          <a:p>
            <a:pPr marL="354013" indent="-354013"/>
            <a:r>
              <a:rPr lang="ru-RU" dirty="0" smtClean="0"/>
              <a:t>разрабатывают </a:t>
            </a:r>
            <a:r>
              <a:rPr lang="ru-RU" dirty="0"/>
              <a:t>общее описание алгоритма решения задачи и технико-экономическое обоснование. </a:t>
            </a:r>
            <a:endParaRPr lang="ru-RU" dirty="0" smtClean="0"/>
          </a:p>
          <a:p>
            <a:pPr marL="0" indent="447675" algn="just">
              <a:buNone/>
            </a:pPr>
            <a:endParaRPr lang="ru-RU" dirty="0" smtClean="0"/>
          </a:p>
          <a:p>
            <a:pPr marL="0" indent="447675" algn="just">
              <a:buNone/>
            </a:pPr>
            <a:r>
              <a:rPr lang="ru-RU" dirty="0" smtClean="0">
                <a:solidFill>
                  <a:srgbClr val="C00000"/>
                </a:solidFill>
              </a:rPr>
              <a:t>На </a:t>
            </a:r>
            <a:r>
              <a:rPr lang="ru-RU" dirty="0">
                <a:solidFill>
                  <a:srgbClr val="C00000"/>
                </a:solidFill>
              </a:rPr>
              <a:t>этом этапе утверждения разрабатывают </a:t>
            </a:r>
            <a:r>
              <a:rPr lang="ru-RU" dirty="0"/>
              <a:t>пояснительную записку, согласовывают и утверждают эскизный проект.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25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Стадии разработки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romanUcPeriod" startAt="3"/>
            </a:pPr>
            <a:r>
              <a:rPr lang="ru-RU" i="1" dirty="0">
                <a:solidFill>
                  <a:srgbClr val="C00000"/>
                </a:solidFill>
              </a:rPr>
              <a:t>Технический проект. </a:t>
            </a:r>
            <a:endParaRPr lang="ru-RU" i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ru-RU" dirty="0" smtClean="0"/>
              <a:t>На </a:t>
            </a:r>
            <a:r>
              <a:rPr lang="ru-RU" dirty="0"/>
              <a:t>этом этапе </a:t>
            </a:r>
            <a:r>
              <a:rPr lang="ru-RU" dirty="0" smtClean="0"/>
              <a:t>разработки: </a:t>
            </a:r>
          </a:p>
          <a:p>
            <a:pPr marL="447675" indent="-269875" algn="just"/>
            <a:r>
              <a:rPr lang="ru-RU" dirty="0" smtClean="0"/>
              <a:t>уточняют </a:t>
            </a:r>
            <a:r>
              <a:rPr lang="ru-RU" dirty="0"/>
              <a:t>структуру входных и выходных данных</a:t>
            </a:r>
            <a:r>
              <a:rPr lang="ru-RU" dirty="0" smtClean="0"/>
              <a:t>,</a:t>
            </a:r>
          </a:p>
          <a:p>
            <a:pPr marL="447675" indent="-269875" algn="just"/>
            <a:r>
              <a:rPr lang="ru-RU" dirty="0" smtClean="0"/>
              <a:t> </a:t>
            </a:r>
            <a:r>
              <a:rPr lang="ru-RU" dirty="0"/>
              <a:t>разрабатывают алгоритм решения задачи, </a:t>
            </a:r>
            <a:endParaRPr lang="ru-RU" dirty="0" smtClean="0"/>
          </a:p>
          <a:p>
            <a:pPr marL="447675" indent="-269875" algn="just"/>
            <a:r>
              <a:rPr lang="ru-RU" dirty="0" smtClean="0"/>
              <a:t>определяют </a:t>
            </a:r>
            <a:r>
              <a:rPr lang="ru-RU" dirty="0"/>
              <a:t>форму представления входных и выходных данных, </a:t>
            </a:r>
            <a:endParaRPr lang="ru-RU" dirty="0" smtClean="0"/>
          </a:p>
          <a:p>
            <a:pPr marL="447675" indent="-269875" algn="just"/>
            <a:r>
              <a:rPr lang="ru-RU" dirty="0" smtClean="0"/>
              <a:t>определяют </a:t>
            </a:r>
            <a:r>
              <a:rPr lang="ru-RU" dirty="0"/>
              <a:t>семантику и синтаксис языка, разрабатывают структуру программы, </a:t>
            </a:r>
            <a:endParaRPr lang="ru-RU" dirty="0" smtClean="0"/>
          </a:p>
          <a:p>
            <a:pPr marL="447675" indent="-269875" algn="just"/>
            <a:r>
              <a:rPr lang="ru-RU" dirty="0" smtClean="0"/>
              <a:t>окончательно </a:t>
            </a:r>
            <a:r>
              <a:rPr lang="ru-RU" dirty="0"/>
              <a:t>определяют конфигурацию технических средств. </a:t>
            </a:r>
            <a:endParaRPr lang="ru-RU" dirty="0" smtClean="0"/>
          </a:p>
          <a:p>
            <a:pPr marL="0" indent="447675" algn="just">
              <a:buNone/>
            </a:pPr>
            <a:r>
              <a:rPr lang="ru-RU" dirty="0" smtClean="0">
                <a:solidFill>
                  <a:srgbClr val="C00000"/>
                </a:solidFill>
              </a:rPr>
              <a:t>На </a:t>
            </a:r>
            <a:r>
              <a:rPr lang="ru-RU" dirty="0">
                <a:solidFill>
                  <a:srgbClr val="C00000"/>
                </a:solidFill>
              </a:rPr>
              <a:t>этом этапе утверждения разрабатывают план </a:t>
            </a:r>
            <a:r>
              <a:rPr lang="ru-RU" dirty="0"/>
              <a:t>мероприятий по разработке и внедрению программ</a:t>
            </a:r>
            <a:r>
              <a:rPr lang="ru-RU" dirty="0" smtClean="0"/>
              <a:t>.</a:t>
            </a:r>
          </a:p>
          <a:p>
            <a:pPr marL="0" indent="447675" algn="just">
              <a:buNone/>
            </a:pPr>
            <a:r>
              <a:rPr lang="ru-RU" dirty="0" smtClean="0"/>
              <a:t>Разрабатывают </a:t>
            </a:r>
            <a:r>
              <a:rPr lang="ru-RU" dirty="0"/>
              <a:t>пояснительную записку, согласовывают и утверждают технический проект.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85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Единая система программной документации </a:t>
            </a:r>
            <a:r>
              <a:rPr lang="ru-RU" dirty="0" smtClean="0"/>
              <a:t>(ЕСПД).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ru-RU" b="1" i="1" dirty="0">
                <a:solidFill>
                  <a:srgbClr val="C00000"/>
                </a:solidFill>
              </a:rPr>
              <a:t>Единая система программной документации </a:t>
            </a:r>
            <a:r>
              <a:rPr lang="ru-RU" dirty="0" smtClean="0">
                <a:solidFill>
                  <a:srgbClr val="C00000"/>
                </a:solidFill>
              </a:rPr>
              <a:t>– </a:t>
            </a:r>
          </a:p>
          <a:p>
            <a:pPr marL="0" indent="0" algn="ctr">
              <a:buNone/>
            </a:pPr>
            <a:r>
              <a:rPr lang="ru-RU" dirty="0" smtClean="0"/>
              <a:t>комплекс </a:t>
            </a:r>
            <a:r>
              <a:rPr lang="ru-RU" dirty="0"/>
              <a:t>государственных стандартов, устанавливающих взаимоувязанные правила разработки, оформления и обращения программ и программной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54937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Стадии разработки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romanUcPeriod" startAt="4"/>
            </a:pPr>
            <a:r>
              <a:rPr lang="ru-RU" i="1" dirty="0">
                <a:solidFill>
                  <a:srgbClr val="C00000"/>
                </a:solidFill>
              </a:rPr>
              <a:t>Рабочий проект. </a:t>
            </a:r>
            <a:r>
              <a:rPr lang="ru-RU" dirty="0"/>
              <a:t>На этом этапе разработки осуществляется программирование и отладка программы. </a:t>
            </a:r>
            <a:endParaRPr lang="ru-RU" dirty="0" smtClean="0"/>
          </a:p>
          <a:p>
            <a:pPr marL="0" indent="447675" algn="just">
              <a:buNone/>
            </a:pPr>
            <a:r>
              <a:rPr lang="ru-RU" dirty="0" smtClean="0">
                <a:solidFill>
                  <a:srgbClr val="C00000"/>
                </a:solidFill>
              </a:rPr>
              <a:t>На </a:t>
            </a:r>
            <a:r>
              <a:rPr lang="ru-RU" dirty="0">
                <a:solidFill>
                  <a:srgbClr val="C00000"/>
                </a:solidFill>
              </a:rPr>
              <a:t>этапе разработки программной документации разрабатывают </a:t>
            </a:r>
            <a:r>
              <a:rPr lang="ru-RU" dirty="0"/>
              <a:t>программные документы в соответствии с требованиями ГОСТа. </a:t>
            </a:r>
            <a:endParaRPr lang="ru-RU" dirty="0" smtClean="0"/>
          </a:p>
          <a:p>
            <a:pPr marL="0" indent="447675" algn="just">
              <a:buNone/>
            </a:pPr>
            <a:r>
              <a:rPr lang="ru-RU" dirty="0" smtClean="0">
                <a:solidFill>
                  <a:srgbClr val="C00000"/>
                </a:solidFill>
              </a:rPr>
              <a:t>На </a:t>
            </a:r>
            <a:r>
              <a:rPr lang="ru-RU" dirty="0">
                <a:solidFill>
                  <a:srgbClr val="C00000"/>
                </a:solidFill>
              </a:rPr>
              <a:t>этапе испытания программы проводят разработку</a:t>
            </a:r>
            <a:r>
              <a:rPr lang="ru-RU" dirty="0"/>
              <a:t>, согласование и утверждение программы и методики испытаний, на этапе испытания проводят предварительные государственные, межведомственные, приемосдаточные и другие виды испытаний. </a:t>
            </a:r>
            <a:endParaRPr lang="ru-RU" dirty="0" smtClean="0"/>
          </a:p>
          <a:p>
            <a:pPr marL="0" indent="447675" algn="just">
              <a:buNone/>
            </a:pPr>
            <a:r>
              <a:rPr lang="ru-RU" dirty="0" smtClean="0"/>
              <a:t>Корректируют </a:t>
            </a:r>
            <a:r>
              <a:rPr lang="ru-RU" dirty="0"/>
              <a:t>программу и программную документацию по результатам испытаний.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03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Стадии разработки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6152"/>
          </a:xfrm>
        </p:spPr>
        <p:txBody>
          <a:bodyPr/>
          <a:lstStyle/>
          <a:p>
            <a:pPr marL="514350" indent="-514350" algn="just">
              <a:buFont typeface="+mj-lt"/>
              <a:buAutoNum type="romanUcPeriod" startAt="6"/>
            </a:pPr>
            <a:r>
              <a:rPr lang="ru-RU" i="1" dirty="0">
                <a:solidFill>
                  <a:srgbClr val="C00000"/>
                </a:solidFill>
              </a:rPr>
              <a:t>Внедрение. </a:t>
            </a:r>
            <a:r>
              <a:rPr lang="ru-RU" dirty="0"/>
              <a:t>На этапе подготовки передачи программ осуществляют подготовку передачи программы и программной документации для сопровождения и изготовления, оформляют и утверждают акт о передаче программы на сопровождение и изготовление, передают программу в фонд алгоритмов и программ.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90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Обозначение программ и программных документов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7675" algn="just">
              <a:buNone/>
            </a:pPr>
            <a:r>
              <a:rPr lang="ru-RU" dirty="0"/>
              <a:t>Оно состоит из групп знаков разделенных точками, пробелами и дефисами.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solidFill>
                  <a:srgbClr val="C00000"/>
                </a:solidFill>
              </a:rPr>
              <a:t>Структура </a:t>
            </a:r>
            <a:r>
              <a:rPr lang="ru-RU" dirty="0">
                <a:solidFill>
                  <a:srgbClr val="C00000"/>
                </a:solidFill>
              </a:rPr>
              <a:t>обозначения </a:t>
            </a:r>
            <a:r>
              <a:rPr lang="ru-RU" dirty="0"/>
              <a:t>его программы и ее программного документа.</a:t>
            </a:r>
          </a:p>
          <a:p>
            <a:pPr marL="719138" indent="-541338">
              <a:buFont typeface="+mj-lt"/>
              <a:buAutoNum type="arabicPeriod"/>
            </a:pPr>
            <a:r>
              <a:rPr lang="ru-RU" dirty="0" smtClean="0"/>
              <a:t>номер </a:t>
            </a:r>
            <a:r>
              <a:rPr lang="ru-RU" dirty="0"/>
              <a:t>издания для программы (номер редакции для документа)</a:t>
            </a:r>
          </a:p>
          <a:p>
            <a:pPr marL="719138" indent="-541338">
              <a:buFont typeface="+mj-lt"/>
              <a:buAutoNum type="arabicPeriod"/>
            </a:pPr>
            <a:r>
              <a:rPr lang="ru-RU" dirty="0" smtClean="0"/>
              <a:t>регистрационный </a:t>
            </a:r>
            <a:r>
              <a:rPr lang="ru-RU" dirty="0"/>
              <a:t>номер</a:t>
            </a:r>
          </a:p>
          <a:p>
            <a:pPr marL="719138" indent="-541338">
              <a:buFont typeface="+mj-lt"/>
              <a:buAutoNum type="arabicPeriod"/>
            </a:pPr>
            <a:r>
              <a:rPr lang="ru-RU" dirty="0" smtClean="0"/>
              <a:t>код </a:t>
            </a:r>
            <a:r>
              <a:rPr lang="ru-RU" dirty="0"/>
              <a:t>организации разработчика</a:t>
            </a:r>
          </a:p>
          <a:p>
            <a:pPr marL="719138" indent="-541338">
              <a:buFont typeface="+mj-lt"/>
              <a:buAutoNum type="arabicPeriod"/>
            </a:pPr>
            <a:r>
              <a:rPr lang="ru-RU" dirty="0" smtClean="0"/>
              <a:t>код страны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8" t="30899" r="50717" b="58004"/>
          <a:stretch/>
        </p:blipFill>
        <p:spPr bwMode="auto">
          <a:xfrm>
            <a:off x="3812163" y="5157192"/>
            <a:ext cx="422240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601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обозначения других программных документов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719138" indent="-449263">
              <a:buFont typeface="+mj-lt"/>
              <a:buAutoNum type="arabicPeriod"/>
            </a:pPr>
            <a:r>
              <a:rPr lang="ru-RU" dirty="0" smtClean="0"/>
              <a:t>номер </a:t>
            </a:r>
            <a:r>
              <a:rPr lang="ru-RU" dirty="0"/>
              <a:t>редакции документа</a:t>
            </a:r>
          </a:p>
          <a:p>
            <a:pPr marL="719138" indent="-449263">
              <a:buFont typeface="+mj-lt"/>
              <a:buAutoNum type="arabicPeriod"/>
            </a:pPr>
            <a:r>
              <a:rPr lang="ru-RU" dirty="0" smtClean="0"/>
              <a:t>код </a:t>
            </a:r>
            <a:r>
              <a:rPr lang="ru-RU" dirty="0"/>
              <a:t>вида документа</a:t>
            </a:r>
          </a:p>
          <a:p>
            <a:pPr marL="719138" indent="-449263">
              <a:buFont typeface="+mj-lt"/>
              <a:buAutoNum type="arabicPeriod"/>
            </a:pPr>
            <a:r>
              <a:rPr lang="ru-RU" dirty="0" smtClean="0"/>
              <a:t>номер </a:t>
            </a:r>
            <a:r>
              <a:rPr lang="ru-RU" dirty="0"/>
              <a:t>документа данного вида</a:t>
            </a:r>
          </a:p>
          <a:p>
            <a:pPr marL="719138" indent="-449263">
              <a:buFont typeface="+mj-lt"/>
              <a:buAutoNum type="arabicPeriod"/>
            </a:pPr>
            <a:r>
              <a:rPr lang="ru-RU" dirty="0" smtClean="0"/>
              <a:t>номер </a:t>
            </a:r>
            <a:r>
              <a:rPr lang="ru-RU" dirty="0"/>
              <a:t>части документа</a:t>
            </a:r>
          </a:p>
          <a:p>
            <a:pPr marL="0" indent="0" algn="ctr">
              <a:buNone/>
            </a:pPr>
            <a:r>
              <a:rPr lang="ru-RU" dirty="0"/>
              <a:t>Код прочих документов устанавливают </a:t>
            </a:r>
            <a:r>
              <a:rPr lang="ru-RU" dirty="0">
                <a:solidFill>
                  <a:srgbClr val="C00000"/>
                </a:solidFill>
              </a:rPr>
              <a:t>с 90-99г.</a:t>
            </a:r>
          </a:p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 t="23629" r="46413" b="69101"/>
          <a:stretch/>
        </p:blipFill>
        <p:spPr bwMode="auto">
          <a:xfrm>
            <a:off x="1503039" y="2060848"/>
            <a:ext cx="522626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48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Общие требования к программным документам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fontScale="62500" lnSpcReduction="20000"/>
          </a:bodyPr>
          <a:lstStyle/>
          <a:p>
            <a:pPr marL="0" indent="447675" algn="just">
              <a:buNone/>
            </a:pPr>
            <a:r>
              <a:rPr lang="ru-RU" dirty="0"/>
              <a:t>Программный документ </a:t>
            </a:r>
            <a:r>
              <a:rPr lang="ru-RU" dirty="0">
                <a:solidFill>
                  <a:srgbClr val="C00000"/>
                </a:solidFill>
              </a:rPr>
              <a:t>может быть представлен на разных типах </a:t>
            </a:r>
            <a:r>
              <a:rPr lang="ru-RU" dirty="0"/>
              <a:t>носителей данных.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Состоит </a:t>
            </a:r>
            <a:r>
              <a:rPr lang="ru-RU" dirty="0"/>
              <a:t>из условных частей:</a:t>
            </a:r>
          </a:p>
          <a:p>
            <a:pPr marL="801688" indent="-447675">
              <a:buFont typeface="+mj-lt"/>
              <a:buAutoNum type="arabicParenR"/>
            </a:pPr>
            <a:r>
              <a:rPr lang="ru-RU" dirty="0" smtClean="0"/>
              <a:t>титульная</a:t>
            </a:r>
            <a:endParaRPr lang="ru-RU" dirty="0"/>
          </a:p>
          <a:p>
            <a:pPr marL="801688" indent="-447675">
              <a:buFont typeface="+mj-lt"/>
              <a:buAutoNum type="arabicParenR"/>
            </a:pPr>
            <a:r>
              <a:rPr lang="ru-RU" dirty="0" smtClean="0"/>
              <a:t>информационная</a:t>
            </a:r>
            <a:endParaRPr lang="ru-RU" dirty="0"/>
          </a:p>
          <a:p>
            <a:pPr marL="801688" indent="-447675">
              <a:buFont typeface="+mj-lt"/>
              <a:buAutoNum type="arabicParenR"/>
            </a:pPr>
            <a:r>
              <a:rPr lang="ru-RU" dirty="0" smtClean="0"/>
              <a:t>основная</a:t>
            </a:r>
            <a:endParaRPr lang="ru-RU" dirty="0"/>
          </a:p>
          <a:p>
            <a:pPr marL="801688" indent="-447675">
              <a:buFont typeface="+mj-lt"/>
              <a:buAutoNum type="arabicParenR"/>
            </a:pPr>
            <a:r>
              <a:rPr lang="ru-RU" dirty="0" smtClean="0"/>
              <a:t>регистрация изменений</a:t>
            </a:r>
          </a:p>
          <a:p>
            <a:pPr marL="801688" indent="-447675">
              <a:buFont typeface="+mj-lt"/>
              <a:buAutoNum type="arabicParenR"/>
            </a:pPr>
            <a:endParaRPr lang="ru-RU" dirty="0"/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Титульная </a:t>
            </a:r>
            <a:r>
              <a:rPr lang="ru-RU" dirty="0"/>
              <a:t>часть состоит из листа утверждения и титульного листа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Должна </a:t>
            </a:r>
            <a:r>
              <a:rPr lang="ru-RU" dirty="0"/>
              <a:t>состоять из аннотаций и содержаний в аннотации приводят сведения о назначении документа и краткое изложение его основной части. Содержание включает перечень записей о структурных элементов основной части документа в каждую из которых входят: обозначение структурного элемента, наименование структурного элемента на носителях данных. Лист утверждения выпускается на каждый программный документ (АИ) независимо от вида документа, который может быть выполнен на любом носителе данных.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Общее </a:t>
            </a:r>
            <a:r>
              <a:rPr lang="ru-RU" dirty="0"/>
              <a:t>количество листов утверждения, объем документа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Сведения </a:t>
            </a:r>
            <a:r>
              <a:rPr lang="ru-RU" dirty="0"/>
              <a:t>о разработчиках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Подпись </a:t>
            </a:r>
            <a:r>
              <a:rPr lang="ru-RU" dirty="0" err="1"/>
              <a:t>нормоконтролера</a:t>
            </a:r>
            <a:endParaRPr lang="ru-RU" dirty="0"/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Сведения </a:t>
            </a:r>
            <a:r>
              <a:rPr lang="ru-RU" dirty="0"/>
              <a:t>об изменениях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96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Форма листа утверждения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Наименование </a:t>
            </a:r>
            <a:r>
              <a:rPr lang="ru-RU" dirty="0"/>
              <a:t>министерства или ведомства в систему которого входит организация, разработавшая данный документ, заполняют по требованию заказчика, в правом нижнем углу над полем один при необходимости ставят специальную отметку. Пример: Гриф секретности указания с предприятия не выносят.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В </a:t>
            </a:r>
            <a:r>
              <a:rPr lang="ru-RU" dirty="0"/>
              <a:t>правой части должности, подписи лиц утвердивших документ, справа от каждой подписи предоставляется фамилии.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Полное </a:t>
            </a:r>
            <a:r>
              <a:rPr lang="ru-RU" dirty="0"/>
              <a:t>наименование программы или программного изделия прописными буквами.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Обозначение </a:t>
            </a:r>
            <a:r>
              <a:rPr lang="ru-RU" dirty="0"/>
              <a:t>документа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Объем </a:t>
            </a:r>
            <a:r>
              <a:rPr lang="ru-RU" dirty="0"/>
              <a:t>документа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В </a:t>
            </a:r>
            <a:r>
              <a:rPr lang="ru-RU" dirty="0"/>
              <a:t>правой части должности и подписи руководителей организации выпустившей документ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Год </a:t>
            </a:r>
            <a:r>
              <a:rPr lang="ru-RU" dirty="0"/>
              <a:t>издания (только цифры)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Отметка </a:t>
            </a:r>
            <a:r>
              <a:rPr lang="ru-RU" dirty="0"/>
              <a:t>об учете и хранении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ru-RU" dirty="0" smtClean="0"/>
              <a:t>Строка </a:t>
            </a:r>
            <a:r>
              <a:rPr lang="ru-RU" dirty="0"/>
              <a:t>изменения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0" t="28221" r="44858" b="55134"/>
          <a:stretch/>
        </p:blipFill>
        <p:spPr bwMode="auto">
          <a:xfrm>
            <a:off x="5508104" y="4725143"/>
            <a:ext cx="1512168" cy="19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5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Титульный лист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48200"/>
          </a:xfrm>
        </p:spPr>
        <p:txBody>
          <a:bodyPr>
            <a:normAutofit fontScale="92500" lnSpcReduction="20000"/>
          </a:bodyPr>
          <a:lstStyle/>
          <a:p>
            <a:pPr marL="0" indent="447675" algn="just">
              <a:buNone/>
            </a:pPr>
            <a:r>
              <a:rPr lang="ru-RU" dirty="0"/>
              <a:t>Заполнить по форме и правилам установленных для ЛУ, при </a:t>
            </a:r>
            <a:r>
              <a:rPr lang="ru-RU" dirty="0" smtClean="0"/>
              <a:t>этом: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dirty="0" smtClean="0"/>
              <a:t>поле </a:t>
            </a:r>
            <a:r>
              <a:rPr lang="ru-RU" dirty="0"/>
              <a:t>1 заполнять по требованию заказчика, </a:t>
            </a:r>
            <a:endParaRPr lang="ru-RU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ru-RU" dirty="0" smtClean="0"/>
              <a:t>поле </a:t>
            </a:r>
            <a:r>
              <a:rPr lang="ru-RU" dirty="0"/>
              <a:t>2 не заполнять, </a:t>
            </a:r>
            <a:endParaRPr lang="ru-RU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ru-RU" dirty="0" smtClean="0"/>
              <a:t>поле </a:t>
            </a:r>
            <a:r>
              <a:rPr lang="ru-RU" dirty="0"/>
              <a:t>3 полное наименование программы, наименования документа, </a:t>
            </a:r>
            <a:endParaRPr lang="ru-RU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ru-RU" dirty="0" smtClean="0"/>
              <a:t>поле </a:t>
            </a:r>
            <a:r>
              <a:rPr lang="ru-RU" dirty="0"/>
              <a:t>4 обозначение документа указание носителя данных, </a:t>
            </a:r>
            <a:endParaRPr lang="ru-RU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ru-RU" dirty="0" smtClean="0"/>
              <a:t>поле </a:t>
            </a:r>
            <a:r>
              <a:rPr lang="ru-RU" dirty="0"/>
              <a:t>5 указывает объем документа, </a:t>
            </a:r>
            <a:endParaRPr lang="ru-RU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ru-RU" dirty="0" smtClean="0"/>
              <a:t>поле </a:t>
            </a:r>
            <a:r>
              <a:rPr lang="ru-RU" dirty="0"/>
              <a:t>6 не заполнять, </a:t>
            </a:r>
            <a:endParaRPr lang="ru-RU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ru-RU" dirty="0" smtClean="0"/>
              <a:t>поле </a:t>
            </a:r>
            <a:r>
              <a:rPr lang="ru-RU" dirty="0"/>
              <a:t>7 год издания документа, </a:t>
            </a:r>
            <a:endParaRPr lang="ru-RU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ru-RU" dirty="0" smtClean="0"/>
              <a:t>поле </a:t>
            </a:r>
            <a:r>
              <a:rPr lang="ru-RU" dirty="0"/>
              <a:t>8 отметка об учете хранения</a:t>
            </a:r>
            <a:r>
              <a:rPr lang="ru-RU" dirty="0" smtClean="0"/>
              <a:t>.</a:t>
            </a:r>
          </a:p>
          <a:p>
            <a:pPr marL="457200" indent="-457200" algn="just">
              <a:buFont typeface="+mj-lt"/>
              <a:buAutoNum type="arabicParenR"/>
            </a:pPr>
            <a:endParaRPr lang="ru-RU" dirty="0"/>
          </a:p>
          <a:p>
            <a:pPr marL="0" indent="447675" algn="just">
              <a:buNone/>
            </a:pPr>
            <a:r>
              <a:rPr lang="ru-RU" dirty="0">
                <a:solidFill>
                  <a:srgbClr val="C00000"/>
                </a:solidFill>
              </a:rPr>
              <a:t>На титульном листе </a:t>
            </a:r>
            <a:r>
              <a:rPr lang="ru-RU" dirty="0"/>
              <a:t>в левом верхнем углу должна быть подпись : утвержден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8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Состав </a:t>
            </a:r>
            <a:r>
              <a:rPr lang="ru-RU" dirty="0" smtClean="0"/>
              <a:t>ЕСПД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ГОСТ 19.001 ЕСПД. Общие положения.</a:t>
            </a:r>
          </a:p>
          <a:p>
            <a:r>
              <a:rPr lang="ru-RU" dirty="0"/>
              <a:t>ГОСТ 19.004 ЕСПД. Термины и определения.</a:t>
            </a:r>
          </a:p>
          <a:p>
            <a:r>
              <a:rPr lang="ru-RU" dirty="0"/>
              <a:t>ГОСТ 19.101 ЕСПД. Виды программ и программных документов.</a:t>
            </a:r>
          </a:p>
          <a:p>
            <a:r>
              <a:rPr lang="ru-RU" dirty="0"/>
              <a:t>ГОСТ 19.102 ЕСПД. Стадии разработки.</a:t>
            </a:r>
          </a:p>
          <a:p>
            <a:r>
              <a:rPr lang="ru-RU" dirty="0"/>
              <a:t>ГОСТ 19.103 ЕСПД. Обозначения программ и программных документов.</a:t>
            </a:r>
          </a:p>
          <a:p>
            <a:r>
              <a:rPr lang="ru-RU" dirty="0"/>
              <a:t>ГОСТ 19.104 ЕСПД. Основные надписи.</a:t>
            </a:r>
          </a:p>
          <a:p>
            <a:r>
              <a:rPr lang="ru-RU" dirty="0"/>
              <a:t>ГОСТ 19.105 ЕСПД. Общие требования к программным документам.</a:t>
            </a:r>
          </a:p>
          <a:p>
            <a:r>
              <a:rPr lang="ru-RU" dirty="0"/>
              <a:t>ГОСТ 19.106 ЕСПД. Требования к программным документам, выполненным печатным способом.</a:t>
            </a:r>
          </a:p>
          <a:p>
            <a:r>
              <a:rPr lang="ru-RU" dirty="0"/>
              <a:t>ГОСТ 19.201 ЕСПД. Техническое задание. Требование к содержанию и оформлению.</a:t>
            </a:r>
          </a:p>
          <a:p>
            <a:r>
              <a:rPr lang="ru-RU" dirty="0"/>
              <a:t>ГОСТ 19.202 ЕСПД. Спецификация. Требование к содержанию и оформлению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02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Состав ЕСПД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ГОСТ 19.401 ЕСПД. Текст программы. Требование к содержанию и оформлению.</a:t>
            </a:r>
          </a:p>
          <a:p>
            <a:r>
              <a:rPr lang="ru-RU" dirty="0"/>
              <a:t>ГОСТ 19.402 ЕСПД. Описание программы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ГОСТ </a:t>
            </a:r>
            <a:r>
              <a:rPr lang="ru-RU" dirty="0"/>
              <a:t>19.501 ЕСПД. Формуляр. Требование к содержанию и оформлению.</a:t>
            </a:r>
          </a:p>
          <a:p>
            <a:r>
              <a:rPr lang="ru-RU" dirty="0"/>
              <a:t>ГОСТ 19.502 ЕСПД. Общее описание. Требование к содержанию и оформлению.</a:t>
            </a:r>
          </a:p>
          <a:p>
            <a:r>
              <a:rPr lang="ru-RU" dirty="0"/>
              <a:t>ГОСТ 19.503 ЕСПД. Руководство системного программиста. Требование к содержанию и оформлению.</a:t>
            </a:r>
          </a:p>
          <a:p>
            <a:r>
              <a:rPr lang="ru-RU" dirty="0"/>
              <a:t>ГОСТ 19.504 ЕСПД. Руководство программиста. Требование к содержанию и оформлению.</a:t>
            </a:r>
          </a:p>
          <a:p>
            <a:r>
              <a:rPr lang="ru-RU" dirty="0"/>
              <a:t>ГОСТ 19.505 ЕСПД. Руководство оператора. Требование к содержанию и оформлению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933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Состав ЕСПД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ГОСТ 19.506 ЕСПД. Описание языка. Требование к содержанию и оформлению.</a:t>
            </a:r>
          </a:p>
          <a:p>
            <a:r>
              <a:rPr lang="ru-RU" dirty="0"/>
              <a:t>ГОСТ 19.601 ЕСПД. Общее правила дублирования, учета и хранения.</a:t>
            </a:r>
          </a:p>
          <a:p>
            <a:r>
              <a:rPr lang="ru-RU" dirty="0"/>
              <a:t>ГОСТ 19.602 ЕСПД. Правила дублирования, учета и хранения программных документов, выполненных печатным способом.</a:t>
            </a:r>
          </a:p>
          <a:p>
            <a:r>
              <a:rPr lang="ru-RU" dirty="0"/>
              <a:t>ГОСТ 19.603 ЕСПД. Общие правила внесения изменений.</a:t>
            </a:r>
          </a:p>
          <a:p>
            <a:r>
              <a:rPr lang="ru-RU" dirty="0"/>
              <a:t>ГОСТ 19.604 ЕСПД. Правила внесения изменений в программные документы, выполненные печатным способом.</a:t>
            </a:r>
          </a:p>
          <a:p>
            <a:r>
              <a:rPr lang="ru-RU" dirty="0"/>
              <a:t>ГОСТ 19.001 ЕСПД. Общие положения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27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Единая система программной документации (ЕСПД).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04456"/>
          </a:xfrm>
        </p:spPr>
        <p:txBody>
          <a:bodyPr>
            <a:normAutofit lnSpcReduction="10000"/>
          </a:bodyPr>
          <a:lstStyle/>
          <a:p>
            <a:pPr marL="0" indent="447675" algn="just">
              <a:buNone/>
            </a:pPr>
            <a:r>
              <a:rPr lang="ru-RU" dirty="0"/>
              <a:t>В стандарт ЕСПД </a:t>
            </a:r>
            <a:r>
              <a:rPr lang="ru-RU" dirty="0">
                <a:solidFill>
                  <a:srgbClr val="C00000"/>
                </a:solidFill>
              </a:rPr>
              <a:t>установлены требования регламентирующие</a:t>
            </a:r>
            <a:r>
              <a:rPr lang="ru-RU" dirty="0"/>
              <a:t> разработку сопровождения, изготовления и эксплуатацию программ, что обеспечивает возможность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447675" algn="just">
              <a:buNone/>
            </a:pPr>
            <a:endParaRPr lang="en-US" dirty="0" smtClean="0"/>
          </a:p>
          <a:p>
            <a:pPr marL="635000" indent="-457200" algn="just">
              <a:buFont typeface="+mj-lt"/>
              <a:buAutoNum type="arabicParenR"/>
            </a:pPr>
            <a:r>
              <a:rPr lang="ru-RU" dirty="0" smtClean="0"/>
              <a:t>Унификации </a:t>
            </a:r>
            <a:r>
              <a:rPr lang="ru-RU" dirty="0"/>
              <a:t>программных изделий для обмена программами и применение ранних разработанных программ в новых разработках</a:t>
            </a:r>
          </a:p>
          <a:p>
            <a:pPr marL="635000" indent="-457200" algn="just">
              <a:buFont typeface="+mj-lt"/>
              <a:buAutoNum type="arabicParenR"/>
            </a:pPr>
            <a:r>
              <a:rPr lang="ru-RU" dirty="0" smtClean="0"/>
              <a:t>Снижение </a:t>
            </a:r>
            <a:r>
              <a:rPr lang="ru-RU" dirty="0"/>
              <a:t>трудоемкости разработки</a:t>
            </a:r>
          </a:p>
          <a:p>
            <a:pPr marL="635000" indent="-457200" algn="just">
              <a:buFont typeface="+mj-lt"/>
              <a:buAutoNum type="arabicParenR"/>
            </a:pPr>
            <a:r>
              <a:rPr lang="ru-RU" dirty="0" smtClean="0"/>
              <a:t>Автоматизация </a:t>
            </a:r>
            <a:r>
              <a:rPr lang="ru-RU" dirty="0"/>
              <a:t>изготовления и хранения программной документацию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13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Единая система программной документации (ЕСПД).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/>
          <a:lstStyle/>
          <a:p>
            <a:r>
              <a:rPr lang="ru-RU" b="1" i="1" dirty="0">
                <a:solidFill>
                  <a:srgbClr val="C00000"/>
                </a:solidFill>
              </a:rPr>
              <a:t>Сопровождение программы</a:t>
            </a:r>
            <a:r>
              <a:rPr lang="ru-RU" dirty="0"/>
              <a:t> включает анализ функционирования, развитие и совершенствование программы, а так же внесение изменения в нее с целью устранения ошибок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>
                <a:solidFill>
                  <a:srgbClr val="C00000"/>
                </a:solidFill>
              </a:rPr>
              <a:t>Правила и положения</a:t>
            </a:r>
            <a:r>
              <a:rPr lang="ru-RU" dirty="0"/>
              <a:t>, установленные в стандартах ЕСПД распространяется на программы и программную документацию для вычислительных машинных комплексов и систем независимо от их назначения и области применения.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30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 состав ЕСПД входят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Основополагающие </a:t>
            </a:r>
            <a:r>
              <a:rPr lang="ru-RU" dirty="0"/>
              <a:t>и организационно методические стандарты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Стандарты</a:t>
            </a:r>
            <a:r>
              <a:rPr lang="ru-RU" dirty="0"/>
              <a:t>, определяющие форму и содержание программных документов применяемых для обработки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Стандарты</a:t>
            </a:r>
            <a:r>
              <a:rPr lang="ru-RU" dirty="0"/>
              <a:t>, обеспечивающие автоматизацию разработки программных </a:t>
            </a:r>
            <a:r>
              <a:rPr lang="ru-RU" dirty="0" smtClean="0"/>
              <a:t>документов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0" indent="447675" algn="just">
              <a:buNone/>
            </a:pPr>
            <a:r>
              <a:rPr lang="ru-RU" dirty="0">
                <a:solidFill>
                  <a:srgbClr val="C00000"/>
                </a:solidFill>
              </a:rPr>
              <a:t>Разработка организационно методической документации</a:t>
            </a:r>
            <a:r>
              <a:rPr lang="ru-RU" dirty="0"/>
              <a:t> определяющей и регламентирующей деятельностью организации по разработке сопровождении и эксплуатации программ должно производится на основе стандартов ЕСПД.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7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Стандарты ЕСПД разделяются на группы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0 код групп об общем положении</a:t>
            </a:r>
          </a:p>
          <a:p>
            <a:pPr marL="0" indent="0">
              <a:buNone/>
            </a:pPr>
            <a:r>
              <a:rPr lang="ru-RU" dirty="0"/>
              <a:t>- 1 код группы основополагающей стандартов</a:t>
            </a:r>
          </a:p>
          <a:p>
            <a:pPr marL="0" indent="0">
              <a:buNone/>
            </a:pPr>
            <a:r>
              <a:rPr lang="ru-RU" dirty="0"/>
              <a:t>- 2 код правила выполнения документации разработки</a:t>
            </a:r>
          </a:p>
          <a:p>
            <a:pPr marL="0" indent="0">
              <a:buNone/>
            </a:pPr>
            <a:r>
              <a:rPr lang="ru-RU" dirty="0"/>
              <a:t>- 3 код правила выполнения документации изготовителя</a:t>
            </a:r>
          </a:p>
          <a:p>
            <a:pPr marL="0" indent="0">
              <a:buNone/>
            </a:pPr>
            <a:r>
              <a:rPr lang="ru-RU" dirty="0"/>
              <a:t>- 4 код правила выполнения документации сопровождения</a:t>
            </a:r>
          </a:p>
          <a:p>
            <a:pPr marL="0" indent="0">
              <a:buNone/>
            </a:pPr>
            <a:r>
              <a:rPr lang="ru-RU" dirty="0"/>
              <a:t>- 5 код правила выполнения эксплуатационных документов</a:t>
            </a:r>
          </a:p>
          <a:p>
            <a:pPr marL="0" indent="0">
              <a:buNone/>
            </a:pPr>
            <a:r>
              <a:rPr lang="ru-RU" dirty="0"/>
              <a:t>- 6 код правила обращения программной документации</a:t>
            </a:r>
          </a:p>
          <a:p>
            <a:pPr marL="0" indent="0">
              <a:buNone/>
            </a:pPr>
            <a:r>
              <a:rPr lang="ru-RU" dirty="0"/>
              <a:t>- 7-8 резервные группы</a:t>
            </a:r>
          </a:p>
          <a:p>
            <a:pPr marL="0" indent="0">
              <a:buNone/>
            </a:pPr>
            <a:r>
              <a:rPr lang="ru-RU" dirty="0"/>
              <a:t>- 9 прочие стандарты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04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Единая система программной документации (ЕСПД).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/>
          <a:lstStyle/>
          <a:p>
            <a:pPr marL="0" indent="447675" algn="just">
              <a:buNone/>
            </a:pPr>
            <a:r>
              <a:rPr lang="ru-RU" sz="2000" dirty="0">
                <a:solidFill>
                  <a:srgbClr val="C00000"/>
                </a:solidFill>
              </a:rPr>
              <a:t>Обозначение стандартов </a:t>
            </a:r>
            <a:r>
              <a:rPr lang="ru-RU" sz="2000" dirty="0"/>
              <a:t>ЕСПД строятся по классификационному признаку.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rgbClr val="C00000"/>
                </a:solidFill>
              </a:rPr>
              <a:t>В обозначении стандартов </a:t>
            </a:r>
            <a:r>
              <a:rPr lang="ru-RU" sz="2000" dirty="0"/>
              <a:t>ЕСПД должны входить: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Цифры </a:t>
            </a:r>
            <a:r>
              <a:rPr lang="ru-RU" sz="2000" dirty="0"/>
              <a:t>1 9 присвоены классу стандартов ЕСПД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Одна </a:t>
            </a:r>
            <a:r>
              <a:rPr lang="ru-RU" sz="2000" dirty="0"/>
              <a:t>цифра после точки (.) обозначающая код классификационной группы стандартов.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Двузначное </a:t>
            </a:r>
            <a:r>
              <a:rPr lang="ru-RU" sz="2000" dirty="0"/>
              <a:t>число, определяющее порядковый номер группы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 smtClean="0"/>
              <a:t>Двузначное число после тире (-) указывающее год регистрации стандартов.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8" t="27264" r="47131" b="56665"/>
          <a:stretch/>
        </p:blipFill>
        <p:spPr bwMode="auto">
          <a:xfrm>
            <a:off x="2843808" y="5013176"/>
            <a:ext cx="3656485" cy="165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00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Схемы алгоритмов программ данных и систем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Они </a:t>
            </a:r>
            <a:r>
              <a:rPr lang="ru-RU" dirty="0">
                <a:solidFill>
                  <a:srgbClr val="C00000"/>
                </a:solidFill>
              </a:rPr>
              <a:t>состоят из </a:t>
            </a:r>
            <a:r>
              <a:rPr lang="ru-RU" dirty="0"/>
              <a:t>имеющих заданное значение символов краткого пояснительного текста и соединяющие линии. </a:t>
            </a:r>
            <a:endParaRPr lang="en-US" dirty="0" smtClean="0"/>
          </a:p>
          <a:p>
            <a:r>
              <a:rPr lang="ru-RU" dirty="0" smtClean="0"/>
              <a:t>Схемы </a:t>
            </a:r>
            <a:r>
              <a:rPr lang="ru-RU" dirty="0">
                <a:solidFill>
                  <a:srgbClr val="C00000"/>
                </a:solidFill>
              </a:rPr>
              <a:t>могут использоваться на различных уровнях </a:t>
            </a:r>
            <a:r>
              <a:rPr lang="ru-RU" dirty="0"/>
              <a:t>детализации, причем число уровней зависит от размеров и сложности задачи обработки данных. </a:t>
            </a:r>
            <a:endParaRPr lang="en-US" dirty="0" smtClean="0"/>
          </a:p>
          <a:p>
            <a:r>
              <a:rPr lang="ru-RU" dirty="0" smtClean="0"/>
              <a:t>Уровень </a:t>
            </a:r>
            <a:r>
              <a:rPr lang="ru-RU" dirty="0"/>
              <a:t>детализации должен быть таким, что бы различные части и взаимосвязь между ними были по тип в целом. </a:t>
            </a:r>
            <a:endParaRPr lang="en-US" dirty="0" smtClean="0"/>
          </a:p>
          <a:p>
            <a:r>
              <a:rPr lang="ru-RU" dirty="0" smtClean="0"/>
              <a:t>Символы </a:t>
            </a:r>
            <a:r>
              <a:rPr lang="ru-RU" dirty="0"/>
              <a:t>предназначены для использования в документации по обработке данных и применения в:</a:t>
            </a:r>
          </a:p>
          <a:p>
            <a:pPr marL="354013" indent="447675">
              <a:buFont typeface="+mj-lt"/>
              <a:buAutoNum type="arabicParenR"/>
            </a:pPr>
            <a:r>
              <a:rPr lang="ru-RU" dirty="0" smtClean="0"/>
              <a:t>схемах </a:t>
            </a:r>
            <a:r>
              <a:rPr lang="ru-RU" dirty="0"/>
              <a:t>данных</a:t>
            </a:r>
          </a:p>
          <a:p>
            <a:pPr marL="354013" indent="447675">
              <a:buFont typeface="+mj-lt"/>
              <a:buAutoNum type="arabicParenR"/>
            </a:pPr>
            <a:r>
              <a:rPr lang="ru-RU" dirty="0" smtClean="0"/>
              <a:t>схемах </a:t>
            </a:r>
            <a:r>
              <a:rPr lang="ru-RU" dirty="0"/>
              <a:t>программ</a:t>
            </a:r>
          </a:p>
          <a:p>
            <a:pPr marL="354013" indent="447675">
              <a:buFont typeface="+mj-lt"/>
              <a:buAutoNum type="arabicParenR"/>
            </a:pPr>
            <a:r>
              <a:rPr lang="ru-RU" dirty="0" smtClean="0"/>
              <a:t>схемах </a:t>
            </a:r>
            <a:r>
              <a:rPr lang="ru-RU" dirty="0"/>
              <a:t>работы в системе</a:t>
            </a:r>
          </a:p>
          <a:p>
            <a:pPr marL="354013" indent="447675">
              <a:buFont typeface="+mj-lt"/>
              <a:buAutoNum type="arabicParenR"/>
            </a:pPr>
            <a:r>
              <a:rPr lang="ru-RU" dirty="0" smtClean="0"/>
              <a:t>схемах </a:t>
            </a:r>
            <a:r>
              <a:rPr lang="ru-RU" dirty="0"/>
              <a:t>взаимодействия программ</a:t>
            </a:r>
          </a:p>
          <a:p>
            <a:pPr marL="354013" indent="447675">
              <a:buFont typeface="+mj-lt"/>
              <a:buAutoNum type="arabicParenR"/>
            </a:pPr>
            <a:r>
              <a:rPr lang="ru-RU" dirty="0" smtClean="0"/>
              <a:t>схемах </a:t>
            </a:r>
            <a:r>
              <a:rPr lang="ru-RU" dirty="0"/>
              <a:t>ресурсов 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6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Схемы алгоритмов программ данных и систем.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i="1" u="sng" dirty="0" smtClean="0">
                <a:solidFill>
                  <a:srgbClr val="C00000"/>
                </a:solidFill>
              </a:rPr>
              <a:t>Схемы </a:t>
            </a:r>
            <a:r>
              <a:rPr lang="ru-RU" i="1" u="sng" dirty="0">
                <a:solidFill>
                  <a:srgbClr val="C00000"/>
                </a:solidFill>
              </a:rPr>
              <a:t>данных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/>
              <a:t>– отображают путь данных при решении задач и определяют этапы обработки, а так же различных применяемых носителях данных.</a:t>
            </a:r>
          </a:p>
          <a:p>
            <a:pPr marL="514350" indent="-514350">
              <a:buFont typeface="+mj-lt"/>
              <a:buAutoNum type="romanUcPeriod"/>
            </a:pPr>
            <a:r>
              <a:rPr lang="ru-RU" i="1" u="sng" dirty="0" smtClean="0">
                <a:solidFill>
                  <a:srgbClr val="C00000"/>
                </a:solidFill>
              </a:rPr>
              <a:t>Схема </a:t>
            </a:r>
            <a:r>
              <a:rPr lang="ru-RU" i="1" u="sng" dirty="0">
                <a:solidFill>
                  <a:srgbClr val="C00000"/>
                </a:solidFill>
              </a:rPr>
              <a:t>программ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/>
              <a:t>– отображают последовательность операций программ</a:t>
            </a:r>
          </a:p>
          <a:p>
            <a:pPr marL="514350" indent="-514350">
              <a:buFont typeface="+mj-lt"/>
              <a:buAutoNum type="romanUcPeriod"/>
            </a:pPr>
            <a:r>
              <a:rPr lang="ru-RU" i="1" u="sng" dirty="0" smtClean="0">
                <a:solidFill>
                  <a:srgbClr val="C00000"/>
                </a:solidFill>
              </a:rPr>
              <a:t>Схема </a:t>
            </a:r>
            <a:r>
              <a:rPr lang="ru-RU" i="1" u="sng" dirty="0">
                <a:solidFill>
                  <a:srgbClr val="C00000"/>
                </a:solidFill>
              </a:rPr>
              <a:t>работы в системе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ru-RU" dirty="0"/>
              <a:t>– отображают управление операциями и поток данных в системе</a:t>
            </a:r>
          </a:p>
          <a:p>
            <a:pPr marL="514350" indent="-514350">
              <a:buFont typeface="+mj-lt"/>
              <a:buAutoNum type="romanUcPeriod"/>
            </a:pPr>
            <a:r>
              <a:rPr lang="ru-RU" i="1" u="sng" dirty="0" smtClean="0">
                <a:solidFill>
                  <a:srgbClr val="C00000"/>
                </a:solidFill>
              </a:rPr>
              <a:t>Схема </a:t>
            </a:r>
            <a:r>
              <a:rPr lang="ru-RU" i="1" u="sng" dirty="0">
                <a:solidFill>
                  <a:srgbClr val="C00000"/>
                </a:solidFill>
              </a:rPr>
              <a:t>взаимодействия программ </a:t>
            </a:r>
            <a:r>
              <a:rPr lang="ru-RU" dirty="0"/>
              <a:t>– отображает путь активации программ и взаимодействий с соответствующими данными. Каждая программа в схеме взаимодействия показывается только 1раз.</a:t>
            </a:r>
          </a:p>
          <a:p>
            <a:pPr marL="514350" indent="-514350">
              <a:buFont typeface="+mj-lt"/>
              <a:buAutoNum type="romanUcPeriod"/>
            </a:pPr>
            <a:r>
              <a:rPr lang="ru-RU" i="1" u="sng" dirty="0" smtClean="0">
                <a:solidFill>
                  <a:srgbClr val="C00000"/>
                </a:solidFill>
              </a:rPr>
              <a:t>Схема </a:t>
            </a:r>
            <a:r>
              <a:rPr lang="ru-RU" i="1" u="sng" dirty="0">
                <a:solidFill>
                  <a:srgbClr val="C00000"/>
                </a:solidFill>
              </a:rPr>
              <a:t>ресурсов в системе</a:t>
            </a:r>
            <a:r>
              <a:rPr lang="ru-RU" i="1" u="sng" dirty="0"/>
              <a:t> </a:t>
            </a:r>
            <a:r>
              <a:rPr lang="ru-RU" dirty="0"/>
              <a:t>– отображает конфигурацию блоков данных и обрабатывающих блоков, которые требуются для решения задачи или набора задач.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641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108</TotalTime>
  <Words>1216</Words>
  <Application>Microsoft Office PowerPoint</Application>
  <PresentationFormat>Экран (4:3)</PresentationFormat>
  <Paragraphs>193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Ясность</vt:lpstr>
      <vt:lpstr>Стандарты ЕСПД</vt:lpstr>
      <vt:lpstr>Единая система программной документации (ЕСПД).</vt:lpstr>
      <vt:lpstr>Единая система программной документации (ЕСПД).</vt:lpstr>
      <vt:lpstr>Единая система программной документации (ЕСПД).</vt:lpstr>
      <vt:lpstr>В состав ЕСПД входят:</vt:lpstr>
      <vt:lpstr>Стандарты ЕСПД разделяются на группы:</vt:lpstr>
      <vt:lpstr>Единая система программной документации (ЕСПД).</vt:lpstr>
      <vt:lpstr>Схемы алгоритмов программ данных и систем.</vt:lpstr>
      <vt:lpstr>Схемы алгоритмов программ данных и систем.</vt:lpstr>
      <vt:lpstr>ЕСПД – основополагающие стандарты</vt:lpstr>
      <vt:lpstr>ЕСПД – основополагающие стандарты</vt:lpstr>
      <vt:lpstr>Виды программных документов</vt:lpstr>
      <vt:lpstr>Виды программных документов</vt:lpstr>
      <vt:lpstr>К эксплуатационным документам относятся:</vt:lpstr>
      <vt:lpstr>Виды программных документов</vt:lpstr>
      <vt:lpstr>Стадии разработки программ</vt:lpstr>
      <vt:lpstr>Стадии разработки программ</vt:lpstr>
      <vt:lpstr>Стадии разработки программ</vt:lpstr>
      <vt:lpstr>Стадии разработки программ</vt:lpstr>
      <vt:lpstr>Стадии разработки программ</vt:lpstr>
      <vt:lpstr>Стадии разработки программ</vt:lpstr>
      <vt:lpstr>Обозначение программ и программных документов</vt:lpstr>
      <vt:lpstr>Структура обозначения других программных документов</vt:lpstr>
      <vt:lpstr>Общие требования к программным документам</vt:lpstr>
      <vt:lpstr>Форма листа утверждения</vt:lpstr>
      <vt:lpstr>Титульный лист</vt:lpstr>
      <vt:lpstr>Состав ЕСПД</vt:lpstr>
      <vt:lpstr>Состав ЕСПД</vt:lpstr>
      <vt:lpstr>Состав ЕСПД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ЕСПД. </dc:title>
  <dc:creator>Клементьева Анна Евгеньевна</dc:creator>
  <cp:lastModifiedBy>Клементьева Анна Евгеньевна</cp:lastModifiedBy>
  <cp:revision>18</cp:revision>
  <dcterms:created xsi:type="dcterms:W3CDTF">2017-10-16T13:33:37Z</dcterms:created>
  <dcterms:modified xsi:type="dcterms:W3CDTF">2017-10-17T06:26:18Z</dcterms:modified>
</cp:coreProperties>
</file>