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9160" autoAdjust="0"/>
  </p:normalViewPr>
  <p:slideViewPr>
    <p:cSldViewPr>
      <p:cViewPr varScale="1">
        <p:scale>
          <a:sx n="44" d="100"/>
          <a:sy n="44" d="100"/>
        </p:scale>
        <p:origin x="69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C401F-6D6C-4A2F-A64D-47DE3CFADB9E}" type="datetimeFigureOut">
              <a:rPr lang="ru-RU" smtClean="0"/>
              <a:pPr/>
              <a:t>10.10.2022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CB990-3E03-4E16-999D-A682C02477F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154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95ACF08-8F88-452E-AEBA-E787B54444AC}" type="datetime1">
              <a:rPr lang="ru-RU" smtClean="0"/>
              <a:pPr/>
              <a:t>10.10.2022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CBF0E90-CE0A-4103-93F8-9ABB60C5BB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72CB-4059-4C84-95F0-09F90B0508CA}" type="datetime1">
              <a:rPr lang="ru-RU" smtClean="0"/>
              <a:pPr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0E90-CE0A-4103-93F8-9ABB60C5BB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2E20A38F-90DE-4F6D-9AF5-3D3F8A7ADB2F}" type="datetime1">
              <a:rPr lang="ru-RU" smtClean="0"/>
              <a:pPr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CBF0E90-CE0A-4103-93F8-9ABB60C5BB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AA9C-53D9-4B03-BE92-81A01915A3F4}" type="datetime1">
              <a:rPr lang="ru-RU" smtClean="0"/>
              <a:pPr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0E90-CE0A-4103-93F8-9ABB60C5BB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C06C0DF-9B77-4126-9368-099C90C1C6C8}" type="datetime1">
              <a:rPr lang="ru-RU" smtClean="0"/>
              <a:pPr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4CBF0E90-CE0A-4103-93F8-9ABB60C5BB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9F5C-E284-4086-9C9A-53CEC4882BAE}" type="datetime1">
              <a:rPr lang="ru-RU" smtClean="0"/>
              <a:pPr/>
              <a:t>10.10.2022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0E90-CE0A-4103-93F8-9ABB60C5BB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686A-BB9D-49CD-8D5A-936F768F9BAA}" type="datetime1">
              <a:rPr lang="ru-RU" smtClean="0"/>
              <a:pPr/>
              <a:t>10.10.2022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0E90-CE0A-4103-93F8-9ABB60C5BB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2A29-7275-4F9B-BC24-25FCD1D0BB75}" type="datetime1">
              <a:rPr lang="ru-RU" smtClean="0"/>
              <a:pPr/>
              <a:t>10.10.2022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0E90-CE0A-4103-93F8-9ABB60C5BB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5CEA6FB-ED75-4BEE-B7DE-8A835F2266BA}" type="datetime1">
              <a:rPr lang="ru-RU" smtClean="0"/>
              <a:pPr/>
              <a:t>10.10.2022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0E90-CE0A-4103-93F8-9ABB60C5BB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42C3-14EB-49F2-B0EF-4EB9BC745E44}" type="datetime1">
              <a:rPr lang="ru-RU" smtClean="0"/>
              <a:pPr/>
              <a:t>10.10.2022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0E90-CE0A-4103-93F8-9ABB60C5BB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849A-D24A-4ED9-83A4-E13F9D31864F}" type="datetime1">
              <a:rPr lang="ru-RU" smtClean="0"/>
              <a:pPr/>
              <a:t>10.10.2022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0E90-CE0A-4103-93F8-9ABB60C5BB3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883FC449-DBE0-4D51-A390-251B63249BB6}" type="datetime1">
              <a:rPr lang="ru-RU" smtClean="0"/>
              <a:pPr/>
              <a:t>10.10.2022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BF0E90-CE0A-4103-93F8-9ABB60C5BB3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wip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2652" y="1963910"/>
            <a:ext cx="7772400" cy="2714644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CТАНДАРТЫ </a:t>
            </a:r>
            <a:r>
              <a:rPr lang="ru-RU" b="1" dirty="0"/>
              <a:t>СЕРИИ ИСО 9000 — ОРГАНИЗАЦИОННО-МЕТОДИЧЕСКАЯ ОСНОВА МЕНЕДЖМЕНТА КАЧЕСТВА</a:t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14678" y="4429132"/>
            <a:ext cx="5114778" cy="1101248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История, концепция, структура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0E90-CE0A-4103-93F8-9ABB60C5BB30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6867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i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2. Концепция стандартов ИСО</a:t>
            </a:r>
            <a:r>
              <a:rPr lang="ru-RU" i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i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Продолжение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b="1" i="1" dirty="0" smtClean="0"/>
          </a:p>
          <a:p>
            <a:r>
              <a:rPr lang="ru-RU" sz="2800" b="1" i="1" dirty="0" smtClean="0">
                <a:solidFill>
                  <a:srgbClr val="002060"/>
                </a:solidFill>
              </a:rPr>
              <a:t>Стандарты ИСО не преследуют цели стандартизации систем качества на предприятии.</a:t>
            </a:r>
          </a:p>
          <a:p>
            <a:endParaRPr lang="ru-RU" sz="2800" b="1" i="1" dirty="0" smtClean="0">
              <a:solidFill>
                <a:srgbClr val="002060"/>
              </a:solidFill>
            </a:endParaRPr>
          </a:p>
          <a:p>
            <a:r>
              <a:rPr lang="ru-RU" sz="2800" b="1" i="1" dirty="0" smtClean="0">
                <a:solidFill>
                  <a:srgbClr val="002060"/>
                </a:solidFill>
              </a:rPr>
              <a:t>Стандарты ИСО - это документы общего характера, образующие добровольную, основанную на международном консенсусе, систему</a:t>
            </a:r>
            <a:r>
              <a:rPr lang="ru-RU" b="1" i="1" dirty="0" smtClean="0"/>
              <a:t>.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0E90-CE0A-4103-93F8-9ABB60C5BB30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6867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i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2. Концепция стандартов ИСО</a:t>
            </a:r>
            <a:r>
              <a:rPr lang="ru-RU" i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i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Продолжение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b="1" i="1" dirty="0" smtClean="0">
                <a:solidFill>
                  <a:srgbClr val="002060"/>
                </a:solidFill>
              </a:rPr>
              <a:t>В настоящее время стандарты ИСО серии 9000 составляют методологическую основу, на которой идет сближение требований многочисленных отраслевых и региональных систем стандартизации. </a:t>
            </a:r>
            <a:endParaRPr lang="ru-RU" b="1" i="1" dirty="0">
              <a:solidFill>
                <a:srgbClr val="00206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0E90-CE0A-4103-93F8-9ABB60C5BB30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61526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i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2. Концепция стандартов ИСО </a:t>
            </a:r>
            <a:r>
              <a:rPr lang="ru-RU" sz="2200" i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Продолжение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b="1" i="1" dirty="0" smtClean="0">
              <a:solidFill>
                <a:srgbClr val="002060"/>
              </a:solidFill>
            </a:endParaRPr>
          </a:p>
          <a:p>
            <a:r>
              <a:rPr lang="ru-RU" b="1" i="1" dirty="0" smtClean="0">
                <a:solidFill>
                  <a:srgbClr val="002060"/>
                </a:solidFill>
              </a:rPr>
              <a:t>Механизм обеспечения качества на базе стандартов ИСО серии 9000 заключается в том, что существенную роль в нем играют отношения между изготовителем и потребителем (заказчиком) продукции, которые строятся на основе защиты интересов и прав потребителя. </a:t>
            </a:r>
            <a:endParaRPr lang="ru-RU" b="1" i="1" dirty="0">
              <a:solidFill>
                <a:srgbClr val="00206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0E90-CE0A-4103-93F8-9ABB60C5BB30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6867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i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2. Концепция стандартов ИСО </a:t>
            </a:r>
            <a:r>
              <a:rPr lang="ru-RU" sz="2200" i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Продолжение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b="1" i="1" dirty="0" smtClean="0"/>
          </a:p>
          <a:p>
            <a:endParaRPr lang="ru-RU" b="1" i="1" dirty="0" smtClean="0"/>
          </a:p>
          <a:p>
            <a:r>
              <a:rPr lang="ru-RU" sz="2800" b="1" i="1" dirty="0" smtClean="0">
                <a:solidFill>
                  <a:srgbClr val="002060"/>
                </a:solidFill>
              </a:rPr>
              <a:t>Стандарты ИСО серии 9000 способствовали гармонизации в международном масштабе всех документов по административному управлению качеством (менеджменту качества).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0E90-CE0A-4103-93F8-9ABB60C5BB30}" type="slidenum">
              <a:rPr lang="ru-RU" smtClean="0"/>
              <a:pPr/>
              <a:t>13</a:t>
            </a:fld>
            <a:endParaRPr lang="ru-RU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758138" cy="822944"/>
          </a:xfrm>
        </p:spPr>
        <p:txBody>
          <a:bodyPr>
            <a:normAutofit fontScale="90000"/>
          </a:bodyPr>
          <a:lstStyle/>
          <a:p>
            <a:pPr algn="ctr"/>
            <a:r>
              <a:rPr lang="ru-RU" i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2. Концепция стандартов ИСО</a:t>
            </a:r>
            <a:r>
              <a:rPr lang="ru-RU" i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i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Окончание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Успех стандартов ИСО серии 9000 явился подтверждением двух важных достижений:</a:t>
            </a:r>
          </a:p>
          <a:p>
            <a:pPr lvl="0"/>
            <a:r>
              <a:rPr lang="ru-RU" b="1" i="1" dirty="0" smtClean="0">
                <a:solidFill>
                  <a:srgbClr val="002060"/>
                </a:solidFill>
              </a:rPr>
              <a:t>стандарты содержат проверенные временем концепции внутреннего руководства качеством и модели по внешнему обеспечению качества;</a:t>
            </a:r>
          </a:p>
          <a:p>
            <a:pPr lvl="0"/>
            <a:endParaRPr lang="ru-RU" b="1" i="1" dirty="0" smtClean="0">
              <a:solidFill>
                <a:srgbClr val="002060"/>
              </a:solidFill>
            </a:endParaRPr>
          </a:p>
          <a:p>
            <a:pPr lvl="0"/>
            <a:r>
              <a:rPr lang="ru-RU" b="1" i="1" dirty="0" smtClean="0">
                <a:solidFill>
                  <a:srgbClr val="002060"/>
                </a:solidFill>
              </a:rPr>
              <a:t>стандарты удовлетворяют растущие потребности международного менеджмента качества и широко используются как универсальный инструмент оценки систем качества второй и третьей стороной.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0E90-CE0A-4103-93F8-9ABB60C5BB30}" type="slidenum">
              <a:rPr lang="ru-RU" sz="1600" smtClean="0"/>
              <a:pPr/>
              <a:t>14</a:t>
            </a:fld>
            <a:endParaRPr lang="ru-RU" sz="16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80068"/>
          </a:xfrm>
        </p:spPr>
        <p:txBody>
          <a:bodyPr>
            <a:normAutofit fontScale="90000"/>
          </a:bodyPr>
          <a:lstStyle/>
          <a:p>
            <a:pPr algn="ctr"/>
            <a:r>
              <a:rPr lang="ru-RU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3. Структура стандартов ИСО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b="1" i="1" dirty="0" smtClean="0">
                <a:solidFill>
                  <a:srgbClr val="002060"/>
                </a:solidFill>
              </a:rPr>
              <a:t>Шесть основополагающих стандартов ИСО (9001, 9002, 9003, 9004-1 и 8402) стали ядром большого комплекса стандартов и получившего общее название "семейство стандартов ИСО 9000".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0E90-CE0A-4103-93F8-9ABB60C5BB30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3. Структура стандартов ИСО</a:t>
            </a:r>
            <a:br>
              <a:rPr lang="ru-RU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продолжение</a:t>
            </a:r>
            <a:endParaRPr lang="ru-RU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Семейство стандартов </a:t>
            </a:r>
            <a:r>
              <a:rPr lang="ru-RU" b="1" dirty="0" smtClean="0"/>
              <a:t>ISO 9000: 2008</a:t>
            </a:r>
            <a:r>
              <a:rPr lang="ru-RU" dirty="0" smtClean="0"/>
              <a:t> опубликованное в ноябре 2008 года, определяет </a:t>
            </a:r>
            <a:r>
              <a:rPr lang="ru-RU" b="1" i="1" dirty="0" smtClean="0">
                <a:solidFill>
                  <a:srgbClr val="002060"/>
                </a:solidFill>
              </a:rPr>
              <a:t>минимальный набор общих требований к качеству систем управления</a:t>
            </a:r>
            <a:r>
              <a:rPr lang="ru-RU" dirty="0" smtClean="0"/>
              <a:t>, процессов и продукции и состоит из стандартов </a:t>
            </a:r>
            <a:r>
              <a:rPr lang="ru-RU" b="1" dirty="0" smtClean="0"/>
              <a:t>ISO 9000: 2008, ISO 9001: 2008, ISO 9004: 2008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0E90-CE0A-4103-93F8-9ABB60C5BB30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3. Структура стандартов ИСО</a:t>
            </a:r>
            <a:br>
              <a:rPr lang="ru-RU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продолжение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Стандарты </a:t>
            </a:r>
            <a:r>
              <a:rPr lang="ru-RU" b="1" dirty="0" smtClean="0">
                <a:solidFill>
                  <a:srgbClr val="002060"/>
                </a:solidFill>
              </a:rPr>
              <a:t>ISO 14001, 18001, 20000, 27000, 29001, 16949</a:t>
            </a:r>
            <a:r>
              <a:rPr lang="ru-RU" dirty="0" smtClean="0"/>
              <a:t> базируются на стандарте ISO 9001 и являются его развитием в специализированных областях. В этом случае внедряют интегрированную СМК (например, на базе </a:t>
            </a:r>
            <a:r>
              <a:rPr lang="ru-RU" dirty="0" smtClean="0">
                <a:solidFill>
                  <a:srgbClr val="002060"/>
                </a:solidFill>
              </a:rPr>
              <a:t>ISO (9001 + 14001) </a:t>
            </a:r>
            <a:r>
              <a:rPr lang="ru-RU" dirty="0" smtClean="0"/>
              <a:t>и т.д.).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0E90-CE0A-4103-93F8-9ABB60C5BB30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3. Структура стандартов ИСО</a:t>
            </a:r>
            <a:br>
              <a:rPr lang="ru-RU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продолжение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Российский вариант основного стандарта имеет обозначение</a:t>
            </a:r>
          </a:p>
          <a:p>
            <a:pPr>
              <a:buNone/>
            </a:pPr>
            <a:r>
              <a:rPr lang="ru-RU" dirty="0" smtClean="0">
                <a:solidFill>
                  <a:srgbClr val="002060"/>
                </a:solidFill>
              </a:rPr>
              <a:t>   </a:t>
            </a:r>
            <a:r>
              <a:rPr lang="ru-RU" b="1" dirty="0" smtClean="0">
                <a:solidFill>
                  <a:srgbClr val="002060"/>
                </a:solidFill>
              </a:rPr>
              <a:t>ГОСТ Р ИСО 9001: 2008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ru-RU" dirty="0" smtClean="0"/>
              <a:t>   и является переводом международного стандарта. В дальнейшем, для краткости, будем использовать российское обозначение основного стандарта - ISO 9001.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0E90-CE0A-4103-93F8-9ABB60C5BB30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3. Структура стандартов ИСО</a:t>
            </a:r>
            <a:br>
              <a:rPr lang="ru-RU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продолжение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 </a:t>
            </a:r>
            <a:r>
              <a:rPr lang="ru-RU" b="1" dirty="0" smtClean="0">
                <a:solidFill>
                  <a:srgbClr val="002060"/>
                </a:solidFill>
              </a:rPr>
              <a:t>Стандарт ISO 9000: 2008. Системы менеджмента качества. «Основные положения и словарь». </a:t>
            </a:r>
            <a:br>
              <a:rPr lang="ru-RU" b="1" dirty="0" smtClean="0">
                <a:solidFill>
                  <a:srgbClr val="002060"/>
                </a:solidFill>
              </a:rPr>
            </a:br>
            <a:r>
              <a:rPr lang="ru-RU" dirty="0" smtClean="0"/>
              <a:t>Описывает основные положения систем менеджмента качества и устанавливает терминологию для систем менеджмента качества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0E90-CE0A-4103-93F8-9ABB60C5BB30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i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1. История стандартов ИСО </a:t>
            </a:r>
            <a:r>
              <a:rPr lang="ru-RU" i="1" dirty="0" smtClean="0"/>
              <a:t/>
            </a:r>
            <a:br>
              <a:rPr lang="ru-RU" i="1" dirty="0" smtClean="0"/>
            </a:b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285860"/>
            <a:ext cx="7239000" cy="5169876"/>
          </a:xfrm>
        </p:spPr>
        <p:txBody>
          <a:bodyPr>
            <a:normAutofit fontScale="77500" lnSpcReduction="20000"/>
          </a:bodyPr>
          <a:lstStyle/>
          <a:p>
            <a:pPr marL="0" algn="l">
              <a:lnSpc>
                <a:spcPct val="120000"/>
              </a:lnSpc>
              <a:buNone/>
            </a:pPr>
            <a:r>
              <a:rPr lang="ru-RU" sz="3400" dirty="0" smtClean="0"/>
              <a:t>К концу 70-х годов мировая рыночная экономика характеризовалась следующими острыми проблемами в области обеспечения качества:</a:t>
            </a:r>
          </a:p>
          <a:p>
            <a:pPr lvl="0" algn="l"/>
            <a:r>
              <a:rPr lang="ru-RU" sz="3400" b="1" i="1" dirty="0" smtClean="0">
                <a:solidFill>
                  <a:srgbClr val="002060"/>
                </a:solidFill>
              </a:rPr>
              <a:t>неуклонным ужесточением требований со стороны крупных покупателей не только к уровню качества продукции, но и к обеспечению его стабильности;</a:t>
            </a:r>
          </a:p>
          <a:p>
            <a:pPr lvl="0" algn="l"/>
            <a:endParaRPr lang="ru-RU" sz="3400" b="1" i="1" dirty="0" smtClean="0">
              <a:solidFill>
                <a:srgbClr val="002060"/>
              </a:solidFill>
            </a:endParaRPr>
          </a:p>
          <a:p>
            <a:pPr lvl="0" algn="l"/>
            <a:r>
              <a:rPr lang="ru-RU" sz="3400" b="1" i="1" dirty="0" smtClean="0">
                <a:solidFill>
                  <a:srgbClr val="002060"/>
                </a:solidFill>
              </a:rPr>
              <a:t>высокими экономическими рисками покупателей, связанными с возможностью приобретения продукции нестабильного качества;</a:t>
            </a:r>
          </a:p>
          <a:p>
            <a:pPr algn="l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0E90-CE0A-4103-93F8-9ABB60C5BB3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94382"/>
          </a:xfrm>
        </p:spPr>
        <p:txBody>
          <a:bodyPr>
            <a:normAutofit fontScale="90000"/>
          </a:bodyPr>
          <a:lstStyle/>
          <a:p>
            <a:pPr algn="ctr"/>
            <a:r>
              <a:rPr lang="ru-RU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3. Структура стандартов ИСО</a:t>
            </a:r>
            <a:br>
              <a:rPr lang="ru-RU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продолжение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      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ru-RU" b="1" dirty="0" smtClean="0">
                <a:solidFill>
                  <a:srgbClr val="002060"/>
                </a:solidFill>
              </a:rPr>
              <a:t>Стандарт ISO 9001: 2008. Системы менеджмента качества. «Требования» </a:t>
            </a:r>
            <a:r>
              <a:rPr lang="ru-RU" b="1" dirty="0" smtClean="0"/>
              <a:t>.</a:t>
            </a:r>
            <a:r>
              <a:rPr lang="ru-RU" dirty="0" smtClean="0"/>
              <a:t> Определяет требования к системам менеджмента качества для тех случаев, когда организации необходимо продемонстрировать свою способность предоставлять продукцию (услуги), отвечающую требованиям потребителей и установленным к ней обязательным требованиям, и направлен на повышение удовлетворенности потребителей.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0E90-CE0A-4103-93F8-9ABB60C5BB30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94382"/>
          </a:xfrm>
        </p:spPr>
        <p:txBody>
          <a:bodyPr>
            <a:normAutofit fontScale="90000"/>
          </a:bodyPr>
          <a:lstStyle/>
          <a:p>
            <a:pPr algn="ctr"/>
            <a:r>
              <a:rPr lang="ru-RU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3. Структура стандартов ИСО </a:t>
            </a:r>
            <a:r>
              <a:rPr lang="ru-RU" sz="2200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продолжение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2060"/>
                </a:solidFill>
              </a:rPr>
              <a:t>Стандарт ISO 9004: 2008. Системы менеджмента качества. «Рекомендации по улучшению деятельности».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br>
              <a:rPr lang="ru-RU" dirty="0" smtClean="0">
                <a:solidFill>
                  <a:srgbClr val="002060"/>
                </a:solidFill>
              </a:rPr>
            </a:br>
            <a:endParaRPr lang="ru-RU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rgbClr val="002060"/>
                </a:solidFill>
              </a:rPr>
              <a:t>   </a:t>
            </a:r>
            <a:r>
              <a:rPr lang="ru-RU" dirty="0" smtClean="0"/>
              <a:t>Содержит рекомендации, рассматривающие результативность и эффективность системы менеджмента качества. Целью этого стандарта является улучшение деятельности организации, удовлетворенность потребителей и других заинтересованных сторон.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0E90-CE0A-4103-93F8-9ABB60C5BB30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3. Структура стандартов ИСО</a:t>
            </a:r>
            <a:br>
              <a:rPr lang="ru-RU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продолжение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 smtClean="0"/>
          </a:p>
          <a:p>
            <a:r>
              <a:rPr lang="ru-RU" dirty="0" smtClean="0"/>
              <a:t> </a:t>
            </a:r>
            <a:r>
              <a:rPr lang="ru-RU" b="1" dirty="0" smtClean="0"/>
              <a:t>Стандарт ISO 19011</a:t>
            </a:r>
            <a:r>
              <a:rPr lang="ru-RU" dirty="0" smtClean="0"/>
              <a:t>. </a:t>
            </a:r>
          </a:p>
          <a:p>
            <a:pPr>
              <a:buNone/>
            </a:pPr>
            <a:r>
              <a:rPr lang="ru-RU" dirty="0" smtClean="0"/>
              <a:t>   </a:t>
            </a:r>
          </a:p>
          <a:p>
            <a:pPr>
              <a:buNone/>
            </a:pPr>
            <a:r>
              <a:rPr lang="ru-RU" dirty="0" smtClean="0"/>
              <a:t>Содержит методические указания по аудиту (проверке) систем менеджмента качества и охраны окружающей среды.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0E90-CE0A-4103-93F8-9ABB60C5BB30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2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3. Структура стандартов ИСО</a:t>
            </a:r>
            <a:br>
              <a:rPr lang="ru-RU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продолжение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b="1" dirty="0" smtClean="0"/>
          </a:p>
          <a:p>
            <a:endParaRPr lang="ru-RU" b="1" dirty="0" smtClean="0"/>
          </a:p>
          <a:p>
            <a:r>
              <a:rPr lang="ru-RU" b="1" dirty="0" smtClean="0">
                <a:solidFill>
                  <a:srgbClr val="002060"/>
                </a:solidFill>
              </a:rPr>
              <a:t>Стандарт ISO 10012</a:t>
            </a:r>
            <a:r>
              <a:rPr lang="ru-RU" dirty="0" smtClean="0">
                <a:solidFill>
                  <a:srgbClr val="002060"/>
                </a:solidFill>
              </a:rPr>
              <a:t>.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pPr>
              <a:buNone/>
            </a:pPr>
            <a:r>
              <a:rPr lang="ru-RU" dirty="0" smtClean="0"/>
              <a:t>   Вспомогательный стандарт, определяющий требования к контрольно-измерительному и испытательному оборудованию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0E90-CE0A-4103-93F8-9ABB60C5BB30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ru-RU" i="1" smtClean="0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Структура стандартов ИСО</a:t>
            </a:r>
            <a:r>
              <a:rPr lang="ru-RU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окончание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Если коротко, то</a:t>
            </a:r>
            <a:r>
              <a:rPr lang="ru-RU" b="1" dirty="0" smtClean="0"/>
              <a:t> 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термины </a:t>
            </a:r>
            <a:r>
              <a:rPr lang="ru-RU" b="1" dirty="0" smtClean="0">
                <a:solidFill>
                  <a:srgbClr val="002060"/>
                </a:solidFill>
              </a:rPr>
              <a:t>нужно использовать в соответствии со стандартом ISO 9000,</a:t>
            </a:r>
          </a:p>
          <a:p>
            <a:r>
              <a:rPr lang="ru-RU" b="1" dirty="0" smtClean="0"/>
              <a:t> </a:t>
            </a:r>
            <a:r>
              <a:rPr lang="ru-RU" b="1" dirty="0" smtClean="0">
                <a:solidFill>
                  <a:srgbClr val="FF0000"/>
                </a:solidFill>
              </a:rPr>
              <a:t>разрабатывать и совершенствовать СМК </a:t>
            </a:r>
            <a:r>
              <a:rPr lang="ru-RU" b="1" dirty="0" smtClean="0">
                <a:solidFill>
                  <a:srgbClr val="002060"/>
                </a:solidFill>
              </a:rPr>
              <a:t>нужно по стандарту ISO 9004, 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сертифицироваться </a:t>
            </a:r>
            <a:r>
              <a:rPr lang="ru-RU" b="1" dirty="0" smtClean="0">
                <a:solidFill>
                  <a:srgbClr val="002060"/>
                </a:solidFill>
              </a:rPr>
              <a:t>в соответствии с требованиями ISO 9001, 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проверять</a:t>
            </a:r>
            <a:r>
              <a:rPr lang="ru-RU" b="1" dirty="0" smtClean="0"/>
              <a:t> </a:t>
            </a:r>
            <a:r>
              <a:rPr lang="ru-RU" b="1" dirty="0" smtClean="0">
                <a:solidFill>
                  <a:srgbClr val="002060"/>
                </a:solidFill>
              </a:rPr>
              <a:t>аудиторы будут в соответствии с правилами ISO 19011.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0E90-CE0A-4103-93F8-9ABB60C5BB30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0E90-CE0A-4103-93F8-9ABB60C5BB30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543824" cy="822944"/>
          </a:xfrm>
        </p:spPr>
        <p:txBody>
          <a:bodyPr>
            <a:normAutofit fontScale="90000"/>
          </a:bodyPr>
          <a:lstStyle/>
          <a:p>
            <a:pPr algn="ctr"/>
            <a:r>
              <a:rPr lang="ru-RU" i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1. История стандартов ИСО </a:t>
            </a:r>
            <a:br>
              <a:rPr lang="ru-RU" i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Продолжение</a:t>
            </a:r>
            <a:endParaRPr lang="ru-RU" sz="2200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2800" b="1" i="1" dirty="0" smtClean="0">
                <a:solidFill>
                  <a:srgbClr val="002060"/>
                </a:solidFill>
              </a:rPr>
              <a:t>высокими экономическими рисками поставщиков, связанными с возможностью отказа покупателей от продукции вследствие нестабильности ее качества;</a:t>
            </a:r>
          </a:p>
          <a:p>
            <a:pPr lvl="0">
              <a:buNone/>
            </a:pPr>
            <a:endParaRPr lang="ru-RU" sz="2800" b="1" i="1" dirty="0" smtClean="0">
              <a:solidFill>
                <a:srgbClr val="002060"/>
              </a:solidFill>
            </a:endParaRPr>
          </a:p>
          <a:p>
            <a:pPr lvl="0"/>
            <a:r>
              <a:rPr lang="ru-RU" sz="2800" b="1" i="1" dirty="0" smtClean="0">
                <a:solidFill>
                  <a:srgbClr val="002060"/>
                </a:solidFill>
              </a:rPr>
              <a:t>отсутствием общепринятого подхода к оценке способности производителей гарантировать стабильное качество продукции.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0E90-CE0A-4103-93F8-9ABB60C5BB30}" type="slidenum">
              <a:rPr lang="ru-RU" sz="1400" smtClean="0"/>
              <a:pPr/>
              <a:t>3</a:t>
            </a:fld>
            <a:endParaRPr lang="ru-RU" sz="14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i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1. История стандартов ИСО </a:t>
            </a:r>
            <a:br>
              <a:rPr lang="ru-RU" i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Продолжение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Решение этих проблем было поставлено в центр внимания специалистов </a:t>
            </a:r>
            <a:r>
              <a:rPr lang="ru-RU" b="1" i="1" dirty="0" smtClean="0">
                <a:solidFill>
                  <a:srgbClr val="002060"/>
                </a:solidFill>
              </a:rPr>
              <a:t>Международной организации по стандартизации (ИСО).</a:t>
            </a:r>
          </a:p>
          <a:p>
            <a:endParaRPr lang="ru-RU" b="1" i="1" dirty="0" smtClean="0">
              <a:solidFill>
                <a:srgbClr val="002060"/>
              </a:solidFill>
            </a:endParaRPr>
          </a:p>
          <a:p>
            <a:r>
              <a:rPr lang="ru-RU" b="1" dirty="0" smtClean="0"/>
              <a:t>ИСО</a:t>
            </a:r>
            <a:r>
              <a:rPr lang="ru-RU" dirty="0" smtClean="0"/>
              <a:t> тесно сотрудничает </a:t>
            </a:r>
            <a:r>
              <a:rPr lang="ru-RU" b="1" i="1" dirty="0" smtClean="0">
                <a:solidFill>
                  <a:srgbClr val="002060"/>
                </a:solidFill>
              </a:rPr>
              <a:t>с Международной электротехнической комиссией (МЭК)</a:t>
            </a:r>
            <a:r>
              <a:rPr lang="ru-RU" dirty="0" smtClean="0"/>
              <a:t> по всем вопросам стандартизации в области электротехники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0E90-CE0A-4103-93F8-9ABB60C5BB30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51506"/>
          </a:xfrm>
        </p:spPr>
        <p:txBody>
          <a:bodyPr>
            <a:normAutofit fontScale="90000"/>
          </a:bodyPr>
          <a:lstStyle/>
          <a:p>
            <a:pPr algn="ctr"/>
            <a:r>
              <a:rPr lang="ru-RU" i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1. История стандартов ИСО </a:t>
            </a:r>
            <a:r>
              <a:rPr lang="ru-RU" sz="2200" i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Продолжение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i="1" dirty="0" smtClean="0">
                <a:solidFill>
                  <a:srgbClr val="002060"/>
                </a:solidFill>
              </a:rPr>
              <a:t>В 1987 г. были введены в действие пять международных стандартов ИСО (МС ИСО 9000, МС ИСО 9001, МС ИСО 9002, МС ИСО 9003 и МС ИСО 9004) на системы качества</a:t>
            </a:r>
            <a:r>
              <a:rPr lang="ru-RU" dirty="0" smtClean="0"/>
              <a:t>. </a:t>
            </a:r>
          </a:p>
          <a:p>
            <a:endParaRPr lang="ru-RU" dirty="0" smtClean="0"/>
          </a:p>
          <a:p>
            <a:r>
              <a:rPr lang="ru-RU" dirty="0" smtClean="0"/>
              <a:t>Вместе с ранее выпущенным </a:t>
            </a:r>
            <a:r>
              <a:rPr lang="ru-RU" dirty="0" err="1" smtClean="0"/>
              <a:t>термино-логическим</a:t>
            </a:r>
            <a:r>
              <a:rPr lang="ru-RU" dirty="0" smtClean="0"/>
              <a:t> стандартом ИСО 8402 они образовали основополагающий комплекс международных стандартов по качеству, охватывающий практически все возможные области применения.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0E90-CE0A-4103-93F8-9ABB60C5BB3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686700" cy="465754"/>
          </a:xfrm>
        </p:spPr>
        <p:txBody>
          <a:bodyPr>
            <a:normAutofit fontScale="90000"/>
          </a:bodyPr>
          <a:lstStyle/>
          <a:p>
            <a:pPr algn="ctr"/>
            <a:r>
              <a:rPr lang="ru-RU" i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2. Концепция стандартов ИСО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Разработчиками стандартов были проанализированы существующие в различных странах национальные и ведомственные организационные документы по управлению качеством и обеспечению качества.</a:t>
            </a:r>
          </a:p>
          <a:p>
            <a:r>
              <a:rPr lang="ru-RU" dirty="0" smtClean="0"/>
              <a:t>Первым документом такого вида явился американский военный стандарт (MIL-Q-9858A "Требования к программам обеспечения качества").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0E90-CE0A-4103-93F8-9ABB60C5BB30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758138" cy="894382"/>
          </a:xfrm>
        </p:spPr>
        <p:txBody>
          <a:bodyPr>
            <a:normAutofit fontScale="90000"/>
          </a:bodyPr>
          <a:lstStyle/>
          <a:p>
            <a:pPr algn="ctr"/>
            <a:r>
              <a:rPr lang="ru-RU" i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2. Концепция стандартов ИСО</a:t>
            </a:r>
            <a:r>
              <a:rPr lang="ru-RU" i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i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Продолжение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Подход, зафиксированный в военном американском стандарте </a:t>
            </a:r>
            <a:r>
              <a:rPr lang="ru-RU" b="1" i="1" dirty="0" smtClean="0">
                <a:solidFill>
                  <a:srgbClr val="002060"/>
                </a:solidFill>
              </a:rPr>
              <a:t>MIL-Q-9858A, ознаменовал появление новой практики в организации работ по обеспечению качества. </a:t>
            </a:r>
            <a:r>
              <a:rPr lang="ru-RU" dirty="0" smtClean="0"/>
              <a:t>В соответствии с этим подходом поставщик демонстрирует заказчику не только и не столько результаты испытаний и контроля качества продукции, но всю фирменную организацию работ, гарантирующую стабильное качество продукции. Именно такой подход в дальнейшем был положен в основу оценки и сертификации систем качества.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0E90-CE0A-4103-93F8-9ABB60C5BB3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686700" cy="822944"/>
          </a:xfrm>
        </p:spPr>
        <p:txBody>
          <a:bodyPr>
            <a:normAutofit fontScale="90000"/>
          </a:bodyPr>
          <a:lstStyle/>
          <a:p>
            <a:pPr algn="ctr"/>
            <a:r>
              <a:rPr lang="ru-RU" i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2. Концепция стандартов ИСО </a:t>
            </a:r>
            <a:r>
              <a:rPr lang="ru-RU" sz="2200" i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Продолжение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Признав существование национальных подходов к системам качества, ИСО счел целесообразным отразить их в стандартах, получивших индекс 9000. </a:t>
            </a:r>
          </a:p>
          <a:p>
            <a:r>
              <a:rPr lang="ru-RU" b="1" i="1" dirty="0" smtClean="0">
                <a:solidFill>
                  <a:srgbClr val="002060"/>
                </a:solidFill>
              </a:rPr>
              <a:t>Разработанные стандарты ИСО вобрали в себя все наиболее рациональное из того, что было накоплено в этой области знаний и практической деятельности.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0E90-CE0A-4103-93F8-9ABB60C5BB3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94382"/>
          </a:xfrm>
        </p:spPr>
        <p:txBody>
          <a:bodyPr>
            <a:normAutofit/>
          </a:bodyPr>
          <a:lstStyle/>
          <a:p>
            <a:pPr algn="ctr"/>
            <a:r>
              <a:rPr lang="ru-RU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2. Концепция стандартов ИСО</a:t>
            </a:r>
            <a:r>
              <a:rPr lang="ru-RU" sz="2800" i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i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i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Продолжение</a:t>
            </a:r>
            <a:endParaRPr lang="ru-RU" sz="2600" i="1" dirty="0" smtClean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ru-RU" b="1" i="1" dirty="0" smtClean="0"/>
          </a:p>
          <a:p>
            <a:r>
              <a:rPr lang="ru-RU" sz="3100" b="1" i="1" dirty="0" smtClean="0">
                <a:solidFill>
                  <a:srgbClr val="002060"/>
                </a:solidFill>
              </a:rPr>
              <a:t>Главное же в стандартах ИСО — это то, что они выступают средством регулирования интересов производителя товаров и услуг, их потребителей и общества. </a:t>
            </a:r>
          </a:p>
          <a:p>
            <a:endParaRPr lang="ru-RU" dirty="0" smtClean="0"/>
          </a:p>
          <a:p>
            <a:r>
              <a:rPr lang="ru-RU" dirty="0" smtClean="0"/>
              <a:t>Вместе с тем, регулируя отношения различных сторон на рынке, когда это жестко необходимо, стандарты не мешают свободному развитию различных направлений обеспечения качества и технологий, не навязывают никаких моделей совершенствования внутреннего менеджмента качества.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0E90-CE0A-4103-93F8-9ABB60C5BB30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326</TotalTime>
  <Words>879</Words>
  <Application>Microsoft Office PowerPoint</Application>
  <PresentationFormat>Экран (4:3)</PresentationFormat>
  <Paragraphs>119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Calibri</vt:lpstr>
      <vt:lpstr>Times New Roman</vt:lpstr>
      <vt:lpstr>Trebuchet MS</vt:lpstr>
      <vt:lpstr>Wingdings</vt:lpstr>
      <vt:lpstr>Wingdings 2</vt:lpstr>
      <vt:lpstr>Изящная</vt:lpstr>
      <vt:lpstr> CТАНДАРТЫ СЕРИИ ИСО 9000 — ОРГАНИЗАЦИОННО-МЕТОДИЧЕСКАЯ ОСНОВА МЕНЕДЖМЕНТА КАЧЕСТВА  </vt:lpstr>
      <vt:lpstr>1. История стандартов ИСО  </vt:lpstr>
      <vt:lpstr>1. История стандартов ИСО  Продолжение</vt:lpstr>
      <vt:lpstr>1. История стандартов ИСО  Продолжение</vt:lpstr>
      <vt:lpstr>1. История стандартов ИСО Продолжение</vt:lpstr>
      <vt:lpstr>2. Концепция стандартов ИСО</vt:lpstr>
      <vt:lpstr>2. Концепция стандартов ИСО Продолжение</vt:lpstr>
      <vt:lpstr>2. Концепция стандартов ИСО Продолжение</vt:lpstr>
      <vt:lpstr>2. Концепция стандартов ИСО Продолжение</vt:lpstr>
      <vt:lpstr>2. Концепция стандартов ИСО Продолжение</vt:lpstr>
      <vt:lpstr>2. Концепция стандартов ИСО Продолжение</vt:lpstr>
      <vt:lpstr>2. Концепция стандартов ИСО Продолжение</vt:lpstr>
      <vt:lpstr>2. Концепция стандартов ИСО Продолжение</vt:lpstr>
      <vt:lpstr>2. Концепция стандартов ИСО Окончание</vt:lpstr>
      <vt:lpstr>3. Структура стандартов ИСО</vt:lpstr>
      <vt:lpstr>3. Структура стандартов ИСО продолжение</vt:lpstr>
      <vt:lpstr>3. Структура стандартов ИСО продолжение</vt:lpstr>
      <vt:lpstr>3. Структура стандартов ИСО продолжение</vt:lpstr>
      <vt:lpstr>3. Структура стандартов ИСО продолжение</vt:lpstr>
      <vt:lpstr>3. Структура стандартов ИСО продолжение</vt:lpstr>
      <vt:lpstr>3. Структура стандартов ИСО продолжение</vt:lpstr>
      <vt:lpstr>3. Структура стандартов ИСО продолжение</vt:lpstr>
      <vt:lpstr>3. Структура стандартов ИСО продолжение</vt:lpstr>
      <vt:lpstr>3. Структура стандартов ИСО окончание</vt:lpstr>
      <vt:lpstr>Презентация PowerPoint</vt:lpstr>
    </vt:vector>
  </TitlesOfParts>
  <Company>SUSU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CТАНДАРТЫ СЕРИИ ИСО 9000 — ОРГАНИЗАЦИОННО-МЕТОДИЧЕСКАЯ ОСНОВА МЕНЕДЖМЕНТА КАЧЕСТВА  </dc:title>
  <dc:creator>Администратор</dc:creator>
  <cp:lastModifiedBy>Су-ян-ся Наталья Анатольевна</cp:lastModifiedBy>
  <cp:revision>28</cp:revision>
  <dcterms:created xsi:type="dcterms:W3CDTF">2010-09-26T12:52:53Z</dcterms:created>
  <dcterms:modified xsi:type="dcterms:W3CDTF">2022-10-10T10:04:09Z</dcterms:modified>
</cp:coreProperties>
</file>