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9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22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793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41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19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478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254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6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60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9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86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38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86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3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4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80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AD94-9AE1-4819-B91A-9A684B541CCC}" type="datetimeFigureOut">
              <a:rPr lang="ru-RU" smtClean="0"/>
              <a:t>11.09.2020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09F0D7-B578-4507-BDD8-BC3CDD527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29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2282686" y="915712"/>
            <a:ext cx="9286461" cy="309245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PT Sans"/>
              </a:rPr>
              <a:t>Федеральное агентство по техническому регулированию и метрологии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8582025" y="4776788"/>
            <a:ext cx="3609975" cy="1127125"/>
          </a:xfrm>
        </p:spPr>
        <p:txBody>
          <a:bodyPr>
            <a:normAutofit/>
          </a:bodyPr>
          <a:lstStyle/>
          <a:p>
            <a:pPr marL="2286000" lvl="5" indent="0">
              <a:buNone/>
            </a:pPr>
            <a:r>
              <a:rPr lang="ru-RU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81383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0037" y="54605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PT Sans"/>
              </a:rPr>
              <a:t>Федеральное агентство по техническому регулированию и метрологии(</a:t>
            </a:r>
            <a:r>
              <a:rPr lang="ru-RU" dirty="0" err="1">
                <a:latin typeface="PT Sans"/>
              </a:rPr>
              <a:t>РосСтандарт</a:t>
            </a:r>
            <a:r>
              <a:rPr lang="ru-RU" dirty="0">
                <a:latin typeface="PT Sans"/>
              </a:rPr>
              <a:t>)</a:t>
            </a:r>
            <a:br>
              <a:rPr lang="ru-RU" dirty="0">
                <a:latin typeface="PT Sans"/>
              </a:rPr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63775" y="2134094"/>
            <a:ext cx="836634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PT Sans"/>
              </a:rPr>
              <a:t>       </a:t>
            </a:r>
            <a:r>
              <a:rPr lang="ru-RU" b="1" dirty="0">
                <a:solidFill>
                  <a:srgbClr val="000000"/>
                </a:solidFill>
                <a:latin typeface="PT Sans"/>
              </a:rPr>
              <a:t>Федеральное агентство по техническому регулированию и метрологии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 является федеральным органом исполнительной власти, осуществляющим функции по оказанию государственных услуг, управлению государственным имуществом в сфере технического регулирования и метрологии, осуществляет </a:t>
            </a:r>
            <a:r>
              <a:rPr lang="ru-RU" b="1" dirty="0">
                <a:solidFill>
                  <a:srgbClr val="000000"/>
                </a:solidFill>
                <a:latin typeface="PT Sans"/>
              </a:rPr>
              <a:t>контроль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 и </a:t>
            </a:r>
            <a:r>
              <a:rPr lang="ru-RU" b="1" dirty="0">
                <a:solidFill>
                  <a:srgbClr val="000000"/>
                </a:solidFill>
                <a:latin typeface="PT Sans"/>
              </a:rPr>
              <a:t>надзор</a:t>
            </a:r>
            <a:r>
              <a:rPr lang="ru-RU" dirty="0">
                <a:solidFill>
                  <a:srgbClr val="000000"/>
                </a:solidFill>
                <a:latin typeface="PT Sans"/>
              </a:rPr>
              <a:t> за соблюдением обязательных требований национальных стандартов и технических регламентов до принятия Правительством Российской Федерации решения о передаче этих функций другим федеральным органам исполнительной власти.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84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3268" y="1159727"/>
            <a:ext cx="8341112" cy="3702205"/>
          </a:xfrm>
        </p:spPr>
        <p:txBody>
          <a:bodyPr>
            <a:normAutofit/>
          </a:bodyPr>
          <a:lstStyle/>
          <a:p>
            <a:r>
              <a:rPr lang="ru-RU" sz="2400" b="1" dirty="0"/>
              <a:t>Объект – юридические лица и индивидуальные предприниматели.</a:t>
            </a:r>
          </a:p>
          <a:p>
            <a:pPr marL="0" indent="0">
              <a:buNone/>
            </a:pPr>
            <a:endParaRPr lang="ru-RU" sz="2400" b="1" dirty="0"/>
          </a:p>
          <a:p>
            <a:r>
              <a:rPr lang="ru-RU" sz="2400" b="1" dirty="0"/>
              <a:t>Предмет -  сертификация товаров и услуг.</a:t>
            </a:r>
          </a:p>
        </p:txBody>
      </p:sp>
    </p:spTree>
    <p:extLst>
      <p:ext uri="{BB962C8B-B14F-4D97-AF65-F5344CB8AC3E}">
        <p14:creationId xmlns:p14="http://schemas.microsoft.com/office/powerpoint/2010/main" val="113026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281236"/>
              </p:ext>
            </p:extLst>
          </p:nvPr>
        </p:nvGraphicFramePr>
        <p:xfrm>
          <a:off x="1875535" y="148683"/>
          <a:ext cx="9125400" cy="6041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2700">
                  <a:extLst>
                    <a:ext uri="{9D8B030D-6E8A-4147-A177-3AD203B41FA5}">
                      <a16:colId xmlns:a16="http://schemas.microsoft.com/office/drawing/2014/main" val="1386317086"/>
                    </a:ext>
                  </a:extLst>
                </a:gridCol>
                <a:gridCol w="4562700">
                  <a:extLst>
                    <a:ext uri="{9D8B030D-6E8A-4147-A177-3AD203B41FA5}">
                      <a16:colId xmlns:a16="http://schemas.microsoft.com/office/drawing/2014/main" val="206501915"/>
                    </a:ext>
                  </a:extLst>
                </a:gridCol>
              </a:tblGrid>
              <a:tr h="488914">
                <a:tc>
                  <a:txBody>
                    <a:bodyPr/>
                    <a:lstStyle/>
                    <a:p>
                      <a:r>
                        <a:rPr lang="ru-RU" dirty="0"/>
                        <a:t>Задачи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Принципы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44089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обеспечение единства измерений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Принцип системности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40897"/>
                  </a:ext>
                </a:extLst>
              </a:tr>
              <a:tr h="1567204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осуществление государственного контроля (надзора) за соблюдением требований технических регламентов и обязательных требований стандартов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Принцип объективности, соответствия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34264"/>
                  </a:ext>
                </a:extLst>
              </a:tr>
              <a:tr h="1928866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осуществление организационно-методического руководства по ведению Федеральной системы каталогизации продукции для федеральных государственных нужд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Принцип эффективности, соответствия, гласности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32734"/>
                  </a:ext>
                </a:extLst>
              </a:tr>
              <a:tr h="1567204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организация проведения работ по учету случаев причинения вреда вследствие нарушения требований технических регламентов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Принцип эффективности, плавности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6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63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54E842-8607-7D47-AEEB-053797123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266" y="589006"/>
            <a:ext cx="8915400" cy="517748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1800" b="1" dirty="0">
                <a:solidFill>
                  <a:prstClr val="black"/>
                </a:solidFill>
                <a:latin typeface="PTSans-Regular"/>
              </a:rPr>
              <a:t>Межрегиональные территориальные управления (МТУ</a:t>
            </a:r>
            <a:r>
              <a:rPr lang="ru-RU" sz="1800" dirty="0">
                <a:solidFill>
                  <a:prstClr val="black"/>
                </a:solidFill>
                <a:latin typeface="PTSans-Regular"/>
              </a:rPr>
              <a:t>) осуществляют государственный метрологический надзор за выпуском, состоянием и применением средств измерений, аттестованными методиками выполнения измерений, эталонами единиц величин, соблюдением метрологических правил и норм, а также государственный метрологический надзор за количеством товаров, отчуждаемых при совершении торговых операций и за количеством фасованных товаров.</a:t>
            </a:r>
          </a:p>
          <a:p>
            <a:endParaRPr lang="ru-RU" sz="1800" dirty="0">
              <a:solidFill>
                <a:prstClr val="black"/>
              </a:solidFill>
              <a:latin typeface="PTSans-Regular"/>
            </a:endParaRPr>
          </a:p>
          <a:p>
            <a:pPr algn="just"/>
            <a:r>
              <a:rPr lang="ru-RU" sz="1800" b="1" dirty="0">
                <a:solidFill>
                  <a:prstClr val="black"/>
                </a:solidFill>
                <a:latin typeface="PTSans-Regular"/>
              </a:rPr>
              <a:t>Центральное межрегиональное территориальное управление Федерального агенства по техническому регулированию и метрологии</a:t>
            </a:r>
          </a:p>
          <a:p>
            <a:endParaRPr lang="ru-RU" sz="1800" dirty="0">
              <a:solidFill>
                <a:prstClr val="black"/>
              </a:solidFill>
              <a:latin typeface="PTSans-Regular"/>
            </a:endParaRPr>
          </a:p>
          <a:p>
            <a:pPr algn="just"/>
            <a:r>
              <a:rPr lang="ru-RU" sz="1800" b="1" dirty="0">
                <a:solidFill>
                  <a:prstClr val="black"/>
                </a:solidFill>
                <a:latin typeface="TimesNewRomanPSMT"/>
              </a:rPr>
              <a:t>Территориальный отдел (инспекция) по </a:t>
            </a:r>
            <a:r>
              <a:rPr lang="ru-RU" sz="1800" dirty="0">
                <a:solidFill>
                  <a:prstClr val="black"/>
                </a:solidFill>
                <a:latin typeface="TimesNewRomanPSMT"/>
              </a:rPr>
              <a:t> </a:t>
            </a:r>
            <a:r>
              <a:rPr lang="ru-RU" sz="1800" b="1" dirty="0">
                <a:solidFill>
                  <a:prstClr val="black"/>
                </a:solidFill>
                <a:latin typeface="TimesNewRomanPSMT"/>
              </a:rPr>
              <a:t>Московской области </a:t>
            </a:r>
            <a:r>
              <a:rPr lang="ru-RU" sz="1800" dirty="0">
                <a:solidFill>
                  <a:prstClr val="black"/>
                </a:solidFill>
                <a:latin typeface="TimesNewRomanPSMT"/>
              </a:rPr>
              <a:t>является структурным подразделением Центрального межрегионального территориального управления Федерального агентства по техническому регулированию и метрологии и подчиняется  заместителю руководителя ЦМТУ </a:t>
            </a:r>
            <a:r>
              <a:rPr lang="ru-RU" sz="1800" dirty="0" err="1">
                <a:solidFill>
                  <a:prstClr val="black"/>
                </a:solidFill>
                <a:latin typeface="TimesNewRomanPSMT"/>
              </a:rPr>
              <a:t>Ростехрегулирования</a:t>
            </a:r>
            <a:r>
              <a:rPr lang="ru-RU" sz="1800">
                <a:solidFill>
                  <a:prstClr val="black"/>
                </a:solidFill>
                <a:latin typeface="TimesNewRomanPSMT"/>
              </a:rPr>
              <a:t>.  Осуществляет </a:t>
            </a:r>
            <a:r>
              <a:rPr lang="ru-RU" sz="1800" dirty="0">
                <a:solidFill>
                  <a:prstClr val="black"/>
                </a:solidFill>
                <a:latin typeface="TimesNewRomanPSMT"/>
              </a:rPr>
              <a:t>государственный метрологический надзор за выпуском, состоянием и применением средств измерений, аттестованными методиками выполнения измерений, эталонами единиц величин, соблюдением метрологических правил и норм на территории Московской области.</a:t>
            </a:r>
            <a:endParaRPr lang="ru-RU" dirty="0"/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01731323-3169-A34E-A60D-AACDE814F988}"/>
              </a:ext>
            </a:extLst>
          </p:cNvPr>
          <p:cNvSpPr/>
          <p:nvPr/>
        </p:nvSpPr>
        <p:spPr>
          <a:xfrm>
            <a:off x="5977684" y="3259049"/>
            <a:ext cx="236632" cy="477729"/>
          </a:xfrm>
          <a:prstGeom prst="downArrow">
            <a:avLst>
              <a:gd name="adj1" fmla="val 29133"/>
              <a:gd name="adj2" fmla="val 92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83128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226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PT Sans</vt:lpstr>
      <vt:lpstr>PTSans-Regular</vt:lpstr>
      <vt:lpstr>TimesNewRomanPSMT</vt:lpstr>
      <vt:lpstr>Wingdings 3</vt:lpstr>
      <vt:lpstr>Легкий дым</vt:lpstr>
      <vt:lpstr>Федеральное агентство по техническому регулированию и метрологии</vt:lpstr>
      <vt:lpstr>Федеральное агентство по техническому регулированию и метрологии(РосСтандарт)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агентство по техническому регулированию и метрологии</dc:title>
  <dc:creator>LPLibrary</dc:creator>
  <cp:lastModifiedBy>user</cp:lastModifiedBy>
  <cp:revision>14</cp:revision>
  <dcterms:created xsi:type="dcterms:W3CDTF">2019-02-28T10:25:10Z</dcterms:created>
  <dcterms:modified xsi:type="dcterms:W3CDTF">2020-09-11T11:00:30Z</dcterms:modified>
</cp:coreProperties>
</file>