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804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2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8" r:id="rId36"/>
    <p:sldId id="30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3D2FD-F924-4E4C-9A5E-F380C570CC63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3E476-DC46-4246-9AB4-E09D9599B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7982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FA67C-68B3-48E5-B6EB-9BF735F6D58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CC2AB-2DBB-4670-A21B-11412B55A5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7292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C2AB-2DBB-4670-A21B-11412B55A585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2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3D23-DE2A-408B-A7D4-29C496AEC346}" type="datetime1">
              <a:rPr lang="ru-RU" smtClean="0"/>
              <a:t>13.11.2019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ADB1-4DA7-4E40-B8C4-EDF8EB487674}" type="datetime1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9F6A-BD38-47F1-9215-69200A692FFE}" type="datetime1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DD39-67A5-47FC-B6C3-2B9F820E679E}" type="datetime1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61DA-6E06-4515-9083-138E5CAA2675}" type="datetime1">
              <a:rPr lang="ru-RU" smtClean="0"/>
              <a:t>13.11.2019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B6305AE-BFB7-4616-9DD2-3EA361FF9E43}" type="datetime1">
              <a:rPr lang="ru-RU" smtClean="0"/>
              <a:t>13.11.2019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8F1F-94E6-40DD-BEA9-9EFB74C0F39B}" type="datetime1">
              <a:rPr lang="ru-RU" smtClean="0"/>
              <a:t>13.11.2019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7DA6-3795-4710-9B54-3804A8C05E5C}" type="datetime1">
              <a:rPr lang="ru-RU" smtClean="0"/>
              <a:t>13.11.2019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008-2FCC-43A5-90F0-555B78AB718D}" type="datetime1">
              <a:rPr lang="ru-RU" smtClean="0"/>
              <a:t>13.11.2019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F7E-1121-417F-9FC0-E13A11C39C27}" type="datetime1">
              <a:rPr lang="ru-RU" smtClean="0"/>
              <a:t>13.11.2019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2BB1B03-3796-41B8-88B6-057F8A072470}" type="datetime1">
              <a:rPr lang="ru-RU" smtClean="0"/>
              <a:t>13.11.2019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85B6996-EDA6-4987-818C-02B1D8E7822F}" type="datetime1">
              <a:rPr lang="ru-RU" smtClean="0"/>
              <a:t>13.11.2019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2924944"/>
            <a:ext cx="8208912" cy="3240360"/>
          </a:xfrm>
        </p:spPr>
        <p:txBody>
          <a:bodyPr>
            <a:normAutofit/>
          </a:bodyPr>
          <a:lstStyle/>
          <a:p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rgbClr val="7E0000"/>
                </a:solidFill>
              </a:rPr>
              <a:t>Стандарты и спецификации в области информационной </a:t>
            </a:r>
            <a:r>
              <a:rPr lang="ru-RU" sz="3200" dirty="0" smtClean="0">
                <a:ln>
                  <a:solidFill>
                    <a:schemeClr val="tx1"/>
                  </a:solidFill>
                </a:ln>
                <a:solidFill>
                  <a:srgbClr val="7E0000"/>
                </a:solidFill>
              </a:rPr>
              <a:t>безопасности.</a:t>
            </a:r>
            <a:endParaRPr lang="ru-RU" sz="3200" b="1" dirty="0">
              <a:ln>
                <a:solidFill>
                  <a:schemeClr val="tx1"/>
                </a:solidFill>
              </a:ln>
              <a:solidFill>
                <a:srgbClr val="7E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b="1" dirty="0" smtClean="0">
                <a:solidFill>
                  <a:schemeClr val="tx1"/>
                </a:solidFill>
              </a:rPr>
              <a:t>Лекция</a:t>
            </a:r>
            <a:endParaRPr lang="ru-RU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31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10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51802" y="1556791"/>
            <a:ext cx="8992198" cy="478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Для реализации </a:t>
            </a:r>
            <a:r>
              <a:rPr lang="ru-RU" sz="2400" b="1" dirty="0"/>
              <a:t>принудительного управления доступом </a:t>
            </a:r>
            <a:r>
              <a:rPr lang="ru-RU" sz="2400" dirty="0"/>
              <a:t>с субъектами и объектами ассоциируются </a:t>
            </a:r>
            <a:r>
              <a:rPr lang="ru-RU" sz="2400" b="1" dirty="0"/>
              <a:t>метки безопасности</a:t>
            </a:r>
            <a:r>
              <a:rPr lang="ru-RU" sz="2400" dirty="0"/>
              <a:t>. Метка субъекта описывает его благонадежность, метка объекта - степень конфиденциальности содержащейся в нем информации.</a:t>
            </a:r>
          </a:p>
          <a:p>
            <a:pPr marL="0" indent="0">
              <a:buNone/>
            </a:pPr>
            <a:r>
              <a:rPr lang="ru-RU" sz="2400" dirty="0"/>
              <a:t>Согласно "Оранжевой книге", </a:t>
            </a:r>
            <a:r>
              <a:rPr lang="ru-RU" sz="2400" b="1" dirty="0"/>
              <a:t>метки безопасности </a:t>
            </a:r>
            <a:r>
              <a:rPr lang="ru-RU" sz="2400" dirty="0"/>
              <a:t>состоят из двух частей - уровня секретности и списка категорий. </a:t>
            </a:r>
            <a:r>
              <a:rPr lang="ru-RU" sz="2400" dirty="0" smtClean="0"/>
              <a:t>Назначение </a:t>
            </a:r>
            <a:r>
              <a:rPr lang="ru-RU" sz="2400" dirty="0"/>
              <a:t>последних - описать предметную область, к которой относятся данные</a:t>
            </a:r>
            <a:r>
              <a:rPr lang="ru-RU" sz="2400" dirty="0" smtClean="0"/>
              <a:t>. </a:t>
            </a:r>
            <a:r>
              <a:rPr lang="ru-RU" sz="2400" b="1" dirty="0" smtClean="0"/>
              <a:t>Принудительное </a:t>
            </a:r>
            <a:r>
              <a:rPr lang="ru-RU" sz="2400" b="1" dirty="0"/>
              <a:t>(или мандатное) управление доступом </a:t>
            </a:r>
            <a:r>
              <a:rPr lang="ru-RU" sz="2400" dirty="0"/>
              <a:t>основано на сопоставлении меток безопасности субъекта и объекта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tx1"/>
                </a:solidFill>
              </a:rPr>
              <a:t>Монитор обращений</a:t>
            </a:r>
          </a:p>
        </p:txBody>
      </p:sp>
    </p:spTree>
    <p:extLst>
      <p:ext uri="{BB962C8B-B14F-4D97-AF65-F5344CB8AC3E}">
        <p14:creationId xmlns:p14="http://schemas.microsoft.com/office/powerpoint/2010/main" val="41389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11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51802" y="1628799"/>
            <a:ext cx="8884694" cy="4710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Субъект </a:t>
            </a:r>
            <a:r>
              <a:rPr lang="ru-RU" sz="2400" dirty="0"/>
              <a:t>может читать информацию из объекта, если уровень секретности субъекта не ниже, чем у объекта, а все категории, перечисленные в метке безопасности объекта, присутствуют в метке субъекта. В таком случае говорят, что метка субъекта доминирует над меткой объекта. Смысл сформулированного правила понятен - читать можно только то, что </a:t>
            </a:r>
            <a:r>
              <a:rPr lang="ru-RU" sz="2400" dirty="0" smtClean="0"/>
              <a:t>положено.</a:t>
            </a:r>
          </a:p>
          <a:p>
            <a:pPr marL="0" indent="0">
              <a:buNone/>
            </a:pPr>
            <a:r>
              <a:rPr lang="ru-RU" sz="2400" dirty="0" smtClean="0"/>
              <a:t>Субъект </a:t>
            </a:r>
            <a:r>
              <a:rPr lang="ru-RU" sz="2400" dirty="0"/>
              <a:t>может записывать информацию в объект, если метка безопасности объекта доминирует над меткой субъекта. В частности, "конфиденциальный" субъект может записывать данные в секретные файлы, но не может - в </a:t>
            </a:r>
            <a:r>
              <a:rPr lang="ru-RU" sz="2400" dirty="0" smtClean="0"/>
              <a:t>несекретные.</a:t>
            </a:r>
            <a:endParaRPr lang="ru-RU" sz="2400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Принудительное </a:t>
            </a:r>
            <a:r>
              <a:rPr lang="ru-RU" sz="3200" b="1" dirty="0" smtClean="0">
                <a:solidFill>
                  <a:schemeClr val="tx1"/>
                </a:solidFill>
              </a:rPr>
              <a:t>управление </a:t>
            </a:r>
            <a:r>
              <a:rPr lang="ru-RU" sz="3200" b="1" dirty="0">
                <a:solidFill>
                  <a:schemeClr val="tx1"/>
                </a:solidFill>
              </a:rPr>
              <a:t>доступом</a:t>
            </a:r>
          </a:p>
        </p:txBody>
      </p:sp>
    </p:spTree>
    <p:extLst>
      <p:ext uri="{BB962C8B-B14F-4D97-AF65-F5344CB8AC3E}">
        <p14:creationId xmlns:p14="http://schemas.microsoft.com/office/powerpoint/2010/main" val="32519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12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51802" y="1556791"/>
            <a:ext cx="8992198" cy="478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Цель подотчетности - в каждый момент времени знать, кто работает в системе и что делает. Средства подотчетности делятся на три категории:</a:t>
            </a:r>
          </a:p>
          <a:p>
            <a:r>
              <a:rPr lang="ru-RU" sz="3200" dirty="0"/>
              <a:t>идентификация и </a:t>
            </a:r>
            <a:r>
              <a:rPr lang="ru-RU" sz="3200" dirty="0" smtClean="0"/>
              <a:t>аутентификация;</a:t>
            </a:r>
            <a:endParaRPr lang="ru-RU" sz="3200" dirty="0"/>
          </a:p>
          <a:p>
            <a:r>
              <a:rPr lang="ru-RU" sz="3200" dirty="0"/>
              <a:t>предоставление доверенного </a:t>
            </a:r>
            <a:r>
              <a:rPr lang="ru-RU" sz="3200" dirty="0" smtClean="0"/>
              <a:t>пути;</a:t>
            </a:r>
            <a:endParaRPr lang="ru-RU" sz="3200" dirty="0"/>
          </a:p>
          <a:p>
            <a:r>
              <a:rPr lang="ru-RU" sz="3200" dirty="0"/>
              <a:t>анализ регистрационной информации.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 smtClean="0">
                <a:solidFill>
                  <a:schemeClr val="tx1"/>
                </a:solidFill>
              </a:rPr>
              <a:t>Механизм </a:t>
            </a:r>
            <a:r>
              <a:rPr lang="ru-RU" sz="4400" b="1" dirty="0">
                <a:solidFill>
                  <a:schemeClr val="tx1"/>
                </a:solidFill>
              </a:rPr>
              <a:t>подотчетности</a:t>
            </a:r>
          </a:p>
        </p:txBody>
      </p:sp>
    </p:spTree>
    <p:extLst>
      <p:ext uri="{BB962C8B-B14F-4D97-AF65-F5344CB8AC3E}">
        <p14:creationId xmlns:p14="http://schemas.microsoft.com/office/powerpoint/2010/main" val="471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13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51802" y="1412777"/>
            <a:ext cx="8992198" cy="4926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Обычный способ </a:t>
            </a:r>
            <a:r>
              <a:rPr lang="ru-RU" sz="2400" b="1" dirty="0"/>
              <a:t>идентификации </a:t>
            </a:r>
            <a:r>
              <a:rPr lang="ru-RU" sz="2400" dirty="0"/>
              <a:t>- ввод имени пользователя при входе в систему. Стандартное средство проверки подлинности </a:t>
            </a:r>
            <a:r>
              <a:rPr lang="ru-RU" sz="2400" dirty="0" smtClean="0"/>
              <a:t>(</a:t>
            </a:r>
            <a:r>
              <a:rPr lang="ru-RU" sz="2400" b="1" dirty="0" smtClean="0"/>
              <a:t>аутентификации</a:t>
            </a:r>
            <a:r>
              <a:rPr lang="ru-RU" sz="2400" dirty="0" smtClean="0"/>
              <a:t>) </a:t>
            </a:r>
            <a:r>
              <a:rPr lang="ru-RU" sz="2400" dirty="0"/>
              <a:t>пользователя - пароль.</a:t>
            </a:r>
          </a:p>
          <a:p>
            <a:pPr marL="0" indent="0">
              <a:buNone/>
            </a:pPr>
            <a:r>
              <a:rPr lang="ru-RU" sz="2400" b="1" dirty="0"/>
              <a:t>Доверенный путь </a:t>
            </a:r>
            <a:r>
              <a:rPr lang="ru-RU" sz="2400" dirty="0"/>
              <a:t>связывает пользователя непосредственно с доверенной вычислительной базой, минуя другие, потенциально опасные компоненты ИС. Цель предоставления доверенного пути - дать пользователю возможность убедиться в подлинности обслуживающей его системы.</a:t>
            </a:r>
          </a:p>
          <a:p>
            <a:pPr marL="0" indent="0">
              <a:buNone/>
            </a:pPr>
            <a:r>
              <a:rPr lang="ru-RU" sz="2400" b="1" dirty="0"/>
              <a:t>Анализ регистрационной информации (аудит)</a:t>
            </a:r>
            <a:r>
              <a:rPr lang="ru-RU" sz="2400" dirty="0"/>
              <a:t> имеет дело с действиями (событиями), так или иначе затрагивающими безопасность системы.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tx1"/>
                </a:solidFill>
              </a:rPr>
              <a:t>Механизм подотчетности</a:t>
            </a:r>
          </a:p>
        </p:txBody>
      </p:sp>
    </p:spTree>
    <p:extLst>
      <p:ext uri="{BB962C8B-B14F-4D97-AF65-F5344CB8AC3E}">
        <p14:creationId xmlns:p14="http://schemas.microsoft.com/office/powerpoint/2010/main" val="1008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14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51802" y="1556791"/>
            <a:ext cx="8884694" cy="478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/>
              <a:t>Операционная гарантированность </a:t>
            </a:r>
            <a:r>
              <a:rPr lang="ru-RU" sz="2400" dirty="0"/>
              <a:t>- это способ убедиться в том, что архитектура системы и ее реализация действительно реализуют избранную политику безопасности. Операционная гарантированность включает в себя проверку следующих элементов:</a:t>
            </a:r>
          </a:p>
          <a:p>
            <a:r>
              <a:rPr lang="ru-RU" sz="2400" dirty="0"/>
              <a:t>архитектура системы;</a:t>
            </a:r>
          </a:p>
          <a:p>
            <a:r>
              <a:rPr lang="ru-RU" sz="2400" dirty="0"/>
              <a:t>целостность системы;</a:t>
            </a:r>
          </a:p>
          <a:p>
            <a:r>
              <a:rPr lang="ru-RU" sz="2400" dirty="0"/>
              <a:t>проверка тайных каналов передачи информации ;</a:t>
            </a:r>
          </a:p>
          <a:p>
            <a:r>
              <a:rPr lang="ru-RU" sz="2400" dirty="0"/>
              <a:t>доверенное администрирование</a:t>
            </a:r>
            <a:r>
              <a:rPr lang="ru-RU" sz="2400" dirty="0" smtClean="0"/>
              <a:t>;</a:t>
            </a:r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Технологическая гарантированность </a:t>
            </a:r>
            <a:r>
              <a:rPr lang="ru-RU" sz="2400" dirty="0"/>
              <a:t>охватывает весь жизненный цикл ИС, то есть периоды проектирования, реализации, тестирования, продажи и сопровождения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008112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chemeClr val="tx1"/>
                </a:solidFill>
              </a:rPr>
              <a:t>Операционная и </a:t>
            </a:r>
            <a:r>
              <a:rPr lang="ru-RU" sz="3600" b="1" dirty="0" smtClean="0">
                <a:solidFill>
                  <a:schemeClr val="tx1"/>
                </a:solidFill>
              </a:rPr>
              <a:t>технологическая гарантированность 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9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15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51802" y="1556791"/>
            <a:ext cx="8992198" cy="478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/>
              <a:t>В "Оранжевой книге" определяется четыре уровня доверия - D, C, B и A. Уровень D предназначен для систем, признанных неудовлетворительными. По мере перехода от уровня C к A к системам предъявляются все более жесткие требования. Уровни </a:t>
            </a:r>
            <a:r>
              <a:rPr lang="ru-RU" sz="2600" dirty="0" smtClean="0"/>
              <a:t>подразделяются </a:t>
            </a:r>
            <a:r>
              <a:rPr lang="ru-RU" sz="2600" dirty="0"/>
              <a:t>на </a:t>
            </a:r>
            <a:r>
              <a:rPr lang="ru-RU" sz="2600" dirty="0" smtClean="0"/>
              <a:t>классы. Всего </a:t>
            </a:r>
            <a:r>
              <a:rPr lang="ru-RU" sz="2600" dirty="0"/>
              <a:t>имеется шесть классов безопасности - C1, C2, B1, B2, B3, A1. Чтобы в результате процедуры сертификации систему можно было отнести к некоторому классу, ее политика безопасности и уровень гарантированности должны удовлетворять заданным требованиям, из которых </a:t>
            </a:r>
            <a:r>
              <a:rPr lang="ru-RU" sz="2600" dirty="0" smtClean="0"/>
              <a:t>далее упомянем </a:t>
            </a:r>
            <a:r>
              <a:rPr lang="ru-RU" sz="2600" dirty="0"/>
              <a:t>лишь важнейшие.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tx1"/>
                </a:solidFill>
              </a:rPr>
              <a:t>Классы безопасности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19826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16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51802" y="1556791"/>
            <a:ext cx="8812686" cy="478297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доверенная вычислительная база должна управлять доступом именованных пользователей к именованным </a:t>
            </a:r>
            <a:r>
              <a:rPr lang="ru-RU" sz="1600" dirty="0" smtClean="0"/>
              <a:t>объектам;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 smtClean="0"/>
              <a:t>пользователи </a:t>
            </a:r>
            <a:r>
              <a:rPr lang="ru-RU" sz="1600" dirty="0"/>
              <a:t>должны идентифицировать себя, прежде чем выполнять какие-либо иные </a:t>
            </a:r>
            <a:r>
              <a:rPr lang="ru-RU" sz="1600" dirty="0" smtClean="0"/>
              <a:t>действия. </a:t>
            </a:r>
            <a:r>
              <a:rPr lang="ru-RU" sz="1600" dirty="0"/>
              <a:t>Для аутентификации должен использоваться какой-либо защитный механизм, например пароли. </a:t>
            </a:r>
            <a:r>
              <a:rPr lang="ru-RU" sz="1600" dirty="0" err="1"/>
              <a:t>Аутентификационная</a:t>
            </a:r>
            <a:r>
              <a:rPr lang="ru-RU" sz="1600" dirty="0"/>
              <a:t> информация должна быть защищена от несанкционированного </a:t>
            </a:r>
            <a:r>
              <a:rPr lang="ru-RU" sz="1600" dirty="0" smtClean="0"/>
              <a:t>доступа;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 smtClean="0"/>
              <a:t>доверенная </a:t>
            </a:r>
            <a:r>
              <a:rPr lang="ru-RU" sz="1600" dirty="0"/>
              <a:t>вычислительная база должна поддерживать область для собственного выполнения, защищенную от внешних воздействий (в частности, от изменения команд и/или данных) и от попыток слежения за ходом </a:t>
            </a:r>
            <a:r>
              <a:rPr lang="ru-RU" sz="1600" dirty="0" smtClean="0"/>
              <a:t>работы;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 smtClean="0"/>
              <a:t>должны </a:t>
            </a:r>
            <a:r>
              <a:rPr lang="ru-RU" sz="1600" dirty="0"/>
              <a:t>быть в наличии аппаратные и/или программные средства, позволяющие периодически проверять корректность функционирования аппаратных и микропрограммных компонентов доверенной вычислительной базы </a:t>
            </a:r>
            <a:r>
              <a:rPr lang="ru-RU" sz="1600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 smtClean="0"/>
              <a:t>защитные </a:t>
            </a:r>
            <a:r>
              <a:rPr lang="ru-RU" sz="1600" dirty="0"/>
              <a:t>механизмы должны быть протестированы на предмет соответствия их поведения системной документации. Тестирование должно подтвердить, что у неавторизованного пользователя нет очевидных способов обойти или разрушить средства защиты доверенной вычислительной базы </a:t>
            </a:r>
            <a:r>
              <a:rPr lang="ru-RU" sz="1600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 smtClean="0"/>
              <a:t>должны </a:t>
            </a:r>
            <a:r>
              <a:rPr lang="ru-RU" sz="1600" dirty="0"/>
              <a:t>быть описаны подходы к безопасности, используемые производителем, и применение этих подходов при реализации доверенной вычислительной базы.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tx1"/>
                </a:solidFill>
              </a:rPr>
              <a:t>Класс </a:t>
            </a:r>
            <a:r>
              <a:rPr lang="en-US" sz="4400" b="1" dirty="0">
                <a:solidFill>
                  <a:schemeClr val="tx1"/>
                </a:solidFill>
              </a:rPr>
              <a:t>C1</a:t>
            </a:r>
            <a:endParaRPr lang="ru-RU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17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51802" y="1556791"/>
            <a:ext cx="8812686" cy="4782971"/>
          </a:xfrm>
        </p:spPr>
        <p:txBody>
          <a:bodyPr>
            <a:noAutofit/>
          </a:bodyPr>
          <a:lstStyle/>
          <a:p>
            <a:r>
              <a:rPr lang="ru-RU" sz="2000" dirty="0"/>
              <a:t>права доступа должны гранулироваться с точностью до пользователя. Все объекты должны подвергаться контролю доступа;</a:t>
            </a:r>
          </a:p>
          <a:p>
            <a:r>
              <a:rPr lang="ru-RU" sz="2000" dirty="0"/>
              <a:t>при выделении хранимого объекта из пула ресурсов доверенной вычислительной базы необходимо ликвидировать все следы его использования;</a:t>
            </a:r>
          </a:p>
          <a:p>
            <a:r>
              <a:rPr lang="ru-RU" sz="2000" dirty="0"/>
              <a:t>каждый пользователь системы должен уникальным образом идентифицироваться. Каждое регистрируемое действие должно ассоциироваться с конкретным пользователем;</a:t>
            </a:r>
          </a:p>
          <a:p>
            <a:r>
              <a:rPr lang="ru-RU" sz="2000" dirty="0"/>
              <a:t>доверенная вычислительная база должна создавать, поддерживать и защищать журнал регистрационной информации, относящейся к доступу к объектам, контролируемым базой;</a:t>
            </a:r>
          </a:p>
          <a:p>
            <a:r>
              <a:rPr lang="ru-RU" sz="2000" dirty="0"/>
              <a:t>тестирование должно подтвердить отсутствие очевидных недостатков в механизмах изоляции ресурсов и защиты регистрационной информации.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tx1"/>
                </a:solidFill>
              </a:rPr>
              <a:t>Класс </a:t>
            </a:r>
            <a:r>
              <a:rPr lang="en-US" sz="4400" b="1" dirty="0" smtClean="0">
                <a:solidFill>
                  <a:schemeClr val="tx1"/>
                </a:solidFill>
              </a:rPr>
              <a:t>C2</a:t>
            </a:r>
            <a:r>
              <a:rPr lang="ru-RU" sz="4400" b="1" dirty="0">
                <a:solidFill>
                  <a:schemeClr val="tx1"/>
                </a:solidFill>
              </a:rPr>
              <a:t> </a:t>
            </a:r>
            <a:r>
              <a:rPr lang="ru-RU" sz="4400" b="1" dirty="0" smtClean="0">
                <a:solidFill>
                  <a:schemeClr val="tx1"/>
                </a:solidFill>
              </a:rPr>
              <a:t>(дополнение </a:t>
            </a:r>
            <a:r>
              <a:rPr lang="ru-RU" sz="4400" b="1" dirty="0">
                <a:solidFill>
                  <a:schemeClr val="tx1"/>
                </a:solidFill>
              </a:rPr>
              <a:t>к </a:t>
            </a:r>
            <a:r>
              <a:rPr lang="en-US" sz="4400" b="1" dirty="0">
                <a:solidFill>
                  <a:schemeClr val="tx1"/>
                </a:solidFill>
              </a:rPr>
              <a:t>C1)</a:t>
            </a:r>
            <a:endParaRPr lang="ru-RU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6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18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51802" y="1484785"/>
            <a:ext cx="8812686" cy="4854978"/>
          </a:xfrm>
        </p:spPr>
        <p:txBody>
          <a:bodyPr>
            <a:noAutofit/>
          </a:bodyPr>
          <a:lstStyle/>
          <a:p>
            <a:r>
              <a:rPr lang="ru-RU" sz="2000" dirty="0" smtClean="0"/>
              <a:t>доверенная </a:t>
            </a:r>
            <a:r>
              <a:rPr lang="ru-RU" sz="2000" dirty="0"/>
              <a:t>вычислительная база должна управлять метками безопасности, ассоциируемыми с каждым субъектом и хранимым объектом;</a:t>
            </a:r>
          </a:p>
          <a:p>
            <a:r>
              <a:rPr lang="ru-RU" sz="2000" dirty="0"/>
              <a:t>доверенная вычислительная база должна обеспечить реализацию принудительного управления доступом всех субъектов ко всем хранимым объектам;</a:t>
            </a:r>
          </a:p>
          <a:p>
            <a:r>
              <a:rPr lang="ru-RU" sz="2000" dirty="0"/>
              <a:t>доверенная вычислительная база должна обеспечивать взаимную изоляцию процессов путем разделения их адресных пространств ;</a:t>
            </a:r>
          </a:p>
          <a:p>
            <a:r>
              <a:rPr lang="ru-RU" sz="2000" dirty="0"/>
              <a:t>группа специалистов, полностью понимающих реализацию доверенной вычислительной базы, должна подвергнуть описание архитектуры, исходные и объектные коды тщательному анализу и тестированию ;</a:t>
            </a:r>
          </a:p>
          <a:p>
            <a:r>
              <a:rPr lang="ru-RU" sz="2000" dirty="0"/>
              <a:t>должна существовать неформальная или формальная модель политики безопасности, поддерживаемой доверенной вычислительной базой.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tx1"/>
                </a:solidFill>
              </a:rPr>
              <a:t>Класс </a:t>
            </a:r>
            <a:r>
              <a:rPr lang="en-US" sz="4400" b="1" dirty="0">
                <a:solidFill>
                  <a:schemeClr val="tx1"/>
                </a:solidFill>
              </a:rPr>
              <a:t>B1</a:t>
            </a:r>
            <a:r>
              <a:rPr lang="ru-RU" sz="4400" b="1" dirty="0" smtClean="0">
                <a:solidFill>
                  <a:schemeClr val="tx1"/>
                </a:solidFill>
              </a:rPr>
              <a:t> (дополнение </a:t>
            </a:r>
            <a:r>
              <a:rPr lang="ru-RU" sz="4400" b="1" dirty="0">
                <a:solidFill>
                  <a:schemeClr val="tx1"/>
                </a:solidFill>
              </a:rPr>
              <a:t>к </a:t>
            </a:r>
            <a:r>
              <a:rPr lang="en-US" sz="4400" b="1" dirty="0" smtClean="0">
                <a:solidFill>
                  <a:schemeClr val="tx1"/>
                </a:solidFill>
              </a:rPr>
              <a:t>C</a:t>
            </a:r>
            <a:r>
              <a:rPr lang="ru-RU" sz="4400" b="1" dirty="0" smtClean="0">
                <a:solidFill>
                  <a:schemeClr val="tx1"/>
                </a:solidFill>
              </a:rPr>
              <a:t>2</a:t>
            </a:r>
            <a:r>
              <a:rPr lang="en-US" sz="4400" b="1" dirty="0" smtClean="0">
                <a:solidFill>
                  <a:schemeClr val="tx1"/>
                </a:solidFill>
              </a:rPr>
              <a:t>)</a:t>
            </a:r>
            <a:endParaRPr lang="ru-RU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19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412777"/>
            <a:ext cx="8856984" cy="4926986"/>
          </a:xfrm>
        </p:spPr>
        <p:txBody>
          <a:bodyPr>
            <a:noAutofit/>
          </a:bodyPr>
          <a:lstStyle/>
          <a:p>
            <a:r>
              <a:rPr lang="ru-RU" sz="2000" dirty="0" smtClean="0"/>
              <a:t>снабжаться </a:t>
            </a:r>
            <a:r>
              <a:rPr lang="ru-RU" sz="2000" dirty="0"/>
              <a:t>метками должны все ресурсы системы (например, ПЗУ), прямо или косвенно доступные субъектам;</a:t>
            </a:r>
          </a:p>
          <a:p>
            <a:r>
              <a:rPr lang="ru-RU" sz="2000" dirty="0"/>
              <a:t>к доверенной вычислительной базе должен поддерживаться доверенный коммуникационный путь для пользователя, выполняющего операции начальной идентификации и аутентификации ;</a:t>
            </a:r>
          </a:p>
          <a:p>
            <a:r>
              <a:rPr lang="ru-RU" sz="2000" dirty="0"/>
              <a:t>должна быть предусмотрена возможность регистрации событий, связанных с организацией тайных каналов обмена с памятью;</a:t>
            </a:r>
          </a:p>
          <a:p>
            <a:r>
              <a:rPr lang="ru-RU" sz="2000" dirty="0"/>
              <a:t>доверенная вычислительная база должна быть внутренне структурирована на хорошо определенные, относительно независимые модули;</a:t>
            </a:r>
          </a:p>
          <a:p>
            <a:r>
              <a:rPr lang="ru-RU" sz="2000" dirty="0"/>
              <a:t>системный архитектор должен тщательно проанализировать возможности организации тайных каналов обмена с памятью и оценить максимальную пропускную способность каждого выявленного канала</a:t>
            </a:r>
            <a:r>
              <a:rPr lang="ru-RU" sz="2000" dirty="0" smtClean="0"/>
              <a:t>;</a:t>
            </a:r>
            <a:endParaRPr lang="ru-RU" sz="2000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tx1"/>
                </a:solidFill>
              </a:rPr>
              <a:t>Класс </a:t>
            </a:r>
            <a:r>
              <a:rPr lang="en-US" sz="4400" b="1" dirty="0">
                <a:solidFill>
                  <a:schemeClr val="tx1"/>
                </a:solidFill>
              </a:rPr>
              <a:t>B2</a:t>
            </a:r>
            <a:r>
              <a:rPr lang="ru-RU" sz="4400" b="1" dirty="0" smtClean="0">
                <a:solidFill>
                  <a:schemeClr val="tx1"/>
                </a:solidFill>
              </a:rPr>
              <a:t> (дополнение </a:t>
            </a:r>
            <a:r>
              <a:rPr lang="ru-RU" sz="4400" b="1" dirty="0">
                <a:solidFill>
                  <a:schemeClr val="tx1"/>
                </a:solidFill>
              </a:rPr>
              <a:t>к </a:t>
            </a:r>
            <a:r>
              <a:rPr lang="en-US" sz="4400" b="1" dirty="0" smtClean="0">
                <a:solidFill>
                  <a:schemeClr val="tx1"/>
                </a:solidFill>
              </a:rPr>
              <a:t>B1</a:t>
            </a:r>
            <a:r>
              <a:rPr lang="en-US" sz="4400" b="1" dirty="0">
                <a:solidFill>
                  <a:schemeClr val="tx1"/>
                </a:solidFill>
              </a:rPr>
              <a:t>)</a:t>
            </a:r>
            <a:endParaRPr lang="ru-RU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2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700808"/>
            <a:ext cx="8784976" cy="4611245"/>
          </a:xfrm>
        </p:spPr>
        <p:txBody>
          <a:bodyPr>
            <a:noAutofit/>
          </a:bodyPr>
          <a:lstStyle/>
          <a:p>
            <a:r>
              <a:rPr lang="ru-RU" sz="3600" dirty="0" smtClean="0"/>
              <a:t>оценочные стандарты, направленные </a:t>
            </a:r>
            <a:r>
              <a:rPr lang="ru-RU" sz="3600" dirty="0"/>
              <a:t>на классификацию информационных систем и средств защиты по требованиям безопасности;</a:t>
            </a:r>
          </a:p>
          <a:p>
            <a:r>
              <a:rPr lang="ru-RU" sz="3600" dirty="0" smtClean="0"/>
              <a:t>технические спецификации, регламентирующие </a:t>
            </a:r>
            <a:r>
              <a:rPr lang="ru-RU" sz="3600" dirty="0"/>
              <a:t>различные аспекты реализации средств защиты.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chemeClr val="tx1"/>
                </a:solidFill>
              </a:rPr>
              <a:t>Виды стандартов и спецификаций</a:t>
            </a:r>
          </a:p>
        </p:txBody>
      </p:sp>
    </p:spTree>
    <p:extLst>
      <p:ext uri="{BB962C8B-B14F-4D97-AF65-F5344CB8AC3E}">
        <p14:creationId xmlns:p14="http://schemas.microsoft.com/office/powerpoint/2010/main" val="39354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20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51802" y="1556791"/>
            <a:ext cx="8812686" cy="4782971"/>
          </a:xfrm>
        </p:spPr>
        <p:txBody>
          <a:bodyPr>
            <a:noAutofit/>
          </a:bodyPr>
          <a:lstStyle/>
          <a:p>
            <a:r>
              <a:rPr lang="ru-RU" sz="2000" dirty="0"/>
              <a:t>должна быть продемонстрирована относительная устойчивость доверенной вычислительной базы к попыткам проникновения;</a:t>
            </a:r>
          </a:p>
          <a:p>
            <a:r>
              <a:rPr lang="ru-RU" sz="2000" dirty="0"/>
              <a:t>модель политики безопасности должна быть формальной. Для доверенной вычислительной базы должны существовать описательные спецификации верхнего уровня, точно и полно определяющие ее интерфейс;</a:t>
            </a:r>
          </a:p>
          <a:p>
            <a:r>
              <a:rPr lang="ru-RU" sz="2000" dirty="0"/>
              <a:t>в процессе разработки и сопровождения доверенной вычислительной базы должна использоваться система конфигурационного управления, обеспечивающая контроль изменений в описательных спецификациях верхнего уровня, иных архитектурных данных, реализационной документации, исходных текстах, работающей версии объектного кода, тестовых данных и документации;</a:t>
            </a:r>
          </a:p>
          <a:p>
            <a:r>
              <a:rPr lang="ru-RU" sz="2000" dirty="0"/>
              <a:t>тесты должны подтверждать действенность мер по уменьшению пропускной способности тайных каналов передачи информации.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tx1"/>
                </a:solidFill>
              </a:rPr>
              <a:t>Класс </a:t>
            </a:r>
            <a:r>
              <a:rPr lang="en-US" sz="4400" b="1" dirty="0" smtClean="0">
                <a:solidFill>
                  <a:schemeClr val="tx1"/>
                </a:solidFill>
              </a:rPr>
              <a:t>B2</a:t>
            </a:r>
            <a:r>
              <a:rPr lang="ru-RU" sz="4400" b="1" dirty="0" smtClean="0">
                <a:solidFill>
                  <a:schemeClr val="tx1"/>
                </a:solidFill>
              </a:rPr>
              <a:t> (продолжение</a:t>
            </a:r>
            <a:r>
              <a:rPr lang="en-US" sz="4400" b="1" dirty="0" smtClean="0">
                <a:solidFill>
                  <a:schemeClr val="tx1"/>
                </a:solidFill>
              </a:rPr>
              <a:t>)</a:t>
            </a:r>
            <a:endParaRPr lang="ru-RU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7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21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412777"/>
            <a:ext cx="8856984" cy="4926986"/>
          </a:xfrm>
        </p:spPr>
        <p:txBody>
          <a:bodyPr>
            <a:no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произвольного управления доступом должны обязательно использоваться списки управления доступом с указанием разрешенных режимов;</a:t>
            </a:r>
          </a:p>
          <a:p>
            <a:r>
              <a:rPr lang="ru-RU" sz="1600" dirty="0"/>
              <a:t>должна быть предусмотрена возможность регистрации появления или накопления событий, несущих угрозу политике безопасности системы. Администратор безопасности должен немедленно извещаться о попытках нарушения политики безопасности, а система, в случае продолжения попыток, должна пресекать их наименее болезненным способом;</a:t>
            </a:r>
          </a:p>
          <a:p>
            <a:r>
              <a:rPr lang="ru-RU" sz="1600" dirty="0"/>
              <a:t>доверенная вычислительная база должна быть спроектирована и структурирована таким образом, чтобы использовать полный и концептуально простой защитный механизм с точно определенной семантикой;</a:t>
            </a:r>
          </a:p>
          <a:p>
            <a:r>
              <a:rPr lang="ru-RU" sz="1600" dirty="0"/>
              <a:t>процедура анализа должна быть выполнена для временных тайных каналов;</a:t>
            </a:r>
          </a:p>
          <a:p>
            <a:r>
              <a:rPr lang="ru-RU" sz="1600" dirty="0"/>
              <a:t>должна быть специфицирована роль администратора безопасности. Получить права администратора безопасности можно только после выполнения явных, протоколируемых действий;</a:t>
            </a:r>
          </a:p>
          <a:p>
            <a:r>
              <a:rPr lang="ru-RU" sz="1600" dirty="0"/>
              <a:t>должны существовать процедуры и/или механизмы, позволяющие произвести восстановление после сбоя или иного нарушения работы без ослабления защиты;</a:t>
            </a:r>
          </a:p>
          <a:p>
            <a:r>
              <a:rPr lang="ru-RU" sz="1600" dirty="0"/>
              <a:t>должна быть продемонстрирована устойчивость доверенной вычислительной базы к попыткам проникновения.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tx1"/>
                </a:solidFill>
              </a:rPr>
              <a:t>Класс </a:t>
            </a:r>
            <a:r>
              <a:rPr lang="en-US" sz="4400" b="1" dirty="0">
                <a:solidFill>
                  <a:schemeClr val="tx1"/>
                </a:solidFill>
              </a:rPr>
              <a:t>B3</a:t>
            </a:r>
            <a:r>
              <a:rPr lang="ru-RU" sz="4400" b="1" dirty="0" smtClean="0">
                <a:solidFill>
                  <a:schemeClr val="tx1"/>
                </a:solidFill>
              </a:rPr>
              <a:t> (дополнение </a:t>
            </a:r>
            <a:r>
              <a:rPr lang="ru-RU" sz="4400" b="1" dirty="0">
                <a:solidFill>
                  <a:schemeClr val="tx1"/>
                </a:solidFill>
              </a:rPr>
              <a:t>к </a:t>
            </a:r>
            <a:r>
              <a:rPr lang="en-US" sz="4400" b="1" dirty="0" smtClean="0">
                <a:solidFill>
                  <a:schemeClr val="tx1"/>
                </a:solidFill>
              </a:rPr>
              <a:t>B2)</a:t>
            </a:r>
            <a:endParaRPr lang="ru-RU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0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22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412777"/>
            <a:ext cx="8856984" cy="4926986"/>
          </a:xfrm>
        </p:spPr>
        <p:txBody>
          <a:bodyPr>
            <a:noAutofit/>
          </a:bodyPr>
          <a:lstStyle/>
          <a:p>
            <a:r>
              <a:rPr lang="ru-RU" sz="2300" dirty="0" smtClean="0"/>
              <a:t>тестирование </a:t>
            </a:r>
            <a:r>
              <a:rPr lang="ru-RU" sz="2300" dirty="0"/>
              <a:t>должно продемонстрировать, что реализация доверенной вычислительной базы соответствует формальным спецификациям верхнего уровня ;</a:t>
            </a:r>
          </a:p>
          <a:p>
            <a:r>
              <a:rPr lang="ru-RU" sz="2300" dirty="0"/>
              <a:t>помимо описательных, должны быть представлены формальные спецификации верхнего уровня. Необходимо использовать современные методы формальной спецификации и верификации систем;</a:t>
            </a:r>
          </a:p>
          <a:p>
            <a:r>
              <a:rPr lang="ru-RU" sz="2300" dirty="0"/>
              <a:t>механизм конфигурационного управления должен распространяться на весь жизненный цикл и все компоненты системы, имеющие отношение к обеспечению безопасности;</a:t>
            </a:r>
          </a:p>
          <a:p>
            <a:r>
              <a:rPr lang="ru-RU" sz="2300" dirty="0"/>
              <a:t>должно быть описано соответствие между формальными спецификациями верхнего уровня и исходными текстами.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tx1"/>
                </a:solidFill>
              </a:rPr>
              <a:t>Класс </a:t>
            </a:r>
            <a:r>
              <a:rPr lang="en-US" sz="4400" b="1" dirty="0">
                <a:solidFill>
                  <a:schemeClr val="tx1"/>
                </a:solidFill>
              </a:rPr>
              <a:t>A1</a:t>
            </a:r>
            <a:r>
              <a:rPr lang="ru-RU" sz="4400" b="1" dirty="0" smtClean="0">
                <a:solidFill>
                  <a:schemeClr val="tx1"/>
                </a:solidFill>
              </a:rPr>
              <a:t> (дополнение </a:t>
            </a:r>
            <a:r>
              <a:rPr lang="ru-RU" sz="4400" b="1" dirty="0">
                <a:solidFill>
                  <a:schemeClr val="tx1"/>
                </a:solidFill>
              </a:rPr>
              <a:t>к </a:t>
            </a:r>
            <a:r>
              <a:rPr lang="en-US" sz="4400" b="1" dirty="0">
                <a:solidFill>
                  <a:schemeClr val="tx1"/>
                </a:solidFill>
              </a:rPr>
              <a:t>B3</a:t>
            </a:r>
            <a:r>
              <a:rPr lang="en-US" sz="4400" b="1" dirty="0" smtClean="0">
                <a:solidFill>
                  <a:schemeClr val="tx1"/>
                </a:solidFill>
              </a:rPr>
              <a:t>)</a:t>
            </a:r>
            <a:endParaRPr lang="ru-RU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1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23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412777"/>
            <a:ext cx="8856984" cy="4926986"/>
          </a:xfrm>
        </p:spPr>
        <p:txBody>
          <a:bodyPr>
            <a:noAutofit/>
          </a:bodyPr>
          <a:lstStyle/>
          <a:p>
            <a:r>
              <a:rPr lang="ru-RU" sz="4400" dirty="0"/>
              <a:t>уровень C - произвольное управление </a:t>
            </a:r>
            <a:r>
              <a:rPr lang="ru-RU" sz="4400" dirty="0" smtClean="0"/>
              <a:t>доступом;</a:t>
            </a:r>
            <a:endParaRPr lang="ru-RU" sz="4400" dirty="0"/>
          </a:p>
          <a:p>
            <a:r>
              <a:rPr lang="ru-RU" sz="4400" dirty="0"/>
              <a:t>уровень B - принудительное управление </a:t>
            </a:r>
            <a:r>
              <a:rPr lang="ru-RU" sz="4400" dirty="0" smtClean="0"/>
              <a:t>доступом;</a:t>
            </a:r>
            <a:endParaRPr lang="ru-RU" sz="4400" dirty="0"/>
          </a:p>
          <a:p>
            <a:r>
              <a:rPr lang="ru-RU" sz="4400" dirty="0"/>
              <a:t>уровень A - верифицируемая безопасность.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tx1"/>
                </a:solidFill>
              </a:rPr>
              <a:t>Классы коротко</a:t>
            </a:r>
            <a:endParaRPr lang="ru-RU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24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412777"/>
            <a:ext cx="8856984" cy="4926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100" dirty="0" smtClean="0"/>
              <a:t>"Критериев оценки безопасности информационных технологий" (издан 1 декабря 1999 года). Этот международный стандарт стал итогом почти десятилетней работы специалистов нескольких стран, он вобрал в себя опыт существовавших к тому времени документов национального и межнационального масштаба.</a:t>
            </a:r>
          </a:p>
          <a:p>
            <a:pPr marL="0" indent="0">
              <a:buNone/>
            </a:pPr>
            <a:r>
              <a:rPr lang="ru-RU" sz="2100" dirty="0" smtClean="0"/>
              <a:t>Данный стандарт часто называют "Общими критериями" (или даже ОК).</a:t>
            </a:r>
          </a:p>
          <a:p>
            <a:pPr marL="0" indent="0">
              <a:buNone/>
            </a:pPr>
            <a:r>
              <a:rPr lang="ru-RU" sz="2100" b="1" dirty="0" smtClean="0"/>
              <a:t>"Общие критерии"</a:t>
            </a:r>
            <a:r>
              <a:rPr lang="ru-RU" sz="2100" dirty="0" smtClean="0"/>
              <a:t> на самом деле являются </a:t>
            </a:r>
            <a:r>
              <a:rPr lang="ru-RU" sz="2100" dirty="0" err="1" smtClean="0"/>
              <a:t>метастандартом</a:t>
            </a:r>
            <a:r>
              <a:rPr lang="ru-RU" sz="2100" dirty="0" smtClean="0"/>
              <a:t>, определяющим инструменты оценки безопасности ИС и порядок их использования. В отличие от "Оранжевой книги", ОК не содержат предопределенных "классов безопасности". Такие классы можно строить, исходя из </a:t>
            </a:r>
            <a:r>
              <a:rPr lang="ru-RU" sz="2100" b="1" dirty="0" smtClean="0"/>
              <a:t>требований безопасности</a:t>
            </a:r>
            <a:r>
              <a:rPr lang="ru-RU" sz="2100" dirty="0" smtClean="0"/>
              <a:t>, существующих для конкретной организации и/или конкретной информационной системы.</a:t>
            </a:r>
            <a:endParaRPr lang="ru-RU" sz="2100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tx1"/>
                </a:solidFill>
              </a:rPr>
              <a:t>Стандарт </a:t>
            </a:r>
            <a:r>
              <a:rPr lang="en-US" sz="4400" b="1" dirty="0">
                <a:solidFill>
                  <a:schemeClr val="tx1"/>
                </a:solidFill>
              </a:rPr>
              <a:t>ISO/IEC 15408</a:t>
            </a:r>
            <a:endParaRPr lang="ru-RU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2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25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412777"/>
            <a:ext cx="8856984" cy="4926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ОК содержат два основных вида </a:t>
            </a:r>
            <a:r>
              <a:rPr lang="ru-RU" sz="2400" b="1" dirty="0"/>
              <a:t>требований</a:t>
            </a:r>
            <a:r>
              <a:rPr lang="ru-RU" sz="2400" dirty="0"/>
              <a:t> безопасности:</a:t>
            </a:r>
          </a:p>
          <a:p>
            <a:r>
              <a:rPr lang="ru-RU" sz="2400" b="1" dirty="0"/>
              <a:t>функциональные</a:t>
            </a:r>
            <a:r>
              <a:rPr lang="ru-RU" sz="2400" dirty="0"/>
              <a:t>, соответствующие активному аспекту защиты, предъявляемые к функциям безопасности и реализующим их механизмам;</a:t>
            </a:r>
          </a:p>
          <a:p>
            <a:r>
              <a:rPr lang="ru-RU" sz="2400" b="1" dirty="0"/>
              <a:t>требования доверия</a:t>
            </a:r>
            <a:r>
              <a:rPr lang="ru-RU" sz="2400" dirty="0"/>
              <a:t>, соответствующие пассивному аспекту, предъявляемые к технологии и процессу разработки и эксплуатации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/>
              <a:t>Требования безопасности предъявляются, а их выполнение проверяется для определенного </a:t>
            </a:r>
            <a:r>
              <a:rPr lang="ru-RU" sz="2400" b="1" dirty="0"/>
              <a:t>объекта оценки</a:t>
            </a:r>
            <a:r>
              <a:rPr lang="ru-RU" sz="2400" dirty="0"/>
              <a:t> - аппаратно-программного продукта или информационной системы.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tx1"/>
                </a:solidFill>
              </a:rPr>
              <a:t>Стандарт </a:t>
            </a:r>
            <a:r>
              <a:rPr lang="en-US" sz="4400" b="1" dirty="0">
                <a:solidFill>
                  <a:schemeClr val="tx1"/>
                </a:solidFill>
              </a:rPr>
              <a:t>ISO/IEC 15408</a:t>
            </a:r>
            <a:endParaRPr lang="ru-RU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40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26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412777"/>
            <a:ext cx="8856984" cy="4926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Безопасность </a:t>
            </a:r>
            <a:r>
              <a:rPr lang="ru-RU" sz="2800" dirty="0"/>
              <a:t>в ОК рассматривается не статично, а в привязке к жизненному циклу объекта оценки. Выделяются следующие этапы:</a:t>
            </a:r>
          </a:p>
          <a:p>
            <a:r>
              <a:rPr lang="ru-RU" sz="2800" dirty="0"/>
              <a:t>определение назначения, условий применения, целей и требований безопасности;</a:t>
            </a:r>
          </a:p>
          <a:p>
            <a:r>
              <a:rPr lang="ru-RU" sz="2800" dirty="0"/>
              <a:t>проектирование и разработка;</a:t>
            </a:r>
          </a:p>
          <a:p>
            <a:r>
              <a:rPr lang="ru-RU" sz="2800" dirty="0"/>
              <a:t>испытания, оценка и сертификация;</a:t>
            </a:r>
          </a:p>
          <a:p>
            <a:r>
              <a:rPr lang="ru-RU" sz="2800" dirty="0"/>
              <a:t>внедрение и эксплуатация.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tx1"/>
                </a:solidFill>
              </a:rPr>
              <a:t>Стандарт </a:t>
            </a:r>
            <a:r>
              <a:rPr lang="en-US" sz="4400" b="1" dirty="0">
                <a:solidFill>
                  <a:schemeClr val="tx1"/>
                </a:solidFill>
              </a:rPr>
              <a:t>ISO/IEC 15408</a:t>
            </a:r>
            <a:endParaRPr lang="ru-RU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5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27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412777"/>
            <a:ext cx="8856984" cy="4926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В ОК объект оценки рассматривается в контексте </a:t>
            </a:r>
            <a:r>
              <a:rPr lang="ru-RU" sz="2000" b="1" dirty="0"/>
              <a:t>среды безопасности</a:t>
            </a:r>
            <a:r>
              <a:rPr lang="ru-RU" sz="2000" dirty="0"/>
              <a:t>, которая характеризуется определенными условиями и угрозами.</a:t>
            </a:r>
          </a:p>
          <a:p>
            <a:pPr marL="0" indent="0">
              <a:buNone/>
            </a:pPr>
            <a:r>
              <a:rPr lang="ru-RU" sz="2000" dirty="0"/>
              <a:t>В свою очередь, угрозы характеризуются следующими параметрами:</a:t>
            </a:r>
          </a:p>
          <a:p>
            <a:r>
              <a:rPr lang="ru-RU" sz="2000" dirty="0"/>
              <a:t>источник угрозы;</a:t>
            </a:r>
          </a:p>
          <a:p>
            <a:r>
              <a:rPr lang="ru-RU" sz="2000" dirty="0"/>
              <a:t>метод воздействия;</a:t>
            </a:r>
          </a:p>
          <a:p>
            <a:r>
              <a:rPr lang="ru-RU" sz="2000" dirty="0"/>
              <a:t>уязвимые места, которые могут быть использованы;</a:t>
            </a:r>
          </a:p>
          <a:p>
            <a:r>
              <a:rPr lang="ru-RU" sz="2000" dirty="0"/>
              <a:t>ресурсы (активы), которые могут пострадать.</a:t>
            </a:r>
          </a:p>
          <a:p>
            <a:pPr marL="0" indent="0">
              <a:buNone/>
            </a:pPr>
            <a:r>
              <a:rPr lang="ru-RU" sz="2000" dirty="0"/>
              <a:t>Уязвимые места могут возникать из-за </a:t>
            </a:r>
            <a:r>
              <a:rPr lang="ru-RU" sz="2000" dirty="0" smtClean="0"/>
              <a:t>недостатка:</a:t>
            </a:r>
            <a:endParaRPr lang="ru-RU" sz="2000" dirty="0"/>
          </a:p>
          <a:p>
            <a:r>
              <a:rPr lang="ru-RU" sz="2000" dirty="0" smtClean="0"/>
              <a:t>требований </a:t>
            </a:r>
            <a:r>
              <a:rPr lang="ru-RU" sz="2000" dirty="0"/>
              <a:t>безопасности;</a:t>
            </a:r>
          </a:p>
          <a:p>
            <a:r>
              <a:rPr lang="ru-RU" sz="2000" dirty="0" smtClean="0"/>
              <a:t>проектирования;</a:t>
            </a:r>
            <a:endParaRPr lang="ru-RU" sz="2000" dirty="0"/>
          </a:p>
          <a:p>
            <a:r>
              <a:rPr lang="ru-RU" sz="2000" dirty="0"/>
              <a:t>эксплуатации.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tx1"/>
                </a:solidFill>
              </a:rPr>
              <a:t>Стандарт </a:t>
            </a:r>
            <a:r>
              <a:rPr lang="en-US" sz="4400" b="1" dirty="0">
                <a:solidFill>
                  <a:schemeClr val="tx1"/>
                </a:solidFill>
              </a:rPr>
              <a:t>ISO/IEC 15408</a:t>
            </a:r>
            <a:endParaRPr lang="ru-RU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9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28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412777"/>
            <a:ext cx="8856984" cy="4926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 smtClean="0"/>
              <a:t>В "Общих </a:t>
            </a:r>
            <a:r>
              <a:rPr lang="ru-RU" sz="2600" dirty="0"/>
              <a:t>критериях" введена иерархия </a:t>
            </a:r>
            <a:r>
              <a:rPr lang="ru-RU" sz="2600" b="1" dirty="0"/>
              <a:t>класс-семейство-компонент-элемент</a:t>
            </a:r>
            <a:r>
              <a:rPr lang="ru-RU" sz="2600" dirty="0"/>
              <a:t>.</a:t>
            </a:r>
          </a:p>
          <a:p>
            <a:r>
              <a:rPr lang="ru-RU" sz="2600" b="1" dirty="0"/>
              <a:t>Классы</a:t>
            </a:r>
            <a:r>
              <a:rPr lang="ru-RU" sz="2600" dirty="0"/>
              <a:t> определяют наиболее общую, "предметную" группировку требований (например, функциональные требования подотчетности ).</a:t>
            </a:r>
          </a:p>
          <a:p>
            <a:r>
              <a:rPr lang="ru-RU" sz="2600" b="1" dirty="0"/>
              <a:t>Семейства</a:t>
            </a:r>
            <a:r>
              <a:rPr lang="ru-RU" sz="2600" dirty="0"/>
              <a:t> в пределах класса различаются по строгости и другим нюансам требований.</a:t>
            </a:r>
          </a:p>
          <a:p>
            <a:r>
              <a:rPr lang="ru-RU" sz="2600" b="1" dirty="0"/>
              <a:t>Компонент</a:t>
            </a:r>
            <a:r>
              <a:rPr lang="ru-RU" sz="2600" dirty="0"/>
              <a:t> - минимальный набор требований, фигурирующий как целое.</a:t>
            </a:r>
          </a:p>
          <a:p>
            <a:r>
              <a:rPr lang="ru-RU" sz="2600" b="1" dirty="0"/>
              <a:t>Элемент</a:t>
            </a:r>
            <a:r>
              <a:rPr lang="ru-RU" sz="2600" dirty="0"/>
              <a:t> - неделимое требование.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tx1"/>
                </a:solidFill>
              </a:rPr>
              <a:t>Стандарт </a:t>
            </a:r>
            <a:r>
              <a:rPr lang="en-US" sz="4400" b="1" dirty="0">
                <a:solidFill>
                  <a:schemeClr val="tx1"/>
                </a:solidFill>
              </a:rPr>
              <a:t>ISO/IEC 15408</a:t>
            </a:r>
            <a:endParaRPr lang="ru-RU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29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412777"/>
            <a:ext cx="8856984" cy="4926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300" b="1" dirty="0" smtClean="0"/>
              <a:t>Профиль </a:t>
            </a:r>
            <a:r>
              <a:rPr lang="ru-RU" sz="2300" b="1" dirty="0"/>
              <a:t>защиты (ПЗ)</a:t>
            </a:r>
            <a:r>
              <a:rPr lang="ru-RU" sz="2300" dirty="0"/>
              <a:t> представляет собой типовой набор требований, которым должны удовлетворять продукты и/или системы определенного класса (например, операционные системы на компьютерах в правительственных организациях).</a:t>
            </a:r>
          </a:p>
          <a:p>
            <a:pPr marL="0" indent="0">
              <a:buNone/>
            </a:pPr>
            <a:r>
              <a:rPr lang="ru-RU" sz="2300" b="1" dirty="0"/>
              <a:t>Задание по безопасности</a:t>
            </a:r>
            <a:r>
              <a:rPr lang="ru-RU" sz="2300" dirty="0"/>
              <a:t> содержит совокупность требований к конкретной разработке, выполнение которых обеспечивает достижение поставленных целей безопасности</a:t>
            </a:r>
            <a:r>
              <a:rPr lang="ru-RU" sz="2300" dirty="0" smtClean="0"/>
              <a:t>.</a:t>
            </a:r>
          </a:p>
          <a:p>
            <a:pPr marL="0" indent="0">
              <a:buNone/>
            </a:pPr>
            <a:r>
              <a:rPr lang="ru-RU" sz="2300" dirty="0" smtClean="0"/>
              <a:t>В </a:t>
            </a:r>
            <a:r>
              <a:rPr lang="ru-RU" sz="2300" dirty="0"/>
              <a:t>ОК нет готовых классов защиты. Сформировать классификацию в терминах "Общих критериев" - значит определить несколько иерархически упорядоченных </a:t>
            </a:r>
            <a:r>
              <a:rPr lang="ru-RU" sz="2300" dirty="0" smtClean="0"/>
              <a:t>профилей </a:t>
            </a:r>
            <a:r>
              <a:rPr lang="ru-RU" sz="2300" dirty="0"/>
              <a:t>защиты, в максимально возможной степени использующих стандартные функциональные требования и требования </a:t>
            </a:r>
            <a:r>
              <a:rPr lang="ru-RU" sz="2300" b="1" dirty="0"/>
              <a:t>доверия безопасности</a:t>
            </a:r>
            <a:r>
              <a:rPr lang="ru-RU" sz="2300" dirty="0"/>
              <a:t>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tx1"/>
                </a:solidFill>
              </a:rPr>
              <a:t>Стандарт </a:t>
            </a:r>
            <a:r>
              <a:rPr lang="en-US" sz="4400" b="1" dirty="0">
                <a:solidFill>
                  <a:schemeClr val="tx1"/>
                </a:solidFill>
              </a:rPr>
              <a:t>ISO/IEC 15408</a:t>
            </a:r>
            <a:endParaRPr lang="ru-RU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3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51802" y="1556791"/>
            <a:ext cx="8964488" cy="478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Исторически первым оценочным стандартом, получившим широкое распространение и оказавшим огромное влияние на базу стандартизации ИБ во многих странах, стал стандарт Министерства обороны США "Критерии оценки доверенных компьютерных систем </a:t>
            </a:r>
            <a:r>
              <a:rPr lang="ru-RU" sz="2400" dirty="0" smtClean="0"/>
              <a:t>".</a:t>
            </a:r>
          </a:p>
          <a:p>
            <a:pPr marL="0" indent="0">
              <a:buNone/>
            </a:pPr>
            <a:r>
              <a:rPr lang="ru-RU" sz="2400" dirty="0"/>
              <a:t>Данный труд, называемый чаще всего по цвету обложки "Оранжевой книгой", был впервые опубликован в августе 1983 года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Доверие к системам оцениваются </a:t>
            </a:r>
            <a:r>
              <a:rPr lang="ru-RU" sz="2400" dirty="0"/>
              <a:t>исключительно с точки зрения управления доступом к данным, что является одним из средств обеспечения конфиденциальности и </a:t>
            </a:r>
            <a:r>
              <a:rPr lang="ru-RU" sz="2400" dirty="0" smtClean="0"/>
              <a:t>целостности. </a:t>
            </a:r>
            <a:r>
              <a:rPr lang="ru-RU" sz="2400" dirty="0"/>
              <a:t>Вопросы доступности "Оранжевая книга" не затрагивает.</a:t>
            </a:r>
            <a:endParaRPr lang="ru-RU" sz="2400" dirty="0" smtClean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 smtClean="0">
                <a:solidFill>
                  <a:schemeClr val="tx1"/>
                </a:solidFill>
              </a:rPr>
              <a:t>Оранжевая книга</a:t>
            </a:r>
            <a:endParaRPr lang="ru-RU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6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30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412777"/>
            <a:ext cx="8856984" cy="4926986"/>
          </a:xfrm>
        </p:spPr>
        <p:txBody>
          <a:bodyPr>
            <a:noAutofit/>
          </a:bodyPr>
          <a:lstStyle/>
          <a:p>
            <a:r>
              <a:rPr lang="ru-RU" sz="2400" b="1" dirty="0"/>
              <a:t>Функциональный пакет</a:t>
            </a:r>
            <a:r>
              <a:rPr lang="ru-RU" sz="2400" dirty="0"/>
              <a:t> - это неоднократно используемая совокупность компонентов, объединенных для достижения определенных целей безопасности. "Общие критерии" не регламентируют структуру пакетов, процедуры верификации, регистрации и т.п., отводя им роль технологического средства формирования ПЗ.</a:t>
            </a:r>
          </a:p>
          <a:p>
            <a:r>
              <a:rPr lang="ru-RU" sz="2400" dirty="0"/>
              <a:t>Базовый профиль защиты должен включать требования к основным (обязательным в любом случае) возможностям. Производные профили получаются из базового путем добавления необходимых пакетов расширения, то есть подобно тому, как создаются производные классы в объектно-ориентированных языках программирования.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tx1"/>
                </a:solidFill>
              </a:rPr>
              <a:t>Стандарт </a:t>
            </a:r>
            <a:r>
              <a:rPr lang="en-US" sz="4400" b="1" dirty="0">
                <a:solidFill>
                  <a:schemeClr val="tx1"/>
                </a:solidFill>
              </a:rPr>
              <a:t>ISO/IEC 15408</a:t>
            </a:r>
            <a:endParaRPr lang="ru-RU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84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31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340768"/>
            <a:ext cx="8856984" cy="4998995"/>
          </a:xfrm>
        </p:spPr>
        <p:txBody>
          <a:bodyPr>
            <a:noAutofit/>
          </a:bodyPr>
          <a:lstStyle/>
          <a:p>
            <a:r>
              <a:rPr lang="ru-RU" sz="1800" dirty="0" smtClean="0"/>
              <a:t>идентификация </a:t>
            </a:r>
            <a:r>
              <a:rPr lang="ru-RU" sz="1800" dirty="0"/>
              <a:t>и аутентификация ;</a:t>
            </a:r>
          </a:p>
          <a:p>
            <a:r>
              <a:rPr lang="ru-RU" sz="1800" b="1" dirty="0"/>
              <a:t>защита данных пользователя</a:t>
            </a:r>
            <a:r>
              <a:rPr lang="ru-RU" sz="1800" dirty="0"/>
              <a:t> ;</a:t>
            </a:r>
          </a:p>
          <a:p>
            <a:r>
              <a:rPr lang="ru-RU" sz="1800" b="1" dirty="0"/>
              <a:t>защита функций безопасности</a:t>
            </a:r>
            <a:r>
              <a:rPr lang="ru-RU" sz="1800" dirty="0"/>
              <a:t> (требования относятся к целостности и контролю данных сервисов безопасности и реализующих их механизмов);</a:t>
            </a:r>
          </a:p>
          <a:p>
            <a:r>
              <a:rPr lang="ru-RU" sz="1800" b="1" dirty="0"/>
              <a:t>управление безопасностью</a:t>
            </a:r>
            <a:r>
              <a:rPr lang="ru-RU" sz="1800" dirty="0"/>
              <a:t> (требования этого класса относятся к управлению атрибутами и параметрами безопасности);</a:t>
            </a:r>
          </a:p>
          <a:p>
            <a:r>
              <a:rPr lang="ru-RU" sz="1800" b="1" dirty="0"/>
              <a:t>аудит безопасности</a:t>
            </a:r>
            <a:r>
              <a:rPr lang="ru-RU" sz="1800" dirty="0"/>
              <a:t> (выявление, регистрация, хранение, анализ данных, затрагивающих безопасность объекта оценки, реагирование на возможное нарушение безопасности);</a:t>
            </a:r>
          </a:p>
          <a:p>
            <a:r>
              <a:rPr lang="ru-RU" sz="1800" b="1" dirty="0"/>
              <a:t>доступ к объекту оценки</a:t>
            </a:r>
            <a:r>
              <a:rPr lang="ru-RU" sz="1800" dirty="0"/>
              <a:t> ;</a:t>
            </a:r>
          </a:p>
          <a:p>
            <a:r>
              <a:rPr lang="ru-RU" sz="1800" b="1" dirty="0"/>
              <a:t>приватность</a:t>
            </a:r>
            <a:r>
              <a:rPr lang="ru-RU" sz="1800" dirty="0"/>
              <a:t> (защита пользователя от раскрытия и несанкционированного использования его идентификационных данных);</a:t>
            </a:r>
          </a:p>
          <a:p>
            <a:r>
              <a:rPr lang="ru-RU" sz="1800" b="1" dirty="0"/>
              <a:t>использование ресурсов</a:t>
            </a:r>
            <a:r>
              <a:rPr lang="ru-RU" sz="1800" dirty="0"/>
              <a:t> (требования к доступности информации);</a:t>
            </a:r>
          </a:p>
          <a:p>
            <a:r>
              <a:rPr lang="ru-RU" sz="1800" b="1" dirty="0"/>
              <a:t>криптографическая поддержка</a:t>
            </a:r>
            <a:r>
              <a:rPr lang="ru-RU" sz="1800" dirty="0"/>
              <a:t> (управление ключами);</a:t>
            </a:r>
          </a:p>
          <a:p>
            <a:r>
              <a:rPr lang="ru-RU" sz="1800" b="1" dirty="0"/>
              <a:t>связь</a:t>
            </a:r>
            <a:r>
              <a:rPr lang="ru-RU" sz="1800" dirty="0"/>
              <a:t> ( аутентификация сторон, участвующих в обмене данными);</a:t>
            </a:r>
          </a:p>
          <a:p>
            <a:r>
              <a:rPr lang="ru-RU" sz="1800" b="1" dirty="0"/>
              <a:t>доверенный маршрут/канал</a:t>
            </a:r>
            <a:r>
              <a:rPr lang="ru-RU" sz="1800" dirty="0"/>
              <a:t> (для связи с сервисами безопасности).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936104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Классы </a:t>
            </a:r>
            <a:r>
              <a:rPr lang="ru-RU" sz="2800" b="1" dirty="0">
                <a:solidFill>
                  <a:schemeClr val="tx1"/>
                </a:solidFill>
              </a:rPr>
              <a:t>функциональных требований</a:t>
            </a:r>
            <a:br>
              <a:rPr lang="ru-RU" sz="2800" b="1" dirty="0">
                <a:solidFill>
                  <a:schemeClr val="tx1"/>
                </a:solidFill>
              </a:rPr>
            </a:br>
            <a:r>
              <a:rPr lang="ru-RU" sz="2800" b="1" dirty="0">
                <a:solidFill>
                  <a:schemeClr val="tx1"/>
                </a:solidFill>
              </a:rPr>
              <a:t>(11 </a:t>
            </a:r>
            <a:r>
              <a:rPr lang="ru-RU" sz="2800" b="1" dirty="0" smtClean="0">
                <a:solidFill>
                  <a:schemeClr val="tx1"/>
                </a:solidFill>
              </a:rPr>
              <a:t>классов</a:t>
            </a:r>
            <a:r>
              <a:rPr lang="ru-RU" sz="2800" b="1" dirty="0">
                <a:solidFill>
                  <a:schemeClr val="tx1"/>
                </a:solidFill>
              </a:rPr>
              <a:t>, 66 семейств, 135 </a:t>
            </a:r>
            <a:r>
              <a:rPr lang="ru-RU" sz="2800" b="1" dirty="0" smtClean="0">
                <a:solidFill>
                  <a:schemeClr val="tx1"/>
                </a:solidFill>
              </a:rPr>
              <a:t>компонентов)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32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07504" y="1412777"/>
            <a:ext cx="9036496" cy="4926986"/>
          </a:xfrm>
        </p:spPr>
        <p:txBody>
          <a:bodyPr>
            <a:noAutofit/>
          </a:bodyPr>
          <a:lstStyle/>
          <a:p>
            <a:r>
              <a:rPr lang="ru-RU" sz="2000" dirty="0" smtClean="0"/>
              <a:t>разработка </a:t>
            </a:r>
            <a:r>
              <a:rPr lang="ru-RU" sz="2000" dirty="0"/>
              <a:t>(требования для поэтапной детализации функций безопасности от краткой спецификации до реализации );</a:t>
            </a:r>
          </a:p>
          <a:p>
            <a:r>
              <a:rPr lang="ru-RU" sz="2000" dirty="0"/>
              <a:t>поддержка жизненного цикла </a:t>
            </a:r>
            <a:r>
              <a:rPr lang="ru-RU" sz="2000" dirty="0" smtClean="0"/>
              <a:t>(включая </a:t>
            </a:r>
            <a:r>
              <a:rPr lang="ru-RU" sz="2000" dirty="0"/>
              <a:t>порядок устранения недостатков и защиту среды разработки);</a:t>
            </a:r>
          </a:p>
          <a:p>
            <a:r>
              <a:rPr lang="ru-RU" sz="2000" dirty="0"/>
              <a:t>тестирование ;</a:t>
            </a:r>
          </a:p>
          <a:p>
            <a:r>
              <a:rPr lang="ru-RU" sz="2000" b="1" dirty="0"/>
              <a:t>оценка уязвимостей</a:t>
            </a:r>
            <a:r>
              <a:rPr lang="ru-RU" sz="2000" dirty="0"/>
              <a:t> (включая оценку стойкости функций безопасности);</a:t>
            </a:r>
          </a:p>
          <a:p>
            <a:r>
              <a:rPr lang="ru-RU" sz="2000" b="1" dirty="0"/>
              <a:t>поставка и эксплуатация</a:t>
            </a:r>
            <a:r>
              <a:rPr lang="ru-RU" sz="2000" dirty="0"/>
              <a:t> ;</a:t>
            </a:r>
          </a:p>
          <a:p>
            <a:r>
              <a:rPr lang="ru-RU" sz="2000" dirty="0"/>
              <a:t>управление конфигурацией;</a:t>
            </a:r>
          </a:p>
          <a:p>
            <a:r>
              <a:rPr lang="ru-RU" sz="2000" dirty="0"/>
              <a:t>руководства (требования к эксплуатационной документации);</a:t>
            </a:r>
          </a:p>
          <a:p>
            <a:r>
              <a:rPr lang="ru-RU" sz="2000" b="1" dirty="0"/>
              <a:t>поддержка доверия</a:t>
            </a:r>
            <a:r>
              <a:rPr lang="ru-RU" sz="2000" dirty="0"/>
              <a:t> (для поддержки этапов жизненного цикла после сертификации);</a:t>
            </a:r>
          </a:p>
          <a:p>
            <a:r>
              <a:rPr lang="ru-RU" sz="2000" dirty="0"/>
              <a:t>оценка профиля защиты;</a:t>
            </a:r>
          </a:p>
          <a:p>
            <a:r>
              <a:rPr lang="ru-RU" sz="2000" dirty="0"/>
              <a:t>оценка задания по безопасности.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86409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prstClr val="black"/>
                </a:solidFill>
              </a:rPr>
              <a:t>Классы требований </a:t>
            </a:r>
            <a:r>
              <a:rPr lang="ru-RU" sz="2800" b="1" dirty="0" smtClean="0">
                <a:solidFill>
                  <a:prstClr val="black"/>
                </a:solidFill>
              </a:rPr>
              <a:t>доверия</a:t>
            </a:r>
            <a:r>
              <a:rPr lang="ru-RU" sz="2800" b="1" dirty="0">
                <a:solidFill>
                  <a:prstClr val="black"/>
                </a:solidFill>
              </a:rPr>
              <a:t/>
            </a:r>
            <a:br>
              <a:rPr lang="ru-RU" sz="2800" b="1" dirty="0">
                <a:solidFill>
                  <a:prstClr val="black"/>
                </a:solidFill>
              </a:rPr>
            </a:br>
            <a:r>
              <a:rPr lang="ru-RU" sz="2800" b="1" dirty="0">
                <a:solidFill>
                  <a:prstClr val="black"/>
                </a:solidFill>
              </a:rPr>
              <a:t>(10 классов, 44 семейства, 93 компонента)</a:t>
            </a:r>
            <a:endParaRPr lang="ru-RU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9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33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412777"/>
            <a:ext cx="8856984" cy="4926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Применительно к требованиям доверия в "Общих критериях</a:t>
            </a:r>
            <a:r>
              <a:rPr lang="ru-RU" sz="2000" dirty="0" smtClean="0"/>
              <a:t>" сделана весьма полезная вещь, </a:t>
            </a:r>
            <a:r>
              <a:rPr lang="ru-RU" sz="2000" dirty="0"/>
              <a:t>не </a:t>
            </a:r>
            <a:r>
              <a:rPr lang="ru-RU" sz="2000" dirty="0" smtClean="0"/>
              <a:t>реализованная, к сожалению, для </a:t>
            </a:r>
            <a:r>
              <a:rPr lang="ru-RU" sz="2000" dirty="0"/>
              <a:t>функциональных требований. </a:t>
            </a:r>
            <a:r>
              <a:rPr lang="ru-RU" sz="2000" dirty="0" smtClean="0"/>
              <a:t>Введены </a:t>
            </a:r>
            <a:r>
              <a:rPr lang="ru-RU" sz="2000" b="1" dirty="0" smtClean="0"/>
              <a:t>оценочные </a:t>
            </a:r>
            <a:r>
              <a:rPr lang="ru-RU" sz="2000" b="1" dirty="0"/>
              <a:t>уровни </a:t>
            </a:r>
            <a:r>
              <a:rPr lang="ru-RU" sz="2000" b="1" dirty="0" smtClean="0"/>
              <a:t>доверия</a:t>
            </a:r>
            <a:r>
              <a:rPr lang="ru-RU" sz="2000" dirty="0" smtClean="0"/>
              <a:t>, </a:t>
            </a:r>
            <a:r>
              <a:rPr lang="ru-RU" sz="2000" dirty="0"/>
              <a:t>содержащие осмысленные комбинации компонентов.</a:t>
            </a:r>
          </a:p>
          <a:p>
            <a:r>
              <a:rPr lang="ru-RU" sz="2000" dirty="0"/>
              <a:t>Оценочный уровень доверия 1 (начальный) предусматривает анализ </a:t>
            </a:r>
            <a:r>
              <a:rPr lang="ru-RU" sz="2000" b="1" dirty="0"/>
              <a:t>функциональной спецификации</a:t>
            </a:r>
            <a:r>
              <a:rPr lang="ru-RU" sz="2000" dirty="0"/>
              <a:t>, спецификации интерфейсов, эксплуатационной документации, а также независимое тестирование. Уровень применим, когда угрозы не рассматриваются как серьезные.</a:t>
            </a:r>
          </a:p>
          <a:p>
            <a:r>
              <a:rPr lang="ru-RU" sz="2000" dirty="0"/>
              <a:t>Оценочный уровень доверия 2, в дополнение к первому уровню, предусматривает наличие </a:t>
            </a:r>
            <a:r>
              <a:rPr lang="ru-RU" sz="2000" b="1" dirty="0"/>
              <a:t>проекта верхнего уровня</a:t>
            </a:r>
            <a:r>
              <a:rPr lang="ru-RU" sz="2000" dirty="0"/>
              <a:t> объекта оценки, выборочное независимое тестирование, анализ стойкости функций безопасности, поиск разработчиком явных уязвимых мест.</a:t>
            </a:r>
          </a:p>
          <a:p>
            <a:r>
              <a:rPr lang="ru-RU" sz="2000" dirty="0"/>
              <a:t>На третьем уровне ведется контроль среды разработки и управление конфигурацией объекта оценки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 smtClean="0">
                <a:solidFill>
                  <a:schemeClr val="tx1"/>
                </a:solidFill>
              </a:rPr>
              <a:t>Оценочные </a:t>
            </a:r>
            <a:r>
              <a:rPr lang="ru-RU" sz="4400" b="1" dirty="0">
                <a:solidFill>
                  <a:schemeClr val="tx1"/>
                </a:solidFill>
              </a:rPr>
              <a:t>уровни доверия </a:t>
            </a:r>
          </a:p>
        </p:txBody>
      </p:sp>
    </p:spTree>
    <p:extLst>
      <p:ext uri="{BB962C8B-B14F-4D97-AF65-F5344CB8AC3E}">
        <p14:creationId xmlns:p14="http://schemas.microsoft.com/office/powerpoint/2010/main" val="33635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34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412777"/>
            <a:ext cx="8856984" cy="4926986"/>
          </a:xfrm>
        </p:spPr>
        <p:txBody>
          <a:bodyPr>
            <a:noAutofit/>
          </a:bodyPr>
          <a:lstStyle/>
          <a:p>
            <a:r>
              <a:rPr lang="ru-RU" sz="1800" dirty="0" smtClean="0"/>
              <a:t>На </a:t>
            </a:r>
            <a:r>
              <a:rPr lang="ru-RU" sz="1800" dirty="0"/>
              <a:t>уровне 4 добавляются полная спецификация интерфейсов, </a:t>
            </a:r>
            <a:r>
              <a:rPr lang="ru-RU" sz="1800" b="1" dirty="0"/>
              <a:t>проекты нижнего уровня</a:t>
            </a:r>
            <a:r>
              <a:rPr lang="ru-RU" sz="1800" dirty="0"/>
              <a:t>, анализ подмножества реализации, применение неформальной </a:t>
            </a:r>
            <a:r>
              <a:rPr lang="ru-RU" sz="1800" b="1" dirty="0"/>
              <a:t>модели</a:t>
            </a:r>
            <a:r>
              <a:rPr lang="ru-RU" sz="1800" dirty="0"/>
              <a:t> политики безопасности, независимый анализ уязвимых мест, автоматизация управления конфигурацией. Вероятно, это самый высокий уровень, которого можно достичь при существующей технологии программирования и приемлемых затратах.</a:t>
            </a:r>
          </a:p>
          <a:p>
            <a:r>
              <a:rPr lang="ru-RU" sz="1800" dirty="0"/>
              <a:t>Уровень 5, в дополнение к предыдущим, предусматривает применение формальной модели политики безопасности, полуформальных функциональной спецификации и проекта верхнего уровня с </a:t>
            </a:r>
            <a:r>
              <a:rPr lang="ru-RU" sz="1800" b="1" dirty="0"/>
              <a:t>демонстрацией соответствия</a:t>
            </a:r>
            <a:r>
              <a:rPr lang="ru-RU" sz="1800" dirty="0"/>
              <a:t> между ними. Необходимо проведение анализа скрытых каналов разработчиками и оценщиками.</a:t>
            </a:r>
          </a:p>
          <a:p>
            <a:r>
              <a:rPr lang="ru-RU" sz="1800" dirty="0"/>
              <a:t>На уровне 6 реализация должна быть представлена в структурированном виде. Анализ соответствия распространяется на проект нижнего уровня.</a:t>
            </a:r>
          </a:p>
          <a:p>
            <a:r>
              <a:rPr lang="ru-RU" sz="1800" dirty="0"/>
              <a:t>Оценочный уровень 7 (самый высокий) предусматривает формальную верификацию проекта объекта оценки. Он применим к ситуациям чрезвычайно высокого риска.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 smtClean="0">
                <a:solidFill>
                  <a:schemeClr val="tx1"/>
                </a:solidFill>
              </a:rPr>
              <a:t>Оценочные </a:t>
            </a:r>
            <a:r>
              <a:rPr lang="ru-RU" sz="4400" b="1" dirty="0">
                <a:solidFill>
                  <a:schemeClr val="tx1"/>
                </a:solidFill>
              </a:rPr>
              <a:t>уровни доверия </a:t>
            </a:r>
          </a:p>
        </p:txBody>
      </p:sp>
    </p:spTree>
    <p:extLst>
      <p:ext uri="{BB962C8B-B14F-4D97-AF65-F5344CB8AC3E}">
        <p14:creationId xmlns:p14="http://schemas.microsoft.com/office/powerpoint/2010/main" val="27084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35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412777"/>
            <a:ext cx="8856984" cy="4926986"/>
          </a:xfrm>
        </p:spPr>
        <p:txBody>
          <a:bodyPr>
            <a:noAutofit/>
          </a:bodyPr>
          <a:lstStyle/>
          <a:p>
            <a:r>
              <a:rPr lang="ru-RU" sz="2000" dirty="0"/>
              <a:t>Сетевая модель OSI (англ. </a:t>
            </a:r>
            <a:r>
              <a:rPr lang="ru-RU" sz="2000" dirty="0" err="1"/>
              <a:t>open</a:t>
            </a:r>
            <a:r>
              <a:rPr lang="ru-RU" sz="2000" dirty="0"/>
              <a:t> </a:t>
            </a:r>
            <a:r>
              <a:rPr lang="ru-RU" sz="2000" dirty="0" err="1"/>
              <a:t>systems</a:t>
            </a:r>
            <a:r>
              <a:rPr lang="ru-RU" sz="2000" dirty="0"/>
              <a:t> </a:t>
            </a:r>
            <a:r>
              <a:rPr lang="ru-RU" sz="2000" dirty="0" err="1"/>
              <a:t>interconnection</a:t>
            </a:r>
            <a:r>
              <a:rPr lang="ru-RU" sz="2000" dirty="0"/>
              <a:t> </a:t>
            </a:r>
            <a:r>
              <a:rPr lang="ru-RU" sz="2000" dirty="0" err="1"/>
              <a:t>basic</a:t>
            </a:r>
            <a:r>
              <a:rPr lang="ru-RU" sz="2000" dirty="0"/>
              <a:t> </a:t>
            </a:r>
            <a:r>
              <a:rPr lang="ru-RU" sz="2000" dirty="0" err="1"/>
              <a:t>reference</a:t>
            </a:r>
            <a:r>
              <a:rPr lang="ru-RU" sz="2000" dirty="0"/>
              <a:t> </a:t>
            </a:r>
            <a:r>
              <a:rPr lang="ru-RU" sz="2000" dirty="0" err="1"/>
              <a:t>model</a:t>
            </a:r>
            <a:r>
              <a:rPr lang="ru-RU" sz="2000" dirty="0"/>
              <a:t> — базовая эталонная модель взаимодействия открытых </a:t>
            </a:r>
            <a:r>
              <a:rPr lang="ru-RU" sz="2000" dirty="0" smtClean="0"/>
              <a:t>систем; </a:t>
            </a:r>
            <a:r>
              <a:rPr lang="ru-RU" sz="2000" dirty="0"/>
              <a:t>1978 г) — сетевая модель стека сетевых </a:t>
            </a:r>
            <a:r>
              <a:rPr lang="ru-RU" sz="2000" dirty="0" smtClean="0"/>
              <a:t>протоколов.</a:t>
            </a:r>
            <a:r>
              <a:rPr lang="en-US" sz="2000" dirty="0" smtClean="0"/>
              <a:t> </a:t>
            </a:r>
            <a:r>
              <a:rPr lang="ru-RU" sz="2000" dirty="0" smtClean="0"/>
              <a:t>Разработана Международной </a:t>
            </a:r>
            <a:r>
              <a:rPr lang="ru-RU" sz="2000" dirty="0"/>
              <a:t>организацией по стандартам (</a:t>
            </a:r>
            <a:r>
              <a:rPr lang="en-US" sz="2000" dirty="0"/>
              <a:t>International Standardization Organization - ISO)</a:t>
            </a:r>
            <a:endParaRPr lang="ru-RU" sz="2000" dirty="0"/>
          </a:p>
          <a:p>
            <a:r>
              <a:rPr lang="ru-RU" sz="2000" dirty="0"/>
              <a:t>В связи с затянувшейся разработкой протоколов OSI, в настоящее время основным используемым стеком протоколов является TCP/IP, разработанный ещё до принятия модели OSI и вне связи с </a:t>
            </a:r>
            <a:r>
              <a:rPr lang="ru-RU" sz="2000" dirty="0" smtClean="0"/>
              <a:t>ней.</a:t>
            </a:r>
            <a:endParaRPr lang="en-US" sz="2000" dirty="0" smtClean="0"/>
          </a:p>
          <a:p>
            <a:r>
              <a:rPr lang="ru-RU" sz="2000" dirty="0"/>
              <a:t>Любой протокол модели OSI должен взаимодействовать либо с протоколами своего уровня, либо с протоколами на единицу выше и/или ниже своего уровня. Взаимодействия с протоколами своего уровня называются горизонтальными, а с уровнями на единицу выше или ниже — вертикальными. Любой протокол модели OSI может выполнять только функции своего уровня и не может выполнять функций другого </a:t>
            </a:r>
            <a:r>
              <a:rPr lang="ru-RU" sz="2000" dirty="0" smtClean="0"/>
              <a:t>уровня.</a:t>
            </a:r>
            <a:endParaRPr lang="ru-RU" sz="2000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tx1"/>
                </a:solidFill>
              </a:rPr>
              <a:t>Сетевая модель </a:t>
            </a:r>
            <a:r>
              <a:rPr lang="en-US" sz="4400" b="1" dirty="0">
                <a:solidFill>
                  <a:schemeClr val="tx1"/>
                </a:solidFill>
              </a:rPr>
              <a:t>OSI</a:t>
            </a:r>
            <a:endParaRPr lang="ru-RU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7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36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tx1"/>
                </a:solidFill>
              </a:rPr>
              <a:t>Сетевая модель </a:t>
            </a:r>
            <a:r>
              <a:rPr lang="en-US" sz="4400" b="1" dirty="0">
                <a:solidFill>
                  <a:schemeClr val="tx1"/>
                </a:solidFill>
              </a:rPr>
              <a:t>OSI</a:t>
            </a:r>
            <a:endParaRPr lang="ru-RU" sz="44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46269"/>
              </p:ext>
            </p:extLst>
          </p:nvPr>
        </p:nvGraphicFramePr>
        <p:xfrm>
          <a:off x="323528" y="1556792"/>
          <a:ext cx="8568951" cy="493987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466">
                <a:tc>
                  <a:txBody>
                    <a:bodyPr/>
                    <a:lstStyle/>
                    <a:p>
                      <a:r>
                        <a:rPr lang="ru-RU" sz="1800" dirty="0"/>
                        <a:t>Тип данных</a:t>
                      </a:r>
                    </a:p>
                  </a:txBody>
                  <a:tcPr marL="76650" marR="76650" marT="38325" marB="38325" anchor="ctr"/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Уровень (</a:t>
                      </a:r>
                      <a:r>
                        <a:rPr lang="en-US" sz="1800"/>
                        <a:t>layer)</a:t>
                      </a:r>
                    </a:p>
                  </a:txBody>
                  <a:tcPr marL="76650" marR="76650" marT="38325" marB="38325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Функции</a:t>
                      </a:r>
                    </a:p>
                  </a:txBody>
                  <a:tcPr marL="76650" marR="76650" marT="38325" marB="383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 rowSpan="3">
                  <a:txBody>
                    <a:bodyPr/>
                    <a:lstStyle/>
                    <a:p>
                      <a:r>
                        <a:rPr lang="ru-RU" sz="1800" dirty="0"/>
                        <a:t>Данные</a:t>
                      </a:r>
                    </a:p>
                  </a:txBody>
                  <a:tcPr marL="76650" marR="76650" marT="38325" marB="38325" anchor="ctr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7. Прикладной (</a:t>
                      </a:r>
                      <a:r>
                        <a:rPr lang="en-US" sz="1800" dirty="0"/>
                        <a:t>application)</a:t>
                      </a:r>
                    </a:p>
                  </a:txBody>
                  <a:tcPr marL="76650" marR="76650" marT="38325" marB="38325" anchor="ctr"/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Доступ к сетевым службам</a:t>
                      </a:r>
                    </a:p>
                  </a:txBody>
                  <a:tcPr marL="76650" marR="76650" marT="38325" marB="383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6. Представительский (</a:t>
                      </a:r>
                      <a:r>
                        <a:rPr lang="en-US" sz="1800" dirty="0"/>
                        <a:t>presentation)</a:t>
                      </a:r>
                    </a:p>
                  </a:txBody>
                  <a:tcPr marL="76650" marR="76650" marT="38325" marB="38325" anchor="ctr"/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Представление и шифрование данных</a:t>
                      </a:r>
                    </a:p>
                  </a:txBody>
                  <a:tcPr marL="76650" marR="76650" marT="38325" marB="383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5. Сеансовый (</a:t>
                      </a:r>
                      <a:r>
                        <a:rPr lang="en-US" sz="1800" dirty="0"/>
                        <a:t>session)</a:t>
                      </a:r>
                    </a:p>
                  </a:txBody>
                  <a:tcPr marL="76650" marR="76650" marT="38325" marB="38325" anchor="ctr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Управление сеансом связи</a:t>
                      </a:r>
                    </a:p>
                  </a:txBody>
                  <a:tcPr marL="76650" marR="76650" marT="38325" marB="383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8665">
                <a:tc>
                  <a:txBody>
                    <a:bodyPr/>
                    <a:lstStyle/>
                    <a:p>
                      <a:r>
                        <a:rPr lang="ru-RU" sz="1800"/>
                        <a:t>Сегменты</a:t>
                      </a:r>
                    </a:p>
                  </a:txBody>
                  <a:tcPr marL="76650" marR="76650" marT="38325" marB="38325" anchor="ctr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4. Транспортный (</a:t>
                      </a:r>
                      <a:r>
                        <a:rPr lang="en-US" sz="1800" dirty="0"/>
                        <a:t>transport)</a:t>
                      </a:r>
                    </a:p>
                  </a:txBody>
                  <a:tcPr marL="76650" marR="76650" marT="38325" marB="38325" anchor="ctr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Прямая связь между конечными пунктами и надежность</a:t>
                      </a:r>
                    </a:p>
                  </a:txBody>
                  <a:tcPr marL="76650" marR="76650" marT="38325" marB="383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r>
                        <a:rPr lang="ru-RU" sz="1800"/>
                        <a:t>Пакеты</a:t>
                      </a:r>
                    </a:p>
                  </a:txBody>
                  <a:tcPr marL="76650" marR="76650" marT="38325" marB="38325" anchor="ctr"/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3. Сетевой (</a:t>
                      </a:r>
                      <a:r>
                        <a:rPr lang="en-US" sz="1800"/>
                        <a:t>network)</a:t>
                      </a:r>
                    </a:p>
                  </a:txBody>
                  <a:tcPr marL="76650" marR="76650" marT="38325" marB="38325" anchor="ctr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Определение маршрута и логическая адресация</a:t>
                      </a:r>
                    </a:p>
                  </a:txBody>
                  <a:tcPr marL="76650" marR="76650" marT="38325" marB="383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r>
                        <a:rPr lang="ru-RU" sz="1800"/>
                        <a:t>Кадры</a:t>
                      </a:r>
                    </a:p>
                  </a:txBody>
                  <a:tcPr marL="76650" marR="76650" marT="38325" marB="38325" anchor="ctr"/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2. Канальный (</a:t>
                      </a:r>
                      <a:r>
                        <a:rPr lang="en-US" sz="1800"/>
                        <a:t>data link)</a:t>
                      </a:r>
                    </a:p>
                  </a:txBody>
                  <a:tcPr marL="76650" marR="76650" marT="38325" marB="38325" anchor="ctr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Физическая адресация</a:t>
                      </a:r>
                    </a:p>
                  </a:txBody>
                  <a:tcPr marL="76650" marR="76650" marT="38325" marB="383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8665">
                <a:tc>
                  <a:txBody>
                    <a:bodyPr/>
                    <a:lstStyle/>
                    <a:p>
                      <a:r>
                        <a:rPr lang="ru-RU" sz="1800"/>
                        <a:t>Биты</a:t>
                      </a:r>
                    </a:p>
                  </a:txBody>
                  <a:tcPr marL="76650" marR="76650" marT="38325" marB="38325" anchor="ctr"/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1. Физический (</a:t>
                      </a:r>
                      <a:r>
                        <a:rPr lang="en-US" sz="1800"/>
                        <a:t>physical)</a:t>
                      </a:r>
                    </a:p>
                  </a:txBody>
                  <a:tcPr marL="76650" marR="76650" marT="38325" marB="38325" anchor="ctr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Работа со средой передачи, сигналами и двоичными данными</a:t>
                      </a:r>
                    </a:p>
                  </a:txBody>
                  <a:tcPr marL="76650" marR="76650" marT="38325" marB="383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0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37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412777"/>
            <a:ext cx="8856984" cy="4926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5 января 1992 года была создана Государственная техническая комиссия при Президенте Российской Федерации (</a:t>
            </a:r>
            <a:r>
              <a:rPr lang="ru-RU" sz="1800" dirty="0" err="1"/>
              <a:t>Гостехкомиссия</a:t>
            </a:r>
            <a:r>
              <a:rPr lang="ru-RU" sz="1800" dirty="0"/>
              <a:t> России</a:t>
            </a:r>
            <a:r>
              <a:rPr lang="ru-RU" sz="1800" dirty="0" smtClean="0"/>
              <a:t>).</a:t>
            </a: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В </a:t>
            </a:r>
            <a:r>
              <a:rPr lang="ru-RU" sz="1800" dirty="0"/>
              <a:t>соответствии с Указом Президента Российской Федерации от 9 марта 2004 г. № 314 «О системе и структуре федеральных органов исполнительной власти» вместо существовавшей Государственной технической комиссии при Президенте Российской Федерации была создана Федеральная служба по техническому и экспортному контролю Российской Федерации</a:t>
            </a:r>
            <a:r>
              <a:rPr lang="ru-RU" sz="1800" dirty="0" smtClean="0"/>
              <a:t>.</a:t>
            </a: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Положение </a:t>
            </a:r>
            <a:r>
              <a:rPr lang="ru-RU" sz="1800" dirty="0"/>
              <a:t>о Службе утверждено Указом Президента РФ от 16 августа 2004 г. № </a:t>
            </a:r>
            <a:r>
              <a:rPr lang="ru-RU" sz="1800" dirty="0" smtClean="0"/>
              <a:t>1085.</a:t>
            </a: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С </a:t>
            </a:r>
            <a:r>
              <a:rPr lang="ru-RU" sz="1800" dirty="0"/>
              <a:t>20 мая 2005 года служба стала называться </a:t>
            </a:r>
            <a:r>
              <a:rPr lang="ru-RU" sz="1800" b="1" dirty="0"/>
              <a:t>Федеральная служба по техническому и экспортному контролю (ФСТЭК России</a:t>
            </a:r>
            <a:r>
              <a:rPr lang="ru-RU" sz="1800" b="1" dirty="0" smtClean="0"/>
              <a:t>)</a:t>
            </a:r>
            <a:r>
              <a:rPr lang="ru-RU" sz="1800" dirty="0" smtClean="0"/>
              <a:t>.</a:t>
            </a:r>
            <a:endParaRPr lang="ru-RU" sz="1800" dirty="0"/>
          </a:p>
          <a:p>
            <a:pPr marL="0" indent="0">
              <a:buNone/>
            </a:pPr>
            <a:r>
              <a:rPr lang="ru-RU" sz="1800" dirty="0" err="1" smtClean="0"/>
              <a:t>Гостехкомиссия</a:t>
            </a:r>
            <a:r>
              <a:rPr lang="ru-RU" sz="1800" dirty="0" smtClean="0"/>
              <a:t> </a:t>
            </a:r>
            <a:r>
              <a:rPr lang="ru-RU" sz="1800" dirty="0"/>
              <a:t>России в период своего существования вела весьма активную нормотворческую деятельность, выпуская Руководящие документы (РД), играющие роль национальных оценочных стандартов в области информационной безопасности</a:t>
            </a:r>
            <a:r>
              <a:rPr lang="ru-RU" sz="1800" dirty="0" smtClean="0"/>
              <a:t>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86409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Руководящие документы </a:t>
            </a:r>
            <a:r>
              <a:rPr lang="ru-RU" sz="2800" b="1" dirty="0" err="1">
                <a:solidFill>
                  <a:schemeClr val="tx1"/>
                </a:solidFill>
              </a:rPr>
              <a:t>Гостехкомиссии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smtClean="0">
                <a:solidFill>
                  <a:schemeClr val="tx1"/>
                </a:solidFill>
              </a:rPr>
              <a:t>России (ФСТЭК России)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38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86409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Руководящие документы </a:t>
            </a:r>
            <a:r>
              <a:rPr lang="ru-RU" sz="2800" b="1" dirty="0" err="1">
                <a:solidFill>
                  <a:schemeClr val="tx1"/>
                </a:solidFill>
              </a:rPr>
              <a:t>Гостехкомиссии</a:t>
            </a:r>
            <a:r>
              <a:rPr lang="ru-RU" sz="2800" b="1" dirty="0">
                <a:solidFill>
                  <a:schemeClr val="tx1"/>
                </a:solidFill>
              </a:rPr>
              <a:t> России (ФСТЭК России)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93048"/>
              </p:ext>
            </p:extLst>
          </p:nvPr>
        </p:nvGraphicFramePr>
        <p:xfrm>
          <a:off x="179512" y="1412776"/>
          <a:ext cx="8784975" cy="5188752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8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48">
                <a:tc>
                  <a:txBody>
                    <a:bodyPr/>
                    <a:lstStyle/>
                    <a:p>
                      <a:pPr algn="r"/>
                      <a:r>
                        <a:rPr lang="ru-RU" sz="1200" dirty="0"/>
                        <a:t>1.</a:t>
                      </a:r>
                    </a:p>
                  </a:txBody>
                  <a:tcPr marL="24104" marR="24104" marT="24104" marB="241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Руководящий документ </a:t>
                      </a:r>
                      <a:r>
                        <a:rPr lang="ru-RU" sz="1200" dirty="0" err="1" smtClean="0"/>
                        <a:t>Гостехкомиссии</a:t>
                      </a:r>
                      <a:r>
                        <a:rPr lang="ru-RU" sz="1200" dirty="0" smtClean="0"/>
                        <a:t> России «</a:t>
                      </a:r>
                      <a:r>
                        <a:rPr lang="ru-RU" sz="1200" b="1" dirty="0" smtClean="0"/>
                        <a:t>Автоматизированные системы. Защита от несанкционированного доступа к информации. Классификация автоматизированных систем и требования по защите информации</a:t>
                      </a:r>
                      <a:r>
                        <a:rPr lang="ru-RU" sz="1200" dirty="0" smtClean="0"/>
                        <a:t>». – М.: ГТК РФ, 1992. – 39 с.</a:t>
                      </a:r>
                      <a:endParaRPr lang="ru-RU" sz="1200" dirty="0"/>
                    </a:p>
                  </a:txBody>
                  <a:tcPr marL="24104" marR="24104" marT="24104" marB="241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21">
                <a:tc>
                  <a:txBody>
                    <a:bodyPr/>
                    <a:lstStyle/>
                    <a:p>
                      <a:pPr algn="r"/>
                      <a:r>
                        <a:rPr lang="ru-RU" sz="1200"/>
                        <a:t>2.</a:t>
                      </a:r>
                    </a:p>
                  </a:txBody>
                  <a:tcPr marL="24104" marR="24104" marT="24104" marB="241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Руководящий документ </a:t>
                      </a:r>
                      <a:r>
                        <a:rPr lang="ru-RU" sz="1200" dirty="0" err="1" smtClean="0"/>
                        <a:t>Гостехкомиссии</a:t>
                      </a:r>
                      <a:r>
                        <a:rPr lang="ru-RU" sz="1200" dirty="0" smtClean="0"/>
                        <a:t> России «</a:t>
                      </a:r>
                      <a:r>
                        <a:rPr lang="ru-RU" sz="1200" b="1" dirty="0" smtClean="0"/>
                        <a:t>Временное положение по организации разработки, изготовления и эксплуатации программных и технических средств защиты информации от несанкционированного доступа в автоматизированных системах и средствах вычислительной техники</a:t>
                      </a:r>
                      <a:r>
                        <a:rPr lang="ru-RU" sz="1200" dirty="0" smtClean="0"/>
                        <a:t>». – М.: ГТК РФ, 1992. – 29 с.</a:t>
                      </a:r>
                      <a:endParaRPr lang="ru-RU" sz="1200" dirty="0"/>
                    </a:p>
                  </a:txBody>
                  <a:tcPr marL="24104" marR="24104" marT="24104" marB="241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27">
                <a:tc>
                  <a:txBody>
                    <a:bodyPr/>
                    <a:lstStyle/>
                    <a:p>
                      <a:pPr algn="r"/>
                      <a:r>
                        <a:rPr lang="ru-RU" sz="1200"/>
                        <a:t>3.</a:t>
                      </a:r>
                    </a:p>
                  </a:txBody>
                  <a:tcPr marL="24104" marR="24104" marT="24104" marB="241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Руководящий документ </a:t>
                      </a:r>
                      <a:r>
                        <a:rPr lang="ru-RU" sz="1200" dirty="0" err="1" smtClean="0"/>
                        <a:t>Гостехкомиссии</a:t>
                      </a:r>
                      <a:r>
                        <a:rPr lang="ru-RU" sz="1200" dirty="0" smtClean="0"/>
                        <a:t> России «</a:t>
                      </a:r>
                      <a:r>
                        <a:rPr lang="ru-RU" sz="1200" b="1" dirty="0" smtClean="0"/>
                        <a:t>Защита от несанкционированного доступа к информации. Термины и определения</a:t>
                      </a:r>
                      <a:r>
                        <a:rPr lang="ru-RU" sz="1200" dirty="0" smtClean="0"/>
                        <a:t>». – М.: ГТК РФ, 1992. – 13 с.</a:t>
                      </a:r>
                      <a:endParaRPr lang="ru-RU" sz="1200" dirty="0"/>
                    </a:p>
                  </a:txBody>
                  <a:tcPr marL="24104" marR="24104" marT="24104" marB="241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074">
                <a:tc>
                  <a:txBody>
                    <a:bodyPr/>
                    <a:lstStyle/>
                    <a:p>
                      <a:pPr algn="r"/>
                      <a:r>
                        <a:rPr lang="ru-RU" sz="1200"/>
                        <a:t>4.</a:t>
                      </a:r>
                    </a:p>
                  </a:txBody>
                  <a:tcPr marL="24104" marR="24104" marT="24104" marB="241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Руководящий документ </a:t>
                      </a:r>
                      <a:r>
                        <a:rPr lang="ru-RU" sz="1200" dirty="0" err="1" smtClean="0"/>
                        <a:t>Гостехкомиссии</a:t>
                      </a:r>
                      <a:r>
                        <a:rPr lang="ru-RU" sz="1200" dirty="0" smtClean="0"/>
                        <a:t> России «</a:t>
                      </a:r>
                      <a:r>
                        <a:rPr lang="ru-RU" sz="1200" b="1" dirty="0" smtClean="0"/>
                        <a:t>Концепция защиты средств вычислительной техники и автоматизированных систем от несанкционированного доступа к информации</a:t>
                      </a:r>
                      <a:r>
                        <a:rPr lang="ru-RU" sz="1200" dirty="0" smtClean="0"/>
                        <a:t>». – М.: ГТК РФ, 1992. – 12 с.</a:t>
                      </a:r>
                      <a:endParaRPr lang="ru-RU" sz="1200" dirty="0"/>
                    </a:p>
                  </a:txBody>
                  <a:tcPr marL="24104" marR="24104" marT="24104" marB="241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848">
                <a:tc>
                  <a:txBody>
                    <a:bodyPr/>
                    <a:lstStyle/>
                    <a:p>
                      <a:pPr algn="r"/>
                      <a:r>
                        <a:rPr lang="ru-RU" sz="1200"/>
                        <a:t>5.</a:t>
                      </a:r>
                    </a:p>
                  </a:txBody>
                  <a:tcPr marL="24104" marR="24104" marT="24104" marB="241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Руководящий документ </a:t>
                      </a:r>
                      <a:r>
                        <a:rPr lang="ru-RU" sz="1200" dirty="0" err="1" smtClean="0"/>
                        <a:t>Гостехкомиссии</a:t>
                      </a:r>
                      <a:r>
                        <a:rPr lang="ru-RU" sz="1200" dirty="0" smtClean="0"/>
                        <a:t> России «</a:t>
                      </a:r>
                      <a:r>
                        <a:rPr lang="ru-RU" sz="1200" b="1" dirty="0" smtClean="0"/>
                        <a:t>Средства вычислительной техники защита от несанкционированного доступа к информации. Показатели защищенности от несанкционированного доступа к информации</a:t>
                      </a:r>
                      <a:r>
                        <a:rPr lang="ru-RU" sz="1200" dirty="0" smtClean="0"/>
                        <a:t>». – М.: ГТК РФ, 1992. – 24 с.</a:t>
                      </a:r>
                      <a:endParaRPr lang="ru-RU" sz="1200" dirty="0"/>
                    </a:p>
                  </a:txBody>
                  <a:tcPr marL="24104" marR="24104" marT="24104" marB="241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301">
                <a:tc>
                  <a:txBody>
                    <a:bodyPr/>
                    <a:lstStyle/>
                    <a:p>
                      <a:pPr algn="r"/>
                      <a:r>
                        <a:rPr lang="ru-RU" sz="1200"/>
                        <a:t>6.</a:t>
                      </a:r>
                    </a:p>
                  </a:txBody>
                  <a:tcPr marL="24104" marR="24104" marT="24104" marB="241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Руководящий документ </a:t>
                      </a:r>
                      <a:r>
                        <a:rPr lang="ru-RU" sz="1200" dirty="0" err="1" smtClean="0"/>
                        <a:t>Гостехкомиссии</a:t>
                      </a:r>
                      <a:r>
                        <a:rPr lang="ru-RU" sz="1200" dirty="0" smtClean="0"/>
                        <a:t> России «</a:t>
                      </a:r>
                      <a:r>
                        <a:rPr lang="ru-RU" sz="1200" b="1" dirty="0" smtClean="0"/>
                        <a:t>Защита информации. Специальные защитные знаки. Классификация и общие требования</a:t>
                      </a:r>
                      <a:r>
                        <a:rPr lang="ru-RU" sz="1200" dirty="0" smtClean="0"/>
                        <a:t>». – М.: ГТК РФ, 1997. – 7 с.</a:t>
                      </a:r>
                      <a:endParaRPr lang="ru-RU" sz="1200" dirty="0"/>
                    </a:p>
                  </a:txBody>
                  <a:tcPr marL="24104" marR="24104" marT="24104" marB="241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848">
                <a:tc>
                  <a:txBody>
                    <a:bodyPr/>
                    <a:lstStyle/>
                    <a:p>
                      <a:pPr algn="r"/>
                      <a:r>
                        <a:rPr lang="ru-RU" sz="1200"/>
                        <a:t>7.</a:t>
                      </a:r>
                    </a:p>
                  </a:txBody>
                  <a:tcPr marL="24104" marR="24104" marT="24104" marB="241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Руководящий документ </a:t>
                      </a:r>
                      <a:r>
                        <a:rPr lang="ru-RU" sz="1200" dirty="0" err="1" smtClean="0"/>
                        <a:t>Гостехкомиссии</a:t>
                      </a:r>
                      <a:r>
                        <a:rPr lang="ru-RU" sz="1200" dirty="0" smtClean="0"/>
                        <a:t> России «</a:t>
                      </a:r>
                      <a:r>
                        <a:rPr lang="ru-RU" sz="1200" b="1" dirty="0" smtClean="0"/>
                        <a:t>Средства вычислительной техники. Межсетевые экраны. Защита от несанкционированного доступа к информации. Показатели защищенности от несанкционированного доступа к информации</a:t>
                      </a:r>
                      <a:r>
                        <a:rPr lang="ru-RU" sz="1200" dirty="0" smtClean="0"/>
                        <a:t>». – М.: ГТК РФ, 1997. – 18 c.</a:t>
                      </a:r>
                      <a:endParaRPr lang="ru-RU" sz="1200" dirty="0"/>
                    </a:p>
                  </a:txBody>
                  <a:tcPr marL="24104" marR="24104" marT="24104" marB="241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2394">
                <a:tc>
                  <a:txBody>
                    <a:bodyPr/>
                    <a:lstStyle/>
                    <a:p>
                      <a:pPr algn="r"/>
                      <a:r>
                        <a:rPr lang="ru-RU" sz="1200"/>
                        <a:t>8.</a:t>
                      </a:r>
                    </a:p>
                  </a:txBody>
                  <a:tcPr marL="24104" marR="24104" marT="24104" marB="241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Руководящий документ </a:t>
                      </a:r>
                      <a:r>
                        <a:rPr lang="ru-RU" sz="1200" dirty="0" err="1" smtClean="0"/>
                        <a:t>Гостехкомиссии</a:t>
                      </a:r>
                      <a:r>
                        <a:rPr lang="ru-RU" sz="1200" dirty="0" smtClean="0"/>
                        <a:t> России «</a:t>
                      </a:r>
                      <a:r>
                        <a:rPr lang="ru-RU" sz="1200" b="1" dirty="0" smtClean="0"/>
                        <a:t>Защита информации в контрольно-кассовых машинах и автоматизированных кассовых системах. Классификация контрольно-кассовых машин, автоматизированных кассовых систем и требования по защите информации</a:t>
                      </a:r>
                      <a:r>
                        <a:rPr lang="ru-RU" sz="1200" dirty="0" smtClean="0"/>
                        <a:t>» // Сборник руководящих документов по защите информации от несанкционированного доступа. – М.: ГТК РФ, 1998. – 11 c.</a:t>
                      </a:r>
                      <a:endParaRPr lang="ru-RU" sz="1200" dirty="0"/>
                    </a:p>
                  </a:txBody>
                  <a:tcPr marL="24104" marR="24104" marT="24104" marB="241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527">
                <a:tc>
                  <a:txBody>
                    <a:bodyPr/>
                    <a:lstStyle/>
                    <a:p>
                      <a:pPr algn="r"/>
                      <a:r>
                        <a:rPr lang="ru-RU" sz="1200" dirty="0"/>
                        <a:t>9.</a:t>
                      </a:r>
                    </a:p>
                  </a:txBody>
                  <a:tcPr marL="24104" marR="24104" marT="24104" marB="241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Руководящий документ </a:t>
                      </a:r>
                      <a:r>
                        <a:rPr lang="ru-RU" sz="1200" dirty="0" err="1" smtClean="0"/>
                        <a:t>Гостехкомиссии</a:t>
                      </a:r>
                      <a:r>
                        <a:rPr lang="ru-RU" sz="1200" dirty="0" smtClean="0"/>
                        <a:t> России «</a:t>
                      </a:r>
                      <a:r>
                        <a:rPr lang="ru-RU" sz="1200" b="1" dirty="0" smtClean="0"/>
                        <a:t>Защита от несанкционированного доступа к информации</a:t>
                      </a:r>
                      <a:r>
                        <a:rPr lang="ru-RU" sz="1200" dirty="0" smtClean="0"/>
                        <a:t>». – М.: ГТК РФ, 1999. – 11 с.</a:t>
                      </a:r>
                      <a:endParaRPr lang="ru-RU" sz="1200" dirty="0"/>
                    </a:p>
                  </a:txBody>
                  <a:tcPr marL="24104" marR="24104" marT="24104" marB="241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4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39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412777"/>
            <a:ext cx="8964488" cy="4926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Рассмотрим Классификацию </a:t>
            </a:r>
            <a:r>
              <a:rPr lang="ru-RU" sz="2400" b="1" dirty="0"/>
              <a:t>автоматизированных систем (АС)</a:t>
            </a:r>
            <a:r>
              <a:rPr lang="ru-RU" sz="2400" dirty="0"/>
              <a:t> по уровню </a:t>
            </a:r>
            <a:r>
              <a:rPr lang="ru-RU" sz="2400" b="1" dirty="0"/>
              <a:t>защищенности от несанкционированного доступа (НСД</a:t>
            </a:r>
            <a:r>
              <a:rPr lang="ru-RU" sz="2400" b="1" dirty="0" smtClean="0"/>
              <a:t>)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Устанавливается </a:t>
            </a:r>
            <a:r>
              <a:rPr lang="ru-RU" sz="2400" dirty="0"/>
              <a:t>девять классов защищенности АС от НСД к информации</a:t>
            </a:r>
            <a:r>
              <a:rPr lang="ru-RU" sz="2400" dirty="0" smtClean="0"/>
              <a:t>. Каждый </a:t>
            </a:r>
            <a:r>
              <a:rPr lang="ru-RU" sz="2400" dirty="0"/>
              <a:t>класс характеризуется определенной минимальной совокупностью требований по защите</a:t>
            </a:r>
            <a:r>
              <a:rPr lang="ru-RU" sz="2400" dirty="0" smtClean="0"/>
              <a:t>. Классы </a:t>
            </a:r>
            <a:r>
              <a:rPr lang="ru-RU" sz="2400" dirty="0"/>
              <a:t>подразделяются на три группы, отличающиеся особенностями обработки информации в АС.</a:t>
            </a:r>
          </a:p>
          <a:p>
            <a:pPr marL="0" indent="0">
              <a:buNone/>
            </a:pPr>
            <a:r>
              <a:rPr lang="ru-RU" sz="2400" dirty="0"/>
              <a:t>В пределах каждой группы соблюдается иерархия требований по защите в зависимости от ценности (конфиденциальности) информации и, следовательно, иерархия классов защищенности </a:t>
            </a:r>
            <a:r>
              <a:rPr lang="ru-RU" sz="2400" dirty="0" smtClean="0"/>
              <a:t>АС.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86409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Руководящие документы </a:t>
            </a:r>
            <a:r>
              <a:rPr lang="ru-RU" sz="2800" b="1" dirty="0" err="1">
                <a:solidFill>
                  <a:schemeClr val="tx1"/>
                </a:solidFill>
              </a:rPr>
              <a:t>Гостехкомиссии</a:t>
            </a:r>
            <a:r>
              <a:rPr lang="ru-RU" sz="2800" b="1" dirty="0">
                <a:solidFill>
                  <a:schemeClr val="tx1"/>
                </a:solidFill>
              </a:rPr>
              <a:t> России (ФСТЭК России)</a:t>
            </a:r>
          </a:p>
        </p:txBody>
      </p:sp>
    </p:spTree>
    <p:extLst>
      <p:ext uri="{BB962C8B-B14F-4D97-AF65-F5344CB8AC3E}">
        <p14:creationId xmlns:p14="http://schemas.microsoft.com/office/powerpoint/2010/main" val="301478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4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51802" y="1340768"/>
            <a:ext cx="8964488" cy="49989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/>
              <a:t>Безопасная система </a:t>
            </a:r>
            <a:r>
              <a:rPr lang="ru-RU" sz="2400" dirty="0" smtClean="0"/>
              <a:t>управляет</a:t>
            </a:r>
            <a:r>
              <a:rPr lang="ru-RU" sz="2400" dirty="0"/>
              <a:t>, с помощью соответствующих средств, доступом к информации так, что только должным образом авторизованные лица или процессы, действующие от их имени, получают право читать, записывать, создавать и удалять </a:t>
            </a:r>
            <a:r>
              <a:rPr lang="ru-RU" sz="2400" dirty="0" smtClean="0"/>
              <a:t>информацию.</a:t>
            </a:r>
          </a:p>
          <a:p>
            <a:pPr marL="0" indent="0">
              <a:buNone/>
            </a:pPr>
            <a:r>
              <a:rPr lang="ru-RU" sz="2400" dirty="0" smtClean="0"/>
              <a:t>Абсолютно </a:t>
            </a:r>
            <a:r>
              <a:rPr lang="ru-RU" sz="2400" dirty="0"/>
              <a:t>безопасных систем не существует, это абстракция. Есть смысл оценивать лишь степень доверия, которое можно оказать той или иной системе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b="1" dirty="0" smtClean="0"/>
              <a:t>Доверенная </a:t>
            </a:r>
            <a:r>
              <a:rPr lang="ru-RU" sz="2400" b="1" dirty="0"/>
              <a:t>система</a:t>
            </a:r>
            <a:r>
              <a:rPr lang="ru-RU" sz="2400" dirty="0"/>
              <a:t> </a:t>
            </a:r>
            <a:r>
              <a:rPr lang="ru-RU" sz="2400" dirty="0" smtClean="0"/>
              <a:t>– это система</a:t>
            </a:r>
            <a:r>
              <a:rPr lang="ru-RU" sz="2400" dirty="0"/>
              <a:t>, использующая достаточные аппаратные и программные средства, чтобы обеспечить одновременную обработку информации разной степени секретности группой пользователей без нарушения прав </a:t>
            </a:r>
            <a:r>
              <a:rPr lang="ru-RU" sz="2400" dirty="0" smtClean="0"/>
              <a:t>доступа.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 smtClean="0">
                <a:solidFill>
                  <a:schemeClr val="tx1"/>
                </a:solidFill>
              </a:rPr>
              <a:t>Оранжевая книга</a:t>
            </a:r>
            <a:endParaRPr lang="ru-RU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2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40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412777"/>
            <a:ext cx="8964488" cy="4926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Третья группа классифицирует АС, в которых работает один пользователь, имеющий доступ ко всей информации АС, размещенной на носителях одного уровня конфиденциальности. Группа содержит два класса - 3Б и 3А.</a:t>
            </a:r>
          </a:p>
          <a:p>
            <a:pPr marL="0" indent="0">
              <a:buNone/>
            </a:pPr>
            <a:r>
              <a:rPr lang="ru-RU" sz="2000" dirty="0" smtClean="0"/>
              <a:t>Вторая группа классифицирует АС, в которых пользователи имеют одинаковые права доступа (полномочия) ко всей информации АС, обрабатываемой и (или) хранящейся на носителях различного уровня конфиденциальности. Группа содержит два класса - 2Б и 2А.</a:t>
            </a:r>
          </a:p>
          <a:p>
            <a:pPr marL="0" indent="0">
              <a:buNone/>
            </a:pPr>
            <a:r>
              <a:rPr lang="ru-RU" sz="2000" dirty="0" smtClean="0"/>
              <a:t>Первая группа классифицирует многопользовательские АС, в которых одновременно обрабатывается и (или) хранится информация разных уровней конфиденциальности и не все пользователи имеют право доступа ко всей информации АС. Группа содержит пять классов - 1Д, 1Г, 1В, 1Б и 1А.</a:t>
            </a:r>
            <a:endParaRPr lang="ru-RU" sz="2000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86409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Руководящие документы </a:t>
            </a:r>
            <a:r>
              <a:rPr lang="ru-RU" sz="2800" b="1" dirty="0" err="1">
                <a:solidFill>
                  <a:schemeClr val="tx1"/>
                </a:solidFill>
              </a:rPr>
              <a:t>Гостехкомиссии</a:t>
            </a:r>
            <a:r>
              <a:rPr lang="ru-RU" sz="2800" b="1" dirty="0">
                <a:solidFill>
                  <a:schemeClr val="tx1"/>
                </a:solidFill>
              </a:rPr>
              <a:t> России (ФСТЭК России)</a:t>
            </a:r>
          </a:p>
        </p:txBody>
      </p:sp>
    </p:spTree>
    <p:extLst>
      <p:ext uri="{BB962C8B-B14F-4D97-AF65-F5344CB8AC3E}">
        <p14:creationId xmlns:p14="http://schemas.microsoft.com/office/powerpoint/2010/main" val="15415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41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864096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Таблица требований к девяти </a:t>
            </a:r>
            <a:r>
              <a:rPr lang="ru-RU" sz="2800" b="1" dirty="0">
                <a:solidFill>
                  <a:schemeClr val="tx1"/>
                </a:solidFill>
              </a:rPr>
              <a:t>классам защищенности АС.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769747"/>
              </p:ext>
            </p:extLst>
          </p:nvPr>
        </p:nvGraphicFramePr>
        <p:xfrm>
          <a:off x="179510" y="1528047"/>
          <a:ext cx="8964490" cy="4958140"/>
        </p:xfrm>
        <a:graphic>
          <a:graphicData uri="http://schemas.openxmlformats.org/drawingml/2006/table">
            <a:tbl>
              <a:tblPr/>
              <a:tblGrid>
                <a:gridCol w="5616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ru-RU" sz="1800" dirty="0"/>
                        <a:t>Подсистемы и требования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 gridSpan="9">
                  <a:txBody>
                    <a:bodyPr/>
                    <a:lstStyle/>
                    <a:p>
                      <a:r>
                        <a:rPr lang="ru-RU" sz="1800"/>
                        <a:t>Классы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3Б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3А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2Б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2А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1Д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1Г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1В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1Б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1А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46">
                <a:tc>
                  <a:txBody>
                    <a:bodyPr/>
                    <a:lstStyle/>
                    <a:p>
                      <a:r>
                        <a:rPr lang="ru-RU" sz="1800" dirty="0"/>
                        <a:t>1. Подсистема управления доступом 1.1. Идентификация, проверка подлинности и контроль доступа субъектов: в систему;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03">
                <a:tc>
                  <a:txBody>
                    <a:bodyPr/>
                    <a:lstStyle/>
                    <a:p>
                      <a:r>
                        <a:rPr lang="ru-RU" sz="1800"/>
                        <a:t>к терминалам, ЭВМ, узлам сети ЭВМ, каналам связи, внешним устройствам ЭВМ;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71">
                <a:tc>
                  <a:txBody>
                    <a:bodyPr/>
                    <a:lstStyle/>
                    <a:p>
                      <a:r>
                        <a:rPr lang="ru-RU" sz="1800"/>
                        <a:t>к программам;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492">
                <a:tc>
                  <a:txBody>
                    <a:bodyPr/>
                    <a:lstStyle/>
                    <a:p>
                      <a:r>
                        <a:rPr lang="ru-RU" sz="1800"/>
                        <a:t>к томам, каталогам, файлам, записям, полям записей.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782">
                <a:tc>
                  <a:txBody>
                    <a:bodyPr/>
                    <a:lstStyle/>
                    <a:p>
                      <a:r>
                        <a:rPr lang="ru-RU" sz="1800"/>
                        <a:t>1.2. Управление потоками информации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13">
                <a:tc>
                  <a:txBody>
                    <a:bodyPr/>
                    <a:lstStyle/>
                    <a:p>
                      <a:r>
                        <a:rPr lang="ru-RU" sz="1800" dirty="0"/>
                        <a:t>2. Подсистема регистрации и учета 2.1. Регистрация и учет: входа/выхода субъектов доступа в/из системы (узла сети);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4137">
                <a:tc>
                  <a:txBody>
                    <a:bodyPr/>
                    <a:lstStyle/>
                    <a:p>
                      <a:r>
                        <a:rPr lang="ru-RU" sz="1800"/>
                        <a:t>выдачи печатных (графических) выходных документов;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8815">
                <a:tc>
                  <a:txBody>
                    <a:bodyPr/>
                    <a:lstStyle/>
                    <a:p>
                      <a:r>
                        <a:rPr lang="ru-RU" sz="1800"/>
                        <a:t>запуска/завершения программ и процессов (заданий, задач);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40225" y="1311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6436748"/>
            <a:ext cx="8964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"-" нет требований к данному классу</a:t>
            </a:r>
            <a:r>
              <a:rPr lang="ru-RU" sz="1600" b="1" dirty="0" smtClean="0"/>
              <a:t>; "+" </a:t>
            </a:r>
            <a:r>
              <a:rPr lang="ru-RU" sz="1600" b="1" dirty="0"/>
              <a:t>есть требования к данному классу;</a:t>
            </a:r>
          </a:p>
        </p:txBody>
      </p:sp>
    </p:spTree>
    <p:extLst>
      <p:ext uri="{BB962C8B-B14F-4D97-AF65-F5344CB8AC3E}">
        <p14:creationId xmlns:p14="http://schemas.microsoft.com/office/powerpoint/2010/main" val="39163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42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864096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Таблица требований к девяти </a:t>
            </a:r>
            <a:r>
              <a:rPr lang="ru-RU" sz="2800" b="1" dirty="0">
                <a:solidFill>
                  <a:schemeClr val="tx1"/>
                </a:solidFill>
              </a:rPr>
              <a:t>классам защищенности </a:t>
            </a:r>
            <a:r>
              <a:rPr lang="ru-RU" sz="2800" b="1" dirty="0" smtClean="0">
                <a:solidFill>
                  <a:schemeClr val="tx1"/>
                </a:solidFill>
              </a:rPr>
              <a:t>АС (продолжение).</a:t>
            </a:r>
            <a:endParaRPr lang="ru-RU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65312"/>
              </p:ext>
            </p:extLst>
          </p:nvPr>
        </p:nvGraphicFramePr>
        <p:xfrm>
          <a:off x="179509" y="1518507"/>
          <a:ext cx="8964490" cy="4958140"/>
        </p:xfrm>
        <a:graphic>
          <a:graphicData uri="http://schemas.openxmlformats.org/drawingml/2006/table">
            <a:tbl>
              <a:tblPr/>
              <a:tblGrid>
                <a:gridCol w="5616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ru-RU" sz="1800" dirty="0"/>
                        <a:t>Подсистемы и требования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 gridSpan="9">
                  <a:txBody>
                    <a:bodyPr/>
                    <a:lstStyle/>
                    <a:p>
                      <a:r>
                        <a:rPr lang="ru-RU" sz="1800"/>
                        <a:t>Классы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3Б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3А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2Б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2А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1Д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1Г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1В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1Б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1А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78">
                <a:tc>
                  <a:txBody>
                    <a:bodyPr/>
                    <a:lstStyle/>
                    <a:p>
                      <a:r>
                        <a:rPr lang="ru-RU" sz="1800" dirty="0"/>
                        <a:t>доступа программ субъектов доступа к терминалам, ЭВМ, узлам сети ЭВМ, каналам связи, внешним устройствам ЭВМ, программам, томам, каталогам, файлам, записям, полям записей;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460">
                <a:tc>
                  <a:txBody>
                    <a:bodyPr/>
                    <a:lstStyle/>
                    <a:p>
                      <a:r>
                        <a:rPr lang="ru-RU" sz="1800"/>
                        <a:t>изменения полномочий субъектов доступа;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460">
                <a:tc>
                  <a:txBody>
                    <a:bodyPr/>
                    <a:lstStyle/>
                    <a:p>
                      <a:r>
                        <a:rPr lang="ru-RU" sz="1800"/>
                        <a:t>создаваемых защищаемых объектов доступа.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104">
                <a:tc>
                  <a:txBody>
                    <a:bodyPr/>
                    <a:lstStyle/>
                    <a:p>
                      <a:r>
                        <a:rPr lang="ru-RU" sz="1800"/>
                        <a:t>2.2. Учет носителей информации.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269">
                <a:tc>
                  <a:txBody>
                    <a:bodyPr/>
                    <a:lstStyle/>
                    <a:p>
                      <a:r>
                        <a:rPr lang="ru-RU" sz="1800"/>
                        <a:t>2.3. Очистка (обнуление, обезличивание) освобождаемых областей оперативной памяти ЭВМ и внешних накопителей.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137">
                <a:tc>
                  <a:txBody>
                    <a:bodyPr/>
                    <a:lstStyle/>
                    <a:p>
                      <a:r>
                        <a:rPr lang="ru-RU" sz="1800"/>
                        <a:t>2.4. Сигнализация попыток нарушения защиты.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r>
                        <a:rPr lang="ru-RU" sz="1800"/>
                        <a:t>3. Криптографическая подсистема 3.1. Шифрование конфиденциальной информации.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269">
                <a:tc>
                  <a:txBody>
                    <a:bodyPr/>
                    <a:lstStyle/>
                    <a:p>
                      <a:r>
                        <a:rPr lang="ru-RU" sz="1800"/>
                        <a:t>3.2. Шифрование информации, принадлежащей различным субъектам доступа (группам субъектов) на разных ключах.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40225" y="1311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6436748"/>
            <a:ext cx="8964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"-" нет требований к данному классу</a:t>
            </a:r>
            <a:r>
              <a:rPr lang="ru-RU" sz="1600" b="1" dirty="0" smtClean="0"/>
              <a:t>; "+" </a:t>
            </a:r>
            <a:r>
              <a:rPr lang="ru-RU" sz="1600" b="1" dirty="0"/>
              <a:t>есть требования к данному классу;</a:t>
            </a:r>
          </a:p>
        </p:txBody>
      </p:sp>
    </p:spTree>
    <p:extLst>
      <p:ext uri="{BB962C8B-B14F-4D97-AF65-F5344CB8AC3E}">
        <p14:creationId xmlns:p14="http://schemas.microsoft.com/office/powerpoint/2010/main" val="152370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43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86409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Таблица требований к девяти классам защищенности АС (продолжение).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06988"/>
              </p:ext>
            </p:extLst>
          </p:nvPr>
        </p:nvGraphicFramePr>
        <p:xfrm>
          <a:off x="179510" y="1528047"/>
          <a:ext cx="8964490" cy="4688375"/>
        </p:xfrm>
        <a:graphic>
          <a:graphicData uri="http://schemas.openxmlformats.org/drawingml/2006/table">
            <a:tbl>
              <a:tblPr/>
              <a:tblGrid>
                <a:gridCol w="5616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ru-RU" sz="1800" dirty="0"/>
                        <a:t>Подсистемы и требования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 gridSpan="9">
                  <a:txBody>
                    <a:bodyPr/>
                    <a:lstStyle/>
                    <a:p>
                      <a:r>
                        <a:rPr lang="ru-RU" sz="1800"/>
                        <a:t>Классы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3Б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3А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2Б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2А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1Д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1Г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1В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1Б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1А</a:t>
                      </a:r>
                    </a:p>
                  </a:txBody>
                  <a:tcPr marL="1019" marR="1019" marT="1019" marB="1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46">
                <a:tc>
                  <a:txBody>
                    <a:bodyPr/>
                    <a:lstStyle/>
                    <a:p>
                      <a:r>
                        <a:rPr lang="ru-RU" sz="1800" dirty="0"/>
                        <a:t>3.3. Использование аттестованных (сертифицированных) криптографических средств.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03">
                <a:tc>
                  <a:txBody>
                    <a:bodyPr/>
                    <a:lstStyle/>
                    <a:p>
                      <a:r>
                        <a:rPr lang="ru-RU" sz="1800" dirty="0"/>
                        <a:t>4. Подсистема обеспечения целостности 4.1. Обеспечение целостности программных средств и обрабатываемой информации.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71">
                <a:tc>
                  <a:txBody>
                    <a:bodyPr/>
                    <a:lstStyle/>
                    <a:p>
                      <a:r>
                        <a:rPr lang="ru-RU" sz="1800"/>
                        <a:t>4.2. Физическая охрана средств вычислительной техники и носителей информации.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492">
                <a:tc>
                  <a:txBody>
                    <a:bodyPr/>
                    <a:lstStyle/>
                    <a:p>
                      <a:r>
                        <a:rPr lang="ru-RU" sz="1800"/>
                        <a:t>4.3. Наличие администратора (службы защиты) информации в АС.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782">
                <a:tc>
                  <a:txBody>
                    <a:bodyPr/>
                    <a:lstStyle/>
                    <a:p>
                      <a:r>
                        <a:rPr lang="ru-RU" sz="1800"/>
                        <a:t>4.4. Периодическое тестирование СЗИ НСД.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13">
                <a:tc>
                  <a:txBody>
                    <a:bodyPr/>
                    <a:lstStyle/>
                    <a:p>
                      <a:r>
                        <a:rPr lang="ru-RU" sz="1800"/>
                        <a:t>4.5. Наличие средств восстановления СЗИ НСД.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4137">
                <a:tc>
                  <a:txBody>
                    <a:bodyPr/>
                    <a:lstStyle/>
                    <a:p>
                      <a:r>
                        <a:rPr lang="ru-RU" sz="1800" dirty="0"/>
                        <a:t>4.6. Использование сертифицированных средств защиты.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8815">
                <a:tc>
                  <a:txBody>
                    <a:bodyPr/>
                    <a:lstStyle/>
                    <a:p>
                      <a:r>
                        <a:rPr lang="ru-RU" sz="1800" dirty="0"/>
                        <a:t>3.3. Использование аттестованных (сертифицированных) криптографических средств.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-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+</a:t>
                      </a:r>
                    </a:p>
                  </a:txBody>
                  <a:tcPr marL="1019" marR="1019" marT="1019" marB="10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40225" y="1311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6381328"/>
            <a:ext cx="8964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"-" нет требований к данному классу</a:t>
            </a:r>
            <a:r>
              <a:rPr lang="ru-RU" sz="1600" b="1" dirty="0" smtClean="0"/>
              <a:t>; "+" </a:t>
            </a:r>
            <a:r>
              <a:rPr lang="ru-RU" sz="1600" b="1" dirty="0"/>
              <a:t>есть требования к данному классу;</a:t>
            </a:r>
          </a:p>
        </p:txBody>
      </p:sp>
    </p:spTree>
    <p:extLst>
      <p:ext uri="{BB962C8B-B14F-4D97-AF65-F5344CB8AC3E}">
        <p14:creationId xmlns:p14="http://schemas.microsoft.com/office/powerpoint/2010/main" val="71611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44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412777"/>
            <a:ext cx="8964488" cy="4926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/>
              <a:t>"СЗИ НСД"</a:t>
            </a:r>
            <a:r>
              <a:rPr lang="ru-RU" sz="2800" dirty="0"/>
              <a:t> система защиты информации от несанкционированного доступа</a:t>
            </a:r>
          </a:p>
          <a:p>
            <a:pPr marL="0" indent="0">
              <a:buNone/>
            </a:pPr>
            <a:r>
              <a:rPr lang="ru-RU" sz="2800" dirty="0"/>
              <a:t>По существу перед нами - минимум требований, которым необходимо следовать, чтобы обеспечить конфиденциальность информации. Целостность представлена отдельной подсистемой (номер 4), но непосредственно к интересующему нас предмету имеет отношение только пункт 4.1. Доступность (точнее, восстановление) предусмотрено только для самих средств защиты.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86409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Руководящие документы </a:t>
            </a:r>
            <a:r>
              <a:rPr lang="ru-RU" sz="2800" b="1" dirty="0" err="1">
                <a:solidFill>
                  <a:schemeClr val="tx1"/>
                </a:solidFill>
              </a:rPr>
              <a:t>Гостехкомиссии</a:t>
            </a:r>
            <a:r>
              <a:rPr lang="ru-RU" sz="2800" b="1" dirty="0">
                <a:solidFill>
                  <a:schemeClr val="tx1"/>
                </a:solidFill>
              </a:rPr>
              <a:t> России (ФСТЭК России)</a:t>
            </a:r>
          </a:p>
        </p:txBody>
      </p:sp>
    </p:spTree>
    <p:extLst>
      <p:ext uri="{BB962C8B-B14F-4D97-AF65-F5344CB8AC3E}">
        <p14:creationId xmlns:p14="http://schemas.microsoft.com/office/powerpoint/2010/main" val="40970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5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51802" y="1484785"/>
            <a:ext cx="8964488" cy="48549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/>
              <a:t>Политика безопасности </a:t>
            </a:r>
            <a:r>
              <a:rPr lang="ru-RU" sz="2000" dirty="0"/>
              <a:t>- набор законов, правил и норм поведения, определяющих, как организация обрабатывает, защищает и распространяет информацию. </a:t>
            </a:r>
            <a:r>
              <a:rPr lang="ru-RU" sz="2000" dirty="0" smtClean="0"/>
              <a:t>Чем </a:t>
            </a:r>
            <a:r>
              <a:rPr lang="ru-RU" sz="2000" dirty="0"/>
              <a:t>выше степень доверия системе, тем строже и многообразнее должна быть политика безопасности. В зависимости от сформулированной политики можно выбирать конкретные механизмы обеспечения безопасности. Политика безопасности - это активный аспект защиты, включающий в себя анализ возможных угроз и выбор мер </a:t>
            </a:r>
            <a:r>
              <a:rPr lang="ru-RU" sz="2000" dirty="0" smtClean="0"/>
              <a:t>противодействия.</a:t>
            </a:r>
          </a:p>
          <a:p>
            <a:pPr marL="0" indent="0">
              <a:buNone/>
            </a:pPr>
            <a:r>
              <a:rPr lang="ru-RU" sz="2000" b="1" dirty="0" smtClean="0"/>
              <a:t>Уровень </a:t>
            </a:r>
            <a:r>
              <a:rPr lang="ru-RU" sz="2000" b="1" dirty="0"/>
              <a:t>гарантированности </a:t>
            </a:r>
            <a:r>
              <a:rPr lang="ru-RU" sz="2000" dirty="0"/>
              <a:t>- мера доверия, которая может быть оказана архитектуре и реализации ИС. Доверие безопасности может проистекать как из анализа результатов тестирования, так и из проверки (формальной или нет) общего замысла и реализации системы в целом и отдельных ее компонентов. Уровень гарантированности показывает, насколько корректны механизмы, отвечающие за реализацию политики безопасности. Это пассивный аспект защиты.</a:t>
            </a:r>
            <a:endParaRPr lang="ru-RU" sz="2000" dirty="0" smtClean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2008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Критерии оценки степени доверия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4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6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340768"/>
            <a:ext cx="8936778" cy="49989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/>
              <a:t>Доверенная вычислительная база</a:t>
            </a:r>
            <a:r>
              <a:rPr lang="ru-RU" sz="2000" dirty="0"/>
              <a:t> - это совокупность защитных механизмов ИС (включая аппаратное и программное обеспечение), отвечающих за проведение в жизнь политики безопасности. Качество вычислительной базы определяется исключительно ее реализацией и корректностью исходных данных, которые вводит системный администратор</a:t>
            </a:r>
            <a:r>
              <a:rPr lang="ru-RU" sz="2000" dirty="0" smtClean="0"/>
              <a:t>. Основное назначение – выполнять </a:t>
            </a:r>
            <a:r>
              <a:rPr lang="ru-RU" sz="2000" dirty="0"/>
              <a:t>функции </a:t>
            </a:r>
            <a:r>
              <a:rPr lang="ru-RU" sz="2000" b="1" dirty="0"/>
              <a:t>монитора обращений</a:t>
            </a:r>
            <a:r>
              <a:rPr lang="ru-RU" sz="2000" dirty="0"/>
              <a:t>, </a:t>
            </a:r>
            <a:r>
              <a:rPr lang="ru-RU" sz="2000" dirty="0" smtClean="0"/>
              <a:t>то есть контролировать </a:t>
            </a:r>
            <a:r>
              <a:rPr lang="ru-RU" sz="2000" dirty="0"/>
              <a:t>допустимость выполнения субъектами (активными сущностями ИС, действующими от имени пользователей) определенных операций над объектами (пассивными сущностями). Монитор проверяет каждое обращение пользователя к программам или данным на предмет согласованности с набором допустимых </a:t>
            </a:r>
            <a:r>
              <a:rPr lang="ru-RU" sz="2000" dirty="0" smtClean="0"/>
              <a:t>действий.</a:t>
            </a:r>
          </a:p>
          <a:p>
            <a:pPr marL="0" indent="0">
              <a:buNone/>
            </a:pPr>
            <a:r>
              <a:rPr lang="ru-RU" sz="2000" dirty="0"/>
              <a:t>Границу доверенной вычислительной базы называют </a:t>
            </a:r>
            <a:r>
              <a:rPr lang="ru-RU" sz="2000" b="1" dirty="0"/>
              <a:t>периметром безопасности</a:t>
            </a:r>
            <a:r>
              <a:rPr lang="ru-RU" sz="2000" dirty="0"/>
              <a:t>. </a:t>
            </a:r>
            <a:r>
              <a:rPr lang="ru-RU" sz="2000" dirty="0" smtClean="0"/>
              <a:t>Сейчас этому понятию все </a:t>
            </a:r>
            <a:r>
              <a:rPr lang="ru-RU" sz="2000" dirty="0"/>
              <a:t>чаще придают другой смысл, имея в виду границу владений определенной организации. То, что находится внутри владений, считается доверенным, а то, что вне, - нет.</a:t>
            </a:r>
            <a:endParaRPr lang="ru-RU" sz="2000" dirty="0" smtClean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 smtClean="0">
                <a:solidFill>
                  <a:schemeClr val="tx1"/>
                </a:solidFill>
              </a:rPr>
              <a:t>Оранжевая книга</a:t>
            </a:r>
            <a:endParaRPr lang="ru-RU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4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7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51802" y="1556791"/>
            <a:ext cx="8992198" cy="478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Монитор обращений должен обладать тремя качествами:</a:t>
            </a:r>
          </a:p>
          <a:p>
            <a:r>
              <a:rPr lang="ru-RU" sz="2400" dirty="0"/>
              <a:t>Изолированность. Необходимо предупредить возможность отслеживания работы монитора.</a:t>
            </a:r>
          </a:p>
          <a:p>
            <a:r>
              <a:rPr lang="ru-RU" sz="2400" dirty="0"/>
              <a:t>Полнота. Монитор должен вызываться при каждом обращении, не должно быть способов обойти его.</a:t>
            </a:r>
          </a:p>
          <a:p>
            <a:r>
              <a:rPr lang="ru-RU" sz="2400" dirty="0" err="1"/>
              <a:t>Верифицируемость</a:t>
            </a:r>
            <a:r>
              <a:rPr lang="ru-RU" sz="2400" dirty="0"/>
              <a:t>. Монитор должен быть компактным, чтобы его можно было </a:t>
            </a:r>
            <a:r>
              <a:rPr lang="ru-RU" sz="2400" dirty="0" smtClean="0"/>
              <a:t>анализировать </a:t>
            </a:r>
            <a:r>
              <a:rPr lang="ru-RU" sz="2400" dirty="0"/>
              <a:t>и протестировать, будучи уверенным в полноте тестирования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/>
              <a:t>Реализация монитора обращений называется ядром безопасности. Ядро безопасности - это основа, на которой строятся все защитные механизмы. </a:t>
            </a:r>
            <a:r>
              <a:rPr lang="ru-RU" sz="2400" dirty="0" smtClean="0"/>
              <a:t>Ядро </a:t>
            </a:r>
            <a:r>
              <a:rPr lang="ru-RU" sz="2400" dirty="0"/>
              <a:t>должно гарантировать собственную неизменность.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tx1"/>
                </a:solidFill>
              </a:rPr>
              <a:t>Монитор обращений</a:t>
            </a:r>
          </a:p>
        </p:txBody>
      </p:sp>
    </p:spTree>
    <p:extLst>
      <p:ext uri="{BB962C8B-B14F-4D97-AF65-F5344CB8AC3E}">
        <p14:creationId xmlns:p14="http://schemas.microsoft.com/office/powerpoint/2010/main" val="1879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8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51802" y="1556791"/>
            <a:ext cx="8992198" cy="478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Согласно "Оранжевой книге", политика безопасности должна обязательно включать в себя следующие элементы:</a:t>
            </a:r>
          </a:p>
          <a:p>
            <a:r>
              <a:rPr lang="ru-RU" sz="3200" dirty="0"/>
              <a:t>произвольное управление </a:t>
            </a:r>
            <a:r>
              <a:rPr lang="ru-RU" sz="3200" dirty="0" smtClean="0"/>
              <a:t>доступом;</a:t>
            </a:r>
            <a:endParaRPr lang="ru-RU" sz="3200" dirty="0"/>
          </a:p>
          <a:p>
            <a:r>
              <a:rPr lang="ru-RU" sz="3200" dirty="0"/>
              <a:t>безопасность повторного использования </a:t>
            </a:r>
            <a:r>
              <a:rPr lang="ru-RU" sz="3200" dirty="0" smtClean="0"/>
              <a:t>объектов;</a:t>
            </a:r>
            <a:endParaRPr lang="ru-RU" sz="3200" dirty="0"/>
          </a:p>
          <a:p>
            <a:r>
              <a:rPr lang="ru-RU" sz="3200" dirty="0"/>
              <a:t>метки </a:t>
            </a:r>
            <a:r>
              <a:rPr lang="ru-RU" sz="3200" dirty="0" smtClean="0"/>
              <a:t>безопасности;</a:t>
            </a:r>
            <a:endParaRPr lang="ru-RU" sz="3200" dirty="0"/>
          </a:p>
          <a:p>
            <a:r>
              <a:rPr lang="ru-RU" sz="3200" dirty="0"/>
              <a:t>принудительное </a:t>
            </a:r>
            <a:r>
              <a:rPr lang="ru-RU" sz="3200" dirty="0" smtClean="0"/>
              <a:t>управление </a:t>
            </a:r>
            <a:r>
              <a:rPr lang="ru-RU" sz="3200" dirty="0"/>
              <a:t>доступом</a:t>
            </a:r>
            <a:r>
              <a:rPr lang="ru-RU" sz="3200" dirty="0" smtClean="0"/>
              <a:t>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tx1"/>
                </a:solidFill>
              </a:rPr>
              <a:t>Механизмы безопасности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75741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b="1" smtClean="0">
                <a:solidFill>
                  <a:schemeClr val="tx1"/>
                </a:solidFill>
              </a:rPr>
              <a:t>9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51802" y="1556791"/>
            <a:ext cx="8992198" cy="478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100" b="1" dirty="0"/>
              <a:t>Произвольное управление доступом </a:t>
            </a:r>
            <a:r>
              <a:rPr lang="ru-RU" sz="2100" b="1" dirty="0" smtClean="0"/>
              <a:t>(или дискреционное)</a:t>
            </a:r>
            <a:r>
              <a:rPr lang="ru-RU" sz="2100" dirty="0" smtClean="0"/>
              <a:t> </a:t>
            </a:r>
            <a:r>
              <a:rPr lang="ru-RU" sz="2100" dirty="0"/>
              <a:t>- это метод разграничения доступа к объектам, основанный на учете личности субъекта или группы, в которую субъект входит. Произвольность управления состоит в том, что некоторое лицо (обычно владелец объекта) может по своему усмотрению предоставлять другим субъектам или отбирать у них права доступа к объекту</a:t>
            </a:r>
            <a:r>
              <a:rPr lang="ru-RU" sz="2100" dirty="0" smtClean="0"/>
              <a:t>.</a:t>
            </a:r>
          </a:p>
          <a:p>
            <a:pPr marL="0" indent="0">
              <a:buNone/>
            </a:pPr>
            <a:r>
              <a:rPr lang="ru-RU" sz="2100" b="1" dirty="0"/>
              <a:t>Безопасность повторного использования объектов </a:t>
            </a:r>
            <a:r>
              <a:rPr lang="ru-RU" sz="2100" dirty="0"/>
              <a:t>- </a:t>
            </a:r>
            <a:r>
              <a:rPr lang="ru-RU" sz="2100" dirty="0" smtClean="0"/>
              <a:t>механизм, предохраняющий </a:t>
            </a:r>
            <a:r>
              <a:rPr lang="ru-RU" sz="2100" dirty="0"/>
              <a:t>от случайного или преднамеренного извлечения конфиденциальной информации из "мусора". Безопасность повторного использования должна гарантироваться для областей оперативной памяти (в частности, для буферов с образами экрана, расшифрованными паролями и т.п.), для дисковых блоков и магнитных носителей в целом.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tx1"/>
                </a:solidFill>
              </a:rPr>
              <a:t>Механизмы безопасности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26169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1537</TotalTime>
  <Words>4527</Words>
  <Application>Microsoft Office PowerPoint</Application>
  <PresentationFormat>Экран (4:3)</PresentationFormat>
  <Paragraphs>605</Paragraphs>
  <Slides>44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0" baseType="lpstr">
      <vt:lpstr>Arial</vt:lpstr>
      <vt:lpstr>Calibri</vt:lpstr>
      <vt:lpstr>Georgia</vt:lpstr>
      <vt:lpstr>Wingdings</vt:lpstr>
      <vt:lpstr>Wingdings 2</vt:lpstr>
      <vt:lpstr>Официальная</vt:lpstr>
      <vt:lpstr>Лекция</vt:lpstr>
      <vt:lpstr>Виды стандартов и спецификаций</vt:lpstr>
      <vt:lpstr>Оранжевая книга</vt:lpstr>
      <vt:lpstr>Оранжевая книга</vt:lpstr>
      <vt:lpstr>Критерии оценки степени доверия</vt:lpstr>
      <vt:lpstr>Оранжевая книга</vt:lpstr>
      <vt:lpstr>Монитор обращений</vt:lpstr>
      <vt:lpstr>Механизмы безопасности</vt:lpstr>
      <vt:lpstr>Механизмы безопасности</vt:lpstr>
      <vt:lpstr>Монитор обращений</vt:lpstr>
      <vt:lpstr>Принудительное управление доступом</vt:lpstr>
      <vt:lpstr>Механизм подотчетности</vt:lpstr>
      <vt:lpstr>Механизм подотчетности</vt:lpstr>
      <vt:lpstr>Операционная и технологическая гарантированность </vt:lpstr>
      <vt:lpstr>Классы безопасности</vt:lpstr>
      <vt:lpstr>Класс C1</vt:lpstr>
      <vt:lpstr>Класс C2 (дополнение к C1)</vt:lpstr>
      <vt:lpstr>Класс B1 (дополнение к C2)</vt:lpstr>
      <vt:lpstr>Класс B2 (дополнение к B1)</vt:lpstr>
      <vt:lpstr>Класс B2 (продолжение)</vt:lpstr>
      <vt:lpstr>Класс B3 (дополнение к B2)</vt:lpstr>
      <vt:lpstr>Класс A1 (дополнение к B3)</vt:lpstr>
      <vt:lpstr>Классы коротко</vt:lpstr>
      <vt:lpstr>Стандарт ISO/IEC 15408</vt:lpstr>
      <vt:lpstr>Стандарт ISO/IEC 15408</vt:lpstr>
      <vt:lpstr>Стандарт ISO/IEC 15408</vt:lpstr>
      <vt:lpstr>Стандарт ISO/IEC 15408</vt:lpstr>
      <vt:lpstr>Стандарт ISO/IEC 15408</vt:lpstr>
      <vt:lpstr>Стандарт ISO/IEC 15408</vt:lpstr>
      <vt:lpstr>Стандарт ISO/IEC 15408</vt:lpstr>
      <vt:lpstr>Классы функциональных требований (11 классов, 66 семейств, 135 компонентов)</vt:lpstr>
      <vt:lpstr>Классы требований доверия (10 классов, 44 семейства, 93 компонента)</vt:lpstr>
      <vt:lpstr>Оценочные уровни доверия </vt:lpstr>
      <vt:lpstr>Оценочные уровни доверия </vt:lpstr>
      <vt:lpstr>Сетевая модель OSI</vt:lpstr>
      <vt:lpstr>Сетевая модель OSI</vt:lpstr>
      <vt:lpstr>Руководящие документы Гостехкомиссии России (ФСТЭК России)</vt:lpstr>
      <vt:lpstr>Руководящие документы Гостехкомиссии России (ФСТЭК России)</vt:lpstr>
      <vt:lpstr>Руководящие документы Гостехкомиссии России (ФСТЭК России)</vt:lpstr>
      <vt:lpstr>Руководящие документы Гостехкомиссии России (ФСТЭК России)</vt:lpstr>
      <vt:lpstr>Таблица требований к девяти классам защищенности АС.</vt:lpstr>
      <vt:lpstr>Таблица требований к девяти классам защищенности АС (продолжение).</vt:lpstr>
      <vt:lpstr>Таблица требований к девяти классам защищенности АС (продолжение).</vt:lpstr>
      <vt:lpstr>Руководящие документы Гостехкомиссии России (ФСТЭК России)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Алексей</dc:creator>
  <cp:lastModifiedBy>Администратор</cp:lastModifiedBy>
  <cp:revision>663</cp:revision>
  <dcterms:created xsi:type="dcterms:W3CDTF">2015-02-12T05:59:52Z</dcterms:created>
  <dcterms:modified xsi:type="dcterms:W3CDTF">2019-11-13T07:45:25Z</dcterms:modified>
</cp:coreProperties>
</file>