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68" r:id="rId23"/>
    <p:sldId id="269" r:id="rId24"/>
    <p:sldId id="270" r:id="rId25"/>
    <p:sldId id="271" r:id="rId26"/>
    <p:sldId id="272" r:id="rId27"/>
    <p:sldId id="27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Сертификация программных средств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009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8613" y="457200"/>
            <a:ext cx="9415461" cy="1473200"/>
          </a:xfrm>
        </p:spPr>
        <p:txBody>
          <a:bodyPr>
            <a:normAutofit fontScale="90000"/>
          </a:bodyPr>
          <a:lstStyle/>
          <a:p>
            <a:r>
              <a:rPr lang="ru-RU" dirty="0"/>
              <a:t>ОРГАНИЗАЦИЯ СЕРТИФИКАЦИИ ПРОГРАММНЫХ СРЕДСТВ И СИСТЕМ КАЧЕСТВА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8613" y="1930400"/>
            <a:ext cx="8596668" cy="3880773"/>
          </a:xfrm>
        </p:spPr>
        <p:txBody>
          <a:bodyPr/>
          <a:lstStyle/>
          <a:p>
            <a:pPr marL="0" indent="0" algn="just">
              <a:buNone/>
            </a:pPr>
            <a:r>
              <a:rPr lang="ru-RU" sz="2400" dirty="0" smtClean="0"/>
              <a:t>Сертификация </a:t>
            </a:r>
            <a:r>
              <a:rPr lang="ru-RU" sz="2400" dirty="0"/>
              <a:t>состоит из ряда организационных процессов, составляющих Систему сертификации, которые поддерживаются регламентированными процедурами и документами и должны выполняться квалифицированными, аттестованными специалистами – инспекторами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3311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0758488" cy="68579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4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sz="4000" dirty="0" smtClean="0">
                <a:solidFill>
                  <a:schemeClr val="accent2">
                    <a:lumMod val="50000"/>
                  </a:schemeClr>
                </a:solidFill>
              </a:rPr>
              <a:t>Процесс </a:t>
            </a:r>
            <a:r>
              <a:rPr lang="ru-RU" sz="4000" dirty="0">
                <a:solidFill>
                  <a:schemeClr val="accent2">
                    <a:lumMod val="50000"/>
                  </a:schemeClr>
                </a:solidFill>
              </a:rPr>
              <a:t>сертификации ПС и систем качества предприятия включает </a:t>
            </a:r>
            <a:r>
              <a:rPr lang="ru-RU" sz="4000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ru-RU" sz="4000" dirty="0" smtClean="0"/>
              <a:t> 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23581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chemeClr val="accent4">
                    <a:lumMod val="50000"/>
                  </a:schemeClr>
                </a:solidFill>
              </a:rPr>
              <a:t>1) анализ и выбор разработчиком или заказчиком компетентных в данной области органа и лаборатории для выполнения сертификационных испытаний; </a:t>
            </a:r>
          </a:p>
        </p:txBody>
      </p:sp>
    </p:spTree>
    <p:extLst>
      <p:ext uri="{BB962C8B-B14F-4D97-AF65-F5344CB8AC3E}">
        <p14:creationId xmlns:p14="http://schemas.microsoft.com/office/powerpoint/2010/main" val="51461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accent4">
                    <a:lumMod val="50000"/>
                  </a:schemeClr>
                </a:solidFill>
              </a:rPr>
              <a:t>2) подачу заявителем заявки на испытания в орган сертификации; </a:t>
            </a:r>
          </a:p>
        </p:txBody>
      </p:sp>
    </p:spTree>
    <p:extLst>
      <p:ext uri="{BB962C8B-B14F-4D97-AF65-F5344CB8AC3E}">
        <p14:creationId xmlns:p14="http://schemas.microsoft.com/office/powerpoint/2010/main" val="396679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4860" y="19304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3</a:t>
            </a:r>
            <a:r>
              <a:rPr lang="ru-RU" sz="3600" dirty="0">
                <a:solidFill>
                  <a:schemeClr val="accent4">
                    <a:lumMod val="50000"/>
                  </a:schemeClr>
                </a:solidFill>
              </a:rPr>
              <a:t>) принятие </a:t>
            </a:r>
            <a:r>
              <a:rPr lang="ru-RU" sz="3600" dirty="0" err="1">
                <a:solidFill>
                  <a:schemeClr val="accent4">
                    <a:lumMod val="50000"/>
                  </a:schemeClr>
                </a:solidFill>
              </a:rPr>
              <a:t>сертификаторами</a:t>
            </a:r>
            <a:r>
              <a:rPr lang="ru-RU" sz="3600" dirty="0">
                <a:solidFill>
                  <a:schemeClr val="accent4">
                    <a:lumMod val="50000"/>
                  </a:schemeClr>
                </a:solidFill>
              </a:rPr>
              <a:t> решения по заявке, выбор лаборатории и схемы сертификации; 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742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</a:rPr>
              <a:t>4</a:t>
            </a:r>
            <a:r>
              <a:rPr lang="ru-RU" sz="3200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r>
              <a:rPr lang="ru-RU" sz="32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ru-RU" sz="3200" dirty="0">
                <a:solidFill>
                  <a:schemeClr val="accent4">
                    <a:lumMod val="50000"/>
                  </a:schemeClr>
                </a:solidFill>
              </a:rPr>
              <a:t>обзор, идентификацию версий ПС или положений системы качества предприятия, подлежащих испытаниям;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195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800" dirty="0">
                <a:solidFill>
                  <a:schemeClr val="accent4">
                    <a:lumMod val="50000"/>
                  </a:schemeClr>
                </a:solidFill>
              </a:rPr>
              <a:t> 5) сертификационные испытания системы качества предприятия или версии ПС сертификационной лабораторией;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362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457200"/>
            <a:ext cx="9125034" cy="6053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accent4">
                    <a:lumMod val="50000"/>
                  </a:schemeClr>
                </a:solidFill>
              </a:rPr>
              <a:t> 6) анализ полученных результатов и принятие решения лабораторией или органом сертификации о возможности выдачи заявителю сертификата соответствия;</a:t>
            </a:r>
          </a:p>
          <a:p>
            <a:pPr marL="0" indent="0">
              <a:buNone/>
            </a:pPr>
            <a:r>
              <a:rPr lang="ru-RU" sz="3200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28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965538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chemeClr val="accent4">
                    <a:lumMod val="50000"/>
                  </a:schemeClr>
                </a:solidFill>
              </a:rPr>
              <a:t>7) выдачу органом сертификации заявителю сертификата и лицензии на </a:t>
            </a:r>
          </a:p>
          <a:p>
            <a:pPr marL="0" indent="0">
              <a:buNone/>
            </a:pPr>
            <a:r>
              <a:rPr lang="ru-RU" sz="3200" dirty="0">
                <a:solidFill>
                  <a:schemeClr val="accent4">
                    <a:lumMod val="50000"/>
                  </a:schemeClr>
                </a:solidFill>
              </a:rPr>
              <a:t>применение знака соответствия и выпуск сертифицированной продукции (версии ПС); </a:t>
            </a:r>
          </a:p>
        </p:txBody>
      </p:sp>
    </p:spTree>
    <p:extLst>
      <p:ext uri="{BB962C8B-B14F-4D97-AF65-F5344CB8AC3E}">
        <p14:creationId xmlns:p14="http://schemas.microsoft.com/office/powerpoint/2010/main" val="341285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600" dirty="0">
                <a:solidFill>
                  <a:schemeClr val="accent4">
                    <a:lumMod val="50000"/>
                  </a:schemeClr>
                </a:solidFill>
              </a:rPr>
              <a:t>8) осуществление инспекционного контроля органом сертификации за сертифицированной продукцией или системой качества предприятия;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69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528639"/>
            <a:ext cx="9423929" cy="5729286"/>
          </a:xfrm>
        </p:spPr>
        <p:txBody>
          <a:bodyPr>
            <a:normAutofit/>
          </a:bodyPr>
          <a:lstStyle/>
          <a:p>
            <a:r>
              <a:rPr lang="ru-RU" sz="3600" dirty="0"/>
              <a:t>Основная цель сертификации программных средств и систем качества, обеспечивающих их жизненный цикл, - </a:t>
            </a:r>
            <a:r>
              <a:rPr lang="ru-RU" sz="3600" b="1" i="1" dirty="0"/>
              <a:t>защита интересов пользователей, государственных и ведомственных интересов на основе контроля качества продукции, гарантирования их высоких потребительских свойств. </a:t>
            </a:r>
          </a:p>
        </p:txBody>
      </p:sp>
    </p:spTree>
    <p:extLst>
      <p:ext uri="{BB962C8B-B14F-4D97-AF65-F5344CB8AC3E}">
        <p14:creationId xmlns:p14="http://schemas.microsoft.com/office/powerpoint/2010/main" val="1819315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9399354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  <a:r>
              <a:rPr lang="ru-RU" sz="3200" dirty="0">
                <a:solidFill>
                  <a:schemeClr val="accent4">
                    <a:lumMod val="50000"/>
                  </a:schemeClr>
                </a:solidFill>
              </a:rPr>
              <a:t>9) проведение заявителем корректирующих мероприятий при нарушении соответствия продукции или процессов системы качества установленным требованиям и при неправильном применении знака соответствия;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19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dirty="0">
                <a:solidFill>
                  <a:schemeClr val="accent4">
                    <a:lumMod val="50000"/>
                  </a:schemeClr>
                </a:solidFill>
              </a:rPr>
              <a:t>10) регистрацию и публикацию информации о результатах сертификации продукции или систем качества предприятия.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192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1488" y="500063"/>
            <a:ext cx="9301162" cy="1430337"/>
          </a:xfrm>
        </p:spPr>
        <p:txBody>
          <a:bodyPr>
            <a:normAutofit fontScale="90000"/>
          </a:bodyPr>
          <a:lstStyle/>
          <a:p>
            <a:r>
              <a:rPr lang="ru-RU"/>
              <a:t>ОРГАНИЗАЦИЯ СЕРТИФИКАЦИИ ПРОГРАММНЫХ СРЕДСТВ И СИСТЕМ КАЧЕСТВА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1488" y="1930401"/>
            <a:ext cx="8802514" cy="4556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Проверки систем качества предприятий регламентируются стандартом </a:t>
            </a:r>
            <a:r>
              <a:rPr lang="ru-RU" sz="2800" b="1" dirty="0"/>
              <a:t>ISO 10011-1-3:1990 – Руководящие положения по проверке систем </a:t>
            </a:r>
            <a:r>
              <a:rPr lang="ru-RU" sz="2800" b="1" dirty="0" smtClean="0"/>
              <a:t>качества.</a:t>
            </a:r>
          </a:p>
          <a:p>
            <a:pPr marL="0" indent="0">
              <a:buNone/>
            </a:pPr>
            <a:r>
              <a:rPr lang="ru-RU" sz="2400" dirty="0"/>
              <a:t>Испытания начинаются с составления Программы проверки системы качества, которая должна служить рабочим планом проведения последующих работ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 smtClean="0"/>
              <a:t> </a:t>
            </a:r>
            <a:r>
              <a:rPr lang="ru-RU" sz="2400" dirty="0"/>
              <a:t>Программа должна включать анализ полноты и качества представленных исходных документов и степени их практической реализации при разработке и поставке ПС.</a:t>
            </a:r>
          </a:p>
        </p:txBody>
      </p:sp>
    </p:spTree>
    <p:extLst>
      <p:ext uri="{BB962C8B-B14F-4D97-AF65-F5344CB8AC3E}">
        <p14:creationId xmlns:p14="http://schemas.microsoft.com/office/powerpoint/2010/main" val="396544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3021" y="109537"/>
            <a:ext cx="8596668" cy="1320800"/>
          </a:xfrm>
        </p:spPr>
        <p:txBody>
          <a:bodyPr/>
          <a:lstStyle/>
          <a:p>
            <a:r>
              <a:rPr lang="ru-RU" dirty="0"/>
              <a:t>Программа должна содержать: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0039" y="1042988"/>
            <a:ext cx="10315574" cy="54578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i="1" dirty="0" smtClean="0"/>
              <a:t>1</a:t>
            </a:r>
            <a:r>
              <a:rPr lang="ru-RU" sz="2000" b="1" i="1" dirty="0"/>
              <a:t>) цели и объем проверок</a:t>
            </a:r>
            <a:r>
              <a:rPr lang="ru-RU" sz="2000" b="1" i="1" dirty="0" smtClean="0"/>
              <a:t>;</a:t>
            </a:r>
          </a:p>
          <a:p>
            <a:pPr marL="0" indent="0">
              <a:buNone/>
            </a:pPr>
            <a:r>
              <a:rPr lang="ru-RU" sz="2000" b="1" i="1" dirty="0" smtClean="0"/>
              <a:t> </a:t>
            </a:r>
            <a:r>
              <a:rPr lang="ru-RU" sz="2000" b="1" i="1" dirty="0"/>
              <a:t>2) идентификацию лиц, несущих прямую ответственность за выполнение поставленных целей и объем испытаний; </a:t>
            </a:r>
            <a:endParaRPr lang="ru-RU" sz="2000" b="1" i="1" dirty="0" smtClean="0"/>
          </a:p>
          <a:p>
            <a:pPr marL="0" indent="0">
              <a:buNone/>
            </a:pPr>
            <a:r>
              <a:rPr lang="ru-RU" sz="2000" b="1" i="1" dirty="0" smtClean="0"/>
              <a:t>3</a:t>
            </a:r>
            <a:r>
              <a:rPr lang="ru-RU" sz="2000" b="1" i="1" dirty="0"/>
              <a:t>) идентификацию нормативных ссылок (стандарты на используемую систему качества, Руководство по системе качества проверяемой организации и т.п</a:t>
            </a:r>
            <a:r>
              <a:rPr lang="ru-RU" sz="2000" b="1" i="1" dirty="0" smtClean="0"/>
              <a:t>.);</a:t>
            </a:r>
          </a:p>
          <a:p>
            <a:pPr marL="0" indent="0">
              <a:buNone/>
            </a:pPr>
            <a:r>
              <a:rPr lang="ru-RU" sz="2000" b="1" i="1" dirty="0" smtClean="0"/>
              <a:t> </a:t>
            </a:r>
            <a:r>
              <a:rPr lang="ru-RU" sz="2000" b="1" i="1" dirty="0"/>
              <a:t>4) идентификацию членов группы по испытаниям</a:t>
            </a:r>
            <a:r>
              <a:rPr lang="ru-RU" sz="2000" b="1" i="1" dirty="0" smtClean="0"/>
              <a:t>;</a:t>
            </a:r>
          </a:p>
          <a:p>
            <a:pPr marL="0" indent="0">
              <a:buNone/>
            </a:pPr>
            <a:r>
              <a:rPr lang="ru-RU" sz="2000" b="1" i="1" dirty="0" smtClean="0"/>
              <a:t> </a:t>
            </a:r>
            <a:r>
              <a:rPr lang="ru-RU" sz="2000" b="1" i="1" dirty="0"/>
              <a:t>5) дату и место проведения испытаний</a:t>
            </a:r>
            <a:r>
              <a:rPr lang="ru-RU" sz="2000" b="1" i="1" dirty="0" smtClean="0"/>
              <a:t>;</a:t>
            </a:r>
          </a:p>
          <a:p>
            <a:pPr marL="0" indent="0">
              <a:buNone/>
            </a:pPr>
            <a:r>
              <a:rPr lang="ru-RU" sz="2000" b="1" i="1" dirty="0" smtClean="0"/>
              <a:t> </a:t>
            </a:r>
            <a:r>
              <a:rPr lang="ru-RU" sz="2000" b="1" i="1" dirty="0"/>
              <a:t>6) идентификацию организационных подразделений предприятия, подлежащих проверкам; </a:t>
            </a:r>
            <a:endParaRPr lang="ru-RU" sz="2000" b="1" i="1" dirty="0" smtClean="0"/>
          </a:p>
          <a:p>
            <a:pPr marL="0" indent="0">
              <a:buNone/>
            </a:pPr>
            <a:r>
              <a:rPr lang="ru-RU" sz="2000" b="1" i="1" dirty="0" smtClean="0"/>
              <a:t>7</a:t>
            </a:r>
            <a:r>
              <a:rPr lang="ru-RU" sz="2000" b="1" i="1" dirty="0"/>
              <a:t>) дату и продолжительность каждого этапа испытаний</a:t>
            </a:r>
            <a:r>
              <a:rPr lang="ru-RU" sz="2000" b="1" i="1" dirty="0" smtClean="0"/>
              <a:t>;</a:t>
            </a:r>
          </a:p>
          <a:p>
            <a:pPr marL="0" indent="0">
              <a:buNone/>
            </a:pPr>
            <a:r>
              <a:rPr lang="ru-RU" sz="2000" b="1" i="1" dirty="0" smtClean="0"/>
              <a:t> </a:t>
            </a:r>
            <a:r>
              <a:rPr lang="ru-RU" sz="2000" b="1" i="1" dirty="0"/>
              <a:t>8) календарный план встреч с руководством проверяемого предприятия; </a:t>
            </a:r>
          </a:p>
          <a:p>
            <a:pPr marL="0" indent="0">
              <a:buNone/>
            </a:pPr>
            <a:r>
              <a:rPr lang="ru-RU" sz="2000" b="1" i="1" dirty="0"/>
              <a:t> </a:t>
            </a:r>
            <a:r>
              <a:rPr lang="ru-RU" sz="2000" b="1" i="1" dirty="0" smtClean="0"/>
              <a:t>9</a:t>
            </a:r>
            <a:r>
              <a:rPr lang="ru-RU" sz="2000" b="1" i="1" dirty="0"/>
              <a:t>) требования к конфиденциальности</a:t>
            </a:r>
            <a:r>
              <a:rPr lang="ru-RU" sz="2000" b="1" i="1" dirty="0" smtClean="0"/>
              <a:t>;</a:t>
            </a:r>
          </a:p>
          <a:p>
            <a:pPr marL="0" indent="0">
              <a:buNone/>
            </a:pPr>
            <a:r>
              <a:rPr lang="ru-RU" sz="2000" b="1" i="1" dirty="0" smtClean="0"/>
              <a:t> </a:t>
            </a:r>
            <a:r>
              <a:rPr lang="ru-RU" sz="2000" b="1" i="1" dirty="0"/>
              <a:t>10) правила распространения отчета об испытаниях и предусмотренная дата публикации результатов. </a:t>
            </a:r>
          </a:p>
        </p:txBody>
      </p:sp>
    </p:spTree>
    <p:extLst>
      <p:ext uri="{BB962C8B-B14F-4D97-AF65-F5344CB8AC3E}">
        <p14:creationId xmlns:p14="http://schemas.microsoft.com/office/powerpoint/2010/main" val="294568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Документы заявителя: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1</a:t>
            </a:r>
            <a:r>
              <a:rPr lang="ru-RU" sz="2800" dirty="0"/>
              <a:t>) Заявка на проведение </a:t>
            </a:r>
            <a:r>
              <a:rPr lang="ru-RU" sz="2800" dirty="0" smtClean="0"/>
              <a:t>сертификации</a:t>
            </a:r>
          </a:p>
          <a:p>
            <a:pPr marL="0" indent="0">
              <a:buNone/>
            </a:pPr>
            <a:r>
              <a:rPr lang="ru-RU" sz="2800" dirty="0" smtClean="0"/>
              <a:t> </a:t>
            </a:r>
            <a:r>
              <a:rPr lang="ru-RU" sz="2800" dirty="0"/>
              <a:t>2) Проект договора на сертификационные </a:t>
            </a:r>
            <a:r>
              <a:rPr lang="ru-RU" sz="2800" dirty="0" smtClean="0"/>
              <a:t>испытания</a:t>
            </a:r>
          </a:p>
          <a:p>
            <a:pPr marL="0" indent="0">
              <a:buNone/>
            </a:pPr>
            <a:r>
              <a:rPr lang="ru-RU" sz="2800" dirty="0" smtClean="0"/>
              <a:t> </a:t>
            </a:r>
            <a:r>
              <a:rPr lang="ru-RU" sz="2800" dirty="0"/>
              <a:t>3) Программное средство или система </a:t>
            </a:r>
            <a:r>
              <a:rPr lang="ru-RU" sz="2800" dirty="0" smtClean="0"/>
              <a:t>качества</a:t>
            </a:r>
          </a:p>
          <a:p>
            <a:pPr marL="0" indent="0">
              <a:buNone/>
            </a:pPr>
            <a:r>
              <a:rPr lang="ru-RU" sz="2800" dirty="0" smtClean="0"/>
              <a:t> </a:t>
            </a:r>
            <a:r>
              <a:rPr lang="ru-RU" sz="2800" dirty="0"/>
              <a:t>4) Комплект эксплуатационной документации </a:t>
            </a:r>
          </a:p>
        </p:txBody>
      </p:sp>
    </p:spTree>
    <p:extLst>
      <p:ext uri="{BB962C8B-B14F-4D97-AF65-F5344CB8AC3E}">
        <p14:creationId xmlns:p14="http://schemas.microsoft.com/office/powerpoint/2010/main" val="124500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Документы органа сертификации: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485901"/>
            <a:ext cx="8838141" cy="4555462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1</a:t>
            </a:r>
            <a:r>
              <a:rPr lang="ru-RU" sz="2400" dirty="0"/>
              <a:t>) Регистрационная карта сертифицируемого объекта или системы </a:t>
            </a:r>
            <a:r>
              <a:rPr lang="ru-RU" sz="2400" dirty="0" smtClean="0"/>
              <a:t>качества</a:t>
            </a:r>
          </a:p>
          <a:p>
            <a:pPr marL="0" indent="0">
              <a:buNone/>
            </a:pPr>
            <a:r>
              <a:rPr lang="ru-RU" sz="2400" dirty="0" smtClean="0"/>
              <a:t> </a:t>
            </a:r>
            <a:r>
              <a:rPr lang="ru-RU" sz="2400" dirty="0"/>
              <a:t>2) Заключение по результатам рассмотрения заявки на </a:t>
            </a:r>
            <a:r>
              <a:rPr lang="ru-RU" sz="2400" dirty="0" smtClean="0"/>
              <a:t>сертификацию</a:t>
            </a:r>
          </a:p>
          <a:p>
            <a:pPr marL="0" indent="0">
              <a:buNone/>
            </a:pPr>
            <a:r>
              <a:rPr lang="ru-RU" sz="2400" dirty="0" smtClean="0"/>
              <a:t> </a:t>
            </a:r>
            <a:r>
              <a:rPr lang="ru-RU" sz="2400" dirty="0"/>
              <a:t>3) Задание на проведение сертификации и требования к ней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4</a:t>
            </a:r>
            <a:r>
              <a:rPr lang="ru-RU" sz="2400" dirty="0"/>
              <a:t>) План сертификационных испытаний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5</a:t>
            </a:r>
            <a:r>
              <a:rPr lang="ru-RU" sz="2400" dirty="0"/>
              <a:t>) Заключение по результатам сертификационных </a:t>
            </a:r>
            <a:r>
              <a:rPr lang="ru-RU" sz="2400" dirty="0" smtClean="0"/>
              <a:t>испытаний</a:t>
            </a:r>
          </a:p>
          <a:p>
            <a:pPr marL="0" indent="0">
              <a:buNone/>
            </a:pPr>
            <a:r>
              <a:rPr lang="ru-RU" sz="2400" dirty="0" smtClean="0"/>
              <a:t> </a:t>
            </a:r>
            <a:r>
              <a:rPr lang="ru-RU" sz="2400" dirty="0"/>
              <a:t>6) Оформленный сертификат соответствия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654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Документы сертификационной лаборатории: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5775" y="1930401"/>
            <a:ext cx="9244013" cy="472757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1</a:t>
            </a:r>
            <a:r>
              <a:rPr lang="ru-RU" sz="2400" dirty="0"/>
              <a:t>) Характеристики объекта или процесса </a:t>
            </a:r>
            <a:r>
              <a:rPr lang="ru-RU" sz="2400" dirty="0" smtClean="0"/>
              <a:t>испытаний</a:t>
            </a:r>
          </a:p>
          <a:p>
            <a:pPr marL="0" indent="0">
              <a:buNone/>
            </a:pPr>
            <a:r>
              <a:rPr lang="ru-RU" sz="2400" dirty="0" smtClean="0"/>
              <a:t> </a:t>
            </a:r>
            <a:r>
              <a:rPr lang="ru-RU" sz="2400" dirty="0"/>
              <a:t>2) Комплект эксплуатационной документации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3</a:t>
            </a:r>
            <a:r>
              <a:rPr lang="ru-RU" sz="2400" dirty="0"/>
              <a:t>) Программа сертификационных испытаний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4</a:t>
            </a:r>
            <a:r>
              <a:rPr lang="ru-RU" sz="2400" dirty="0"/>
              <a:t>) Методика сертификационных </a:t>
            </a:r>
            <a:r>
              <a:rPr lang="ru-RU" sz="2400" dirty="0" smtClean="0"/>
              <a:t>испытаний</a:t>
            </a:r>
          </a:p>
          <a:p>
            <a:pPr marL="0" indent="0">
              <a:buNone/>
            </a:pPr>
            <a:r>
              <a:rPr lang="ru-RU" sz="2400" dirty="0" smtClean="0"/>
              <a:t> </a:t>
            </a:r>
            <a:r>
              <a:rPr lang="ru-RU" sz="2400" dirty="0"/>
              <a:t>5) Инструментальные средства и методы испытаний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6</a:t>
            </a:r>
            <a:r>
              <a:rPr lang="ru-RU" sz="2400" dirty="0"/>
              <a:t>) Регистрационная карта сертификационных испытаний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7</a:t>
            </a:r>
            <a:r>
              <a:rPr lang="ru-RU" sz="2400" dirty="0"/>
              <a:t>) Протоколы сертификационных </a:t>
            </a:r>
            <a:r>
              <a:rPr lang="ru-RU" sz="2400" dirty="0" smtClean="0"/>
              <a:t>испытаний</a:t>
            </a:r>
          </a:p>
          <a:p>
            <a:pPr marL="0" indent="0">
              <a:buNone/>
            </a:pPr>
            <a:r>
              <a:rPr lang="ru-RU" sz="2400" dirty="0" smtClean="0"/>
              <a:t> </a:t>
            </a:r>
            <a:r>
              <a:rPr lang="ru-RU" sz="2400" dirty="0"/>
              <a:t>8) Отчет о проведенных испытаниях и предложения о выдаче сертификата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543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 оценке состояния системы качества предприятия используются следующие критерии: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1</a:t>
            </a:r>
            <a:r>
              <a:rPr lang="ru-RU" sz="2400" dirty="0"/>
              <a:t>) общая оценка состояния системы качества; </a:t>
            </a:r>
            <a:endParaRPr lang="ru-RU" sz="2400" dirty="0" smtClean="0"/>
          </a:p>
          <a:p>
            <a:r>
              <a:rPr lang="ru-RU" sz="2400" dirty="0" smtClean="0"/>
              <a:t>2</a:t>
            </a:r>
            <a:r>
              <a:rPr lang="ru-RU" sz="2400" dirty="0"/>
              <a:t>) полнота применения методов поэтапного измерения качества в ЖЦ продукции; </a:t>
            </a:r>
            <a:endParaRPr lang="ru-RU" sz="2400" dirty="0" smtClean="0"/>
          </a:p>
          <a:p>
            <a:r>
              <a:rPr lang="ru-RU" sz="2400" dirty="0" smtClean="0"/>
              <a:t>3</a:t>
            </a:r>
            <a:r>
              <a:rPr lang="ru-RU" sz="2400" dirty="0"/>
              <a:t>) уровень средств автоматизации для оценки качества продукции</a:t>
            </a:r>
            <a:r>
              <a:rPr lang="ru-RU" sz="2400" dirty="0" smtClean="0"/>
              <a:t>;</a:t>
            </a:r>
          </a:p>
          <a:p>
            <a:r>
              <a:rPr lang="ru-RU" sz="2400" dirty="0" smtClean="0"/>
              <a:t> </a:t>
            </a:r>
            <a:r>
              <a:rPr lang="ru-RU" sz="2400" dirty="0"/>
              <a:t>4) полнота и состав комплекта нормативной документации, поддерживающей применение системы качества</a:t>
            </a:r>
            <a:r>
              <a:rPr lang="ru-RU" sz="2400" dirty="0" smtClean="0"/>
              <a:t>;</a:t>
            </a:r>
          </a:p>
          <a:p>
            <a:r>
              <a:rPr lang="ru-RU" sz="2400" dirty="0" smtClean="0"/>
              <a:t> </a:t>
            </a:r>
            <a:r>
              <a:rPr lang="ru-RU" sz="2400" dirty="0"/>
              <a:t>5) эффективность и результаты эксплуатации системы качества. </a:t>
            </a:r>
          </a:p>
        </p:txBody>
      </p:sp>
    </p:spTree>
    <p:extLst>
      <p:ext uri="{BB962C8B-B14F-4D97-AF65-F5344CB8AC3E}">
        <p14:creationId xmlns:p14="http://schemas.microsoft.com/office/powerpoint/2010/main" val="367432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357188"/>
            <a:ext cx="9595379" cy="6129337"/>
          </a:xfrm>
        </p:spPr>
        <p:txBody>
          <a:bodyPr>
            <a:normAutofit/>
          </a:bodyPr>
          <a:lstStyle/>
          <a:p>
            <a:r>
              <a:rPr lang="ru-RU" sz="2400" dirty="0"/>
              <a:t>Формальная </a:t>
            </a:r>
            <a:r>
              <a:rPr lang="ru-RU" sz="2400" b="1" dirty="0"/>
              <a:t>цель сертификации </a:t>
            </a:r>
            <a:r>
              <a:rPr lang="ru-RU" sz="2400" dirty="0"/>
              <a:t>– подготовка и принятие решения о целесообразности выдачи сертификата соответствия с учетом следующих групп факторов</a:t>
            </a:r>
            <a:r>
              <a:rPr lang="ru-RU" sz="2400" dirty="0" smtClean="0"/>
              <a:t>:</a:t>
            </a:r>
          </a:p>
          <a:p>
            <a:r>
              <a:rPr lang="ru-RU" sz="2400" dirty="0" smtClean="0"/>
              <a:t> </a:t>
            </a:r>
            <a:r>
              <a:rPr lang="ru-RU" sz="2400" i="1" dirty="0"/>
              <a:t>1) полноты, точности и достоверности исходного технического задания и спецификации требований, представленных в документации на ПС и на технологию поддержки его ЖЦ</a:t>
            </a:r>
            <a:r>
              <a:rPr lang="ru-RU" sz="2400" i="1" dirty="0" smtClean="0"/>
              <a:t>;</a:t>
            </a:r>
          </a:p>
          <a:p>
            <a:r>
              <a:rPr lang="ru-RU" sz="2400" i="1" dirty="0" smtClean="0"/>
              <a:t> </a:t>
            </a:r>
            <a:r>
              <a:rPr lang="ru-RU" sz="2400" i="1" dirty="0"/>
              <a:t>2) достоверности и точности измерения и обобщения результатов сертификационных испытаний и получения адекватных сводных показателей качества конечных продуктов и/или технологических процессов их создания; </a:t>
            </a:r>
            <a:endParaRPr lang="ru-RU" sz="2400" i="1" dirty="0" smtClean="0"/>
          </a:p>
          <a:p>
            <a:r>
              <a:rPr lang="ru-RU" sz="2400" i="1" dirty="0" smtClean="0"/>
              <a:t>3</a:t>
            </a:r>
            <a:r>
              <a:rPr lang="ru-RU" sz="2400" i="1" dirty="0"/>
              <a:t>) методологии и качества интерпретации данных об объекте испытаний и/или технологии с учетом достоверности оценок, квалификации и объективности испытателей, заказчиков и пользователей. 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7610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5845" y="300038"/>
            <a:ext cx="9766829" cy="6400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Общие цели сертификации</a:t>
            </a:r>
            <a:r>
              <a:rPr lang="ru-RU" sz="2800" dirty="0" smtClean="0"/>
              <a:t>:</a:t>
            </a:r>
          </a:p>
          <a:p>
            <a:pPr marL="0" indent="0">
              <a:buNone/>
            </a:pPr>
            <a:r>
              <a:rPr lang="ru-RU" i="1" dirty="0" smtClean="0"/>
              <a:t> </a:t>
            </a:r>
            <a:r>
              <a:rPr lang="ru-RU" sz="2200" i="1" dirty="0"/>
              <a:t>1) определение соответствия или несоответствия технологии и элементов системы качества установленным требованиям стандартов</a:t>
            </a:r>
            <a:r>
              <a:rPr lang="ru-RU" sz="2200" i="1" dirty="0" smtClean="0"/>
              <a:t>;</a:t>
            </a:r>
          </a:p>
          <a:p>
            <a:pPr marL="0" indent="0">
              <a:buNone/>
            </a:pPr>
            <a:r>
              <a:rPr lang="ru-RU" sz="2200" i="1" dirty="0" smtClean="0"/>
              <a:t> </a:t>
            </a:r>
            <a:r>
              <a:rPr lang="ru-RU" sz="2200" i="1" dirty="0"/>
              <a:t>2) определение эффективности применяемой системы качества предприятия с точки зрения соответствия поставленным целям для обеспечения качества продукции; </a:t>
            </a:r>
            <a:endParaRPr lang="ru-RU" sz="2200" i="1" dirty="0" smtClean="0"/>
          </a:p>
          <a:p>
            <a:pPr marL="0" indent="0">
              <a:buNone/>
            </a:pPr>
            <a:r>
              <a:rPr lang="ru-RU" sz="2200" i="1" dirty="0" smtClean="0"/>
              <a:t>3</a:t>
            </a:r>
            <a:r>
              <a:rPr lang="ru-RU" sz="2200" i="1" dirty="0"/>
              <a:t>) выявление слабых мест в технологии и системе качества предприятия, в наибольшей степени отрицательно влияющих на качество продукции</a:t>
            </a:r>
            <a:r>
              <a:rPr lang="ru-RU" sz="2200" i="1" dirty="0" smtClean="0"/>
              <a:t>;</a:t>
            </a:r>
          </a:p>
          <a:p>
            <a:pPr marL="0" indent="0">
              <a:buNone/>
            </a:pPr>
            <a:r>
              <a:rPr lang="ru-RU" sz="2200" i="1" dirty="0" smtClean="0"/>
              <a:t> </a:t>
            </a:r>
            <a:r>
              <a:rPr lang="ru-RU" sz="2200" i="1" dirty="0"/>
              <a:t>4) обеспечение возможности проверяемому предприятию улучшить свою </a:t>
            </a:r>
            <a:r>
              <a:rPr lang="ru-RU" sz="2200" i="1" dirty="0" smtClean="0"/>
              <a:t> систему </a:t>
            </a:r>
            <a:r>
              <a:rPr lang="ru-RU" sz="2200" i="1" dirty="0"/>
              <a:t>качества</a:t>
            </a:r>
            <a:r>
              <a:rPr lang="ru-RU" sz="2200" i="1" dirty="0" smtClean="0"/>
              <a:t>;</a:t>
            </a:r>
          </a:p>
          <a:p>
            <a:pPr marL="0" indent="0">
              <a:buNone/>
            </a:pPr>
            <a:r>
              <a:rPr lang="ru-RU" sz="2200" i="1" dirty="0" smtClean="0"/>
              <a:t> </a:t>
            </a:r>
            <a:r>
              <a:rPr lang="ru-RU" sz="2200" i="1" dirty="0"/>
              <a:t>5) предотвращение и сокращение штрафов за недостаточное качество или дефектную продукцию; </a:t>
            </a:r>
            <a:endParaRPr lang="ru-RU" sz="2200" i="1" dirty="0" smtClean="0"/>
          </a:p>
          <a:p>
            <a:pPr marL="0" indent="0">
              <a:buNone/>
            </a:pPr>
            <a:r>
              <a:rPr lang="ru-RU" sz="2200" i="1" dirty="0" smtClean="0"/>
              <a:t>6</a:t>
            </a:r>
            <a:r>
              <a:rPr lang="ru-RU" sz="2200" i="1" dirty="0"/>
              <a:t>) возможность выдачи разрешения на регистрацию системы качества проверяемого предприятия. </a:t>
            </a:r>
          </a:p>
        </p:txBody>
      </p:sp>
    </p:spTree>
    <p:extLst>
      <p:ext uri="{BB962C8B-B14F-4D97-AF65-F5344CB8AC3E}">
        <p14:creationId xmlns:p14="http://schemas.microsoft.com/office/powerpoint/2010/main" val="65645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500064"/>
            <a:ext cx="8780991" cy="6072186"/>
          </a:xfrm>
        </p:spPr>
        <p:txBody>
          <a:bodyPr/>
          <a:lstStyle/>
          <a:p>
            <a:r>
              <a:rPr lang="ru-RU" sz="3200" dirty="0"/>
              <a:t>Исходные документы для сертификации</a:t>
            </a:r>
            <a:r>
              <a:rPr lang="ru-RU" sz="3200" dirty="0" smtClean="0"/>
              <a:t>:</a:t>
            </a:r>
          </a:p>
          <a:p>
            <a:r>
              <a:rPr lang="ru-RU" sz="2400" dirty="0" smtClean="0"/>
              <a:t> </a:t>
            </a:r>
            <a:r>
              <a:rPr lang="ru-RU" sz="2400" dirty="0"/>
              <a:t>1) техническое задание ( ТЗ) и/или спецификация требований, утвержденный комплект эксплуатационной документации на ПС, его компоненты и на систему обеспечения их качества; </a:t>
            </a:r>
            <a:endParaRPr lang="ru-RU" sz="2400" dirty="0" smtClean="0"/>
          </a:p>
          <a:p>
            <a:r>
              <a:rPr lang="ru-RU" sz="2400" dirty="0" smtClean="0"/>
              <a:t>2</a:t>
            </a:r>
            <a:r>
              <a:rPr lang="ru-RU" sz="2400" dirty="0"/>
              <a:t>) действующие международные, государственные и ведомственные стандарты на разработку и испытания комплексов программ и на техническую документацию; </a:t>
            </a:r>
            <a:endParaRPr lang="ru-RU" sz="2400" dirty="0" smtClean="0"/>
          </a:p>
          <a:p>
            <a:r>
              <a:rPr lang="ru-RU" sz="2400" dirty="0" smtClean="0"/>
              <a:t>3</a:t>
            </a:r>
            <a:r>
              <a:rPr lang="ru-RU" sz="2400" dirty="0"/>
              <a:t>) программа испытаний по всем требованиям ТЗ и положениям эксплуатационной документации</a:t>
            </a:r>
            <a:r>
              <a:rPr lang="ru-RU" sz="2400" dirty="0" smtClean="0"/>
              <a:t>;</a:t>
            </a:r>
          </a:p>
          <a:p>
            <a:r>
              <a:rPr lang="ru-RU" sz="2400" dirty="0" smtClean="0"/>
              <a:t> </a:t>
            </a:r>
            <a:r>
              <a:rPr lang="ru-RU" sz="2400" dirty="0"/>
              <a:t>4) методики испытаний по каждому разделу требований ТЗ и документации. </a:t>
            </a:r>
          </a:p>
        </p:txBody>
      </p:sp>
    </p:spTree>
    <p:extLst>
      <p:ext uri="{BB962C8B-B14F-4D97-AF65-F5344CB8AC3E}">
        <p14:creationId xmlns:p14="http://schemas.microsoft.com/office/powerpoint/2010/main" val="20244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657225"/>
            <a:ext cx="8596668" cy="5384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Результатом положительных испытаний является </a:t>
            </a:r>
            <a:r>
              <a:rPr lang="ru-RU" sz="2400" b="1" i="1" dirty="0">
                <a:solidFill>
                  <a:srgbClr val="FF0000"/>
                </a:solidFill>
              </a:rPr>
              <a:t>сертификат соответствия </a:t>
            </a:r>
            <a:r>
              <a:rPr lang="ru-RU" sz="2400" dirty="0"/>
              <a:t>– документ, изданный в соответствии с правилами Системы сертификации, удостоверяющий соответствие предъявленных заявителем продуктов или систем качества установленным </a:t>
            </a:r>
            <a:r>
              <a:rPr lang="ru-RU" sz="2400" dirty="0" smtClean="0"/>
              <a:t>требованиям</a:t>
            </a:r>
            <a:r>
              <a:rPr lang="ru-RU" sz="2400" dirty="0"/>
              <a:t>. 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242" y="2628900"/>
            <a:ext cx="3072034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1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697" y="0"/>
            <a:ext cx="10281178" cy="65865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/>
              <a:t>Базовые компоненты методологии сертификации, которые следует учитывать при организации процесса сертификации: </a:t>
            </a:r>
            <a:endParaRPr lang="ru-RU" sz="2800" dirty="0" smtClean="0"/>
          </a:p>
          <a:p>
            <a:pPr marL="0" indent="0">
              <a:buNone/>
            </a:pPr>
            <a:r>
              <a:rPr lang="ru-RU" sz="2400" dirty="0" smtClean="0"/>
              <a:t>1</a:t>
            </a:r>
            <a:r>
              <a:rPr lang="ru-RU" sz="2400" dirty="0"/>
              <a:t>) цели сертификации – правовые, экономические, формальные</a:t>
            </a:r>
            <a:r>
              <a:rPr lang="ru-RU" sz="2400" dirty="0" smtClean="0"/>
              <a:t>;</a:t>
            </a:r>
          </a:p>
          <a:p>
            <a:pPr marL="0" indent="0">
              <a:buNone/>
            </a:pPr>
            <a:r>
              <a:rPr lang="ru-RU" sz="2400" dirty="0" smtClean="0"/>
              <a:t> </a:t>
            </a:r>
            <a:r>
              <a:rPr lang="ru-RU" sz="2400" dirty="0"/>
              <a:t>2) проблемы, которые необходимо решать для обеспечения высокой эффективности и достоверности результатов сертификационных испытаний;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3</a:t>
            </a:r>
            <a:r>
              <a:rPr lang="ru-RU" sz="2400" dirty="0"/>
              <a:t>) исходные данные и документы, необходимые для проведения сертификации: стандарты и нормативные документы, их структура и содержание;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4</a:t>
            </a:r>
            <a:r>
              <a:rPr lang="ru-RU" sz="2400" dirty="0"/>
              <a:t>) характеристики и классификация объектов и/или процессов испытаний и сертификации, а также требуемые показатели их качества;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5</a:t>
            </a:r>
            <a:r>
              <a:rPr lang="ru-RU" sz="2400" dirty="0"/>
              <a:t>) ресурсы, необходимые для проведения испытаний – финансовые, кадры специалистов, аппаратурная оснащенность, нормативные и </a:t>
            </a:r>
            <a:r>
              <a:rPr lang="ru-RU" sz="2400" dirty="0" smtClean="0"/>
              <a:t>программно-инструментальные </a:t>
            </a:r>
            <a:r>
              <a:rPr lang="ru-RU" sz="2400" dirty="0"/>
              <a:t>средства. </a:t>
            </a:r>
          </a:p>
        </p:txBody>
      </p:sp>
    </p:spTree>
    <p:extLst>
      <p:ext uri="{BB962C8B-B14F-4D97-AF65-F5344CB8AC3E}">
        <p14:creationId xmlns:p14="http://schemas.microsoft.com/office/powerpoint/2010/main" val="49508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628651"/>
            <a:ext cx="9052454" cy="5643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FF0000"/>
                </a:solidFill>
              </a:rPr>
              <a:t>Обязательная сертификация </a:t>
            </a:r>
            <a:r>
              <a:rPr lang="ru-RU" sz="2400" dirty="0"/>
              <a:t>необходима для ИС и ПС, выполняющих особо ответственные функции, в которых недостаточное качество и ошибки </a:t>
            </a:r>
            <a:r>
              <a:rPr lang="ru-RU" sz="2400" dirty="0" smtClean="0"/>
              <a:t>могут </a:t>
            </a:r>
            <a:r>
              <a:rPr lang="ru-RU" sz="2400" dirty="0"/>
              <a:t>нанести большой ущерб или опасны для жизни и здоровья людей. </a:t>
            </a:r>
            <a:r>
              <a:rPr lang="ru-RU" sz="2400" dirty="0">
                <a:solidFill>
                  <a:srgbClr val="00B0F0"/>
                </a:solidFill>
              </a:rPr>
              <a:t>Добровольная сертификация </a:t>
            </a:r>
            <a:r>
              <a:rPr lang="ru-RU" sz="2400" dirty="0"/>
              <a:t>применяется для удостоверения качества ПС с целью повышения их конкурентоспособности, расширения сферы использования и получения дополнительных экономических преимуществ. Экономические цели сертификации – большие тиражи продукции при производстве, большая длительность ЖЦ с множеством версий, увеличение прибыли разработчиков и поставщиков ПС, сокращение рекламаций (претензий) от пользователей. </a:t>
            </a:r>
          </a:p>
        </p:txBody>
      </p:sp>
    </p:spTree>
    <p:extLst>
      <p:ext uri="{BB962C8B-B14F-4D97-AF65-F5344CB8AC3E}">
        <p14:creationId xmlns:p14="http://schemas.microsoft.com/office/powerpoint/2010/main" val="42306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4313" y="428625"/>
            <a:ext cx="9372600" cy="6429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Методология принятия решений о допустимости выдачи сертификата на ПП, технологию и систему обеспечения качества основывается на оценке степени их соответствия действующим и/или специально разработанным документам</a:t>
            </a:r>
            <a:r>
              <a:rPr lang="ru-RU" sz="2400" dirty="0" smtClean="0"/>
              <a:t>:</a:t>
            </a:r>
          </a:p>
          <a:p>
            <a:pPr marL="0" indent="0">
              <a:buNone/>
            </a:pPr>
            <a:r>
              <a:rPr lang="ru-RU" sz="2400" dirty="0" smtClean="0"/>
              <a:t> </a:t>
            </a:r>
            <a:r>
              <a:rPr lang="ru-RU" sz="2400" i="1" dirty="0"/>
              <a:t>1) международным и государственным стандартам на ЖЦ ПС и системы обеспечения их качества</a:t>
            </a:r>
            <a:r>
              <a:rPr lang="ru-RU" sz="2400" i="1" dirty="0" smtClean="0"/>
              <a:t>;</a:t>
            </a:r>
          </a:p>
          <a:p>
            <a:pPr marL="0" indent="0">
              <a:buNone/>
            </a:pPr>
            <a:r>
              <a:rPr lang="ru-RU" sz="2400" i="1" dirty="0" smtClean="0"/>
              <a:t> </a:t>
            </a:r>
            <a:r>
              <a:rPr lang="ru-RU" sz="2400" i="1" dirty="0"/>
              <a:t>2) стандартам на сопровождающую ПС документацию с учетом необходимости и достаточности номенклатуры документов, полноты их понимания</a:t>
            </a:r>
            <a:r>
              <a:rPr lang="ru-RU" sz="2400" i="1" dirty="0" smtClean="0"/>
              <a:t>;</a:t>
            </a:r>
          </a:p>
          <a:p>
            <a:pPr marL="0" indent="0">
              <a:buNone/>
            </a:pPr>
            <a:r>
              <a:rPr lang="ru-RU" sz="2400" i="1" dirty="0" smtClean="0"/>
              <a:t> </a:t>
            </a:r>
            <a:r>
              <a:rPr lang="ru-RU" sz="2400" i="1" dirty="0"/>
              <a:t>3) нормативным и эксплуатационным документам на конкретное ПС: техническим условиям, техническим описаниям, спецификациям требований и другим регламентирующим документам на ПС по согласованию с заказчиком, разработчиком, испытателем</a:t>
            </a:r>
          </a:p>
        </p:txBody>
      </p:sp>
    </p:spTree>
    <p:extLst>
      <p:ext uri="{BB962C8B-B14F-4D97-AF65-F5344CB8AC3E}">
        <p14:creationId xmlns:p14="http://schemas.microsoft.com/office/powerpoint/2010/main" val="125354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1232</Words>
  <Application>Microsoft Office PowerPoint</Application>
  <PresentationFormat>Широкоэкранный</PresentationFormat>
  <Paragraphs>90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Trebuchet MS</vt:lpstr>
      <vt:lpstr>Wingdings 3</vt:lpstr>
      <vt:lpstr>Грань</vt:lpstr>
      <vt:lpstr>Сертификация программных средств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ОРГАНИЗАЦИЯ СЕРТИФИКАЦИИ ПРОГРАММНЫХ СРЕДСТВ И СИСТЕМ КАЧЕСТВА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ОРГАНИЗАЦИЯ СЕРТИФИКАЦИИ ПРОГРАММНЫХ СРЕДСТВ И СИСТЕМ КАЧЕСТВА </vt:lpstr>
      <vt:lpstr>Программа должна содержать:</vt:lpstr>
      <vt:lpstr>Документы заявителя:</vt:lpstr>
      <vt:lpstr>Документы органа сертификации:</vt:lpstr>
      <vt:lpstr>Документы сертификационной лаборатории:</vt:lpstr>
      <vt:lpstr>При оценке состояния системы качества предприятия используются следующие критерии: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Сертификация программных средств</dc:title>
  <dc:creator>Наталия Мелихова</dc:creator>
  <cp:lastModifiedBy>Администратор</cp:lastModifiedBy>
  <cp:revision>7</cp:revision>
  <dcterms:created xsi:type="dcterms:W3CDTF">2015-04-16T13:38:35Z</dcterms:created>
  <dcterms:modified xsi:type="dcterms:W3CDTF">2019-10-08T08:18:18Z</dcterms:modified>
</cp:coreProperties>
</file>