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310" r:id="rId2"/>
    <p:sldId id="316" r:id="rId3"/>
    <p:sldId id="311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9" r:id="rId12"/>
    <p:sldId id="334" r:id="rId13"/>
    <p:sldId id="338" r:id="rId14"/>
    <p:sldId id="335" r:id="rId15"/>
    <p:sldId id="340" r:id="rId16"/>
    <p:sldId id="339" r:id="rId17"/>
    <p:sldId id="330" r:id="rId18"/>
    <p:sldId id="332" r:id="rId19"/>
    <p:sldId id="333" r:id="rId20"/>
    <p:sldId id="328" r:id="rId21"/>
    <p:sldId id="331" r:id="rId22"/>
    <p:sldId id="313" r:id="rId23"/>
    <p:sldId id="314" r:id="rId24"/>
    <p:sldId id="343" r:id="rId25"/>
    <p:sldId id="256" r:id="rId26"/>
    <p:sldId id="341" r:id="rId27"/>
  </p:sldIdLst>
  <p:sldSz cx="9144000" cy="5143500" type="screen16x9"/>
  <p:notesSz cx="6858000" cy="9144000"/>
  <p:embeddedFontLst>
    <p:embeddedFont>
      <p:font typeface="Abel" panose="02000506030000020004" pitchFamily="2" charset="0"/>
      <p:regular r:id="rId29"/>
    </p:embeddedFont>
    <p:embeddedFont>
      <p:font typeface="Alata" pitchFamily="2" charset="77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70C7-2C38-4D42-ABAF-01D8C68FD8A4}" v="393" dt="2022-11-30T14:21:36.261"/>
  </p1510:revLst>
</p1510:revInfo>
</file>

<file path=ppt/tableStyles.xml><?xml version="1.0" encoding="utf-8"?>
<a:tblStyleLst xmlns:a="http://schemas.openxmlformats.org/drawingml/2006/main" def="{3F9D6DF8-9E06-4F16-907A-2650A3AA4183}">
  <a:tblStyle styleId="{3F9D6DF8-9E06-4F16-907A-2650A3AA41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emastil 1 – uthev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emastil 1 – uthevin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emastil 1 – utheving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emastil 2 – utheving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stil 2 – utheving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stil 2 – utheving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emastil 2 – utheving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iddels stil 4 – uthev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/>
    <p:restoredTop sz="96327"/>
  </p:normalViewPr>
  <p:slideViewPr>
    <p:cSldViewPr snapToGrid="0">
      <p:cViewPr varScale="1">
        <p:scale>
          <a:sx n="124" d="100"/>
          <a:sy n="124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506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79e62f3b7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79e62f3b7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30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626d32d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626d32d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11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626d32d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626d32d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2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626d32d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626d32d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229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626d32db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626d32db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88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626d32d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626d32d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6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626d32db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626d32db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523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626d32d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626d32d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34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79e62f3b7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79e62f3b7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46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79e62f3b7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79e62f3b7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626d32d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626d32d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268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626d32db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626d32db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6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626d32d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626d32d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432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626d32db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626d32db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134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626d32db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626d32db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18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79e62f3b7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79e62f3b7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0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6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4ee3e092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4ee3e092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78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3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91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01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37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7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71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72098" y="1693800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80650" y="19307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9199" y="-850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219650" y="176470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18100" y="432875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8076525" y="260020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8275025" y="4328875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53425" y="450587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16075" y="5400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1756994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2019119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2700000">
            <a:off x="2281244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861869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2700000">
            <a:off x="7123994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2700000">
            <a:off x="7386119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1"/>
          </p:nvPr>
        </p:nvSpPr>
        <p:spPr>
          <a:xfrm>
            <a:off x="1307450" y="2266700"/>
            <a:ext cx="4391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2"/>
          </p:nvPr>
        </p:nvSpPr>
        <p:spPr>
          <a:xfrm>
            <a:off x="1307450" y="18560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3"/>
          </p:nvPr>
        </p:nvSpPr>
        <p:spPr>
          <a:xfrm>
            <a:off x="1307450" y="3501950"/>
            <a:ext cx="4391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4"/>
          </p:nvPr>
        </p:nvSpPr>
        <p:spPr>
          <a:xfrm>
            <a:off x="1307450" y="30912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9444" y="4235151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63411" y="1691000"/>
            <a:ext cx="4849653" cy="348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/>
          <p:nvPr/>
        </p:nvSpPr>
        <p:spPr>
          <a:xfrm rot="10800000">
            <a:off x="7141550" y="2784475"/>
            <a:ext cx="1156800" cy="1156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rot="10800000" flipH="1">
            <a:off x="6895892" y="4907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 rot="8100000" flipH="1">
            <a:off x="819946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 rot="8100000" flipH="1">
            <a:off x="8461585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7"/>
          <p:cNvSpPr/>
          <p:nvPr/>
        </p:nvSpPr>
        <p:spPr>
          <a:xfrm rot="8100000" flipH="1">
            <a:off x="872371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89775" y="-66125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2850" y="3911262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 rot="-1689033" flipH="1">
            <a:off x="7833687" y="253128"/>
            <a:ext cx="906760" cy="90676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rot="-1689195" flipH="1">
            <a:off x="6128908" y="157026"/>
            <a:ext cx="363053" cy="36305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 rot="3436638">
            <a:off x="766385" y="4084418"/>
            <a:ext cx="906814" cy="906814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 rot="3436911">
            <a:off x="2795373" y="4732077"/>
            <a:ext cx="362993" cy="36299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/>
          <p:nvPr/>
        </p:nvSpPr>
        <p:spPr>
          <a:xfrm rot="10800000" flipH="1">
            <a:off x="6895892" y="45551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 rot="8100000" flipH="1">
            <a:off x="819946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"/>
          <p:cNvSpPr/>
          <p:nvPr/>
        </p:nvSpPr>
        <p:spPr>
          <a:xfrm rot="8100000" flipH="1">
            <a:off x="846158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0"/>
          <p:cNvSpPr/>
          <p:nvPr/>
        </p:nvSpPr>
        <p:spPr>
          <a:xfrm rot="8100000" flipH="1">
            <a:off x="872371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653577" y="2693275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1"/>
          <p:cNvSpPr/>
          <p:nvPr/>
        </p:nvSpPr>
        <p:spPr>
          <a:xfrm rot="-5400000">
            <a:off x="-17352" y="3612157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 rot="-2700000">
            <a:off x="493081" y="4876784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 rot="-2700000">
            <a:off x="493081" y="4614659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 rot="-2700000">
            <a:off x="493081" y="4352534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66924" y="-863250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/>
          <p:nvPr/>
        </p:nvSpPr>
        <p:spPr>
          <a:xfrm rot="-5400000">
            <a:off x="8046661" y="1475944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rot="-2700000">
            <a:off x="8557094" y="68279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700000">
            <a:off x="8557094" y="42067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/>
          <p:nvPr/>
        </p:nvSpPr>
        <p:spPr>
          <a:xfrm rot="-2700000">
            <a:off x="8557094" y="15854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1527476" y="375925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1"/>
          <p:cNvSpPr/>
          <p:nvPr/>
        </p:nvSpPr>
        <p:spPr>
          <a:xfrm flipH="1">
            <a:off x="373301" y="831675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1"/>
          <p:cNvSpPr/>
          <p:nvPr/>
        </p:nvSpPr>
        <p:spPr>
          <a:xfrm rot="10800000">
            <a:off x="6727014" y="4481425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 rot="10800000" flipH="1">
            <a:off x="7239488" y="3383975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4575" y="1278975"/>
            <a:ext cx="5834201" cy="4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2"/>
          <p:cNvSpPr/>
          <p:nvPr/>
        </p:nvSpPr>
        <p:spPr>
          <a:xfrm>
            <a:off x="2705250" y="3786000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815375" y="3936950"/>
            <a:ext cx="450300" cy="4503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-5400000">
            <a:off x="8044344" y="1556839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-2700000">
            <a:off x="8554777" y="76369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-2700000">
            <a:off x="8554777" y="50156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rot="-2700000">
            <a:off x="8554777" y="23944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13600" y="-5"/>
            <a:ext cx="4130401" cy="296930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101575" y="2847499"/>
            <a:ext cx="30903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875925" y="2842300"/>
            <a:ext cx="30903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4875925" y="24316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1101575" y="24316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54" name="Google Shape;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" y="4236650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/>
          <p:nvPr/>
        </p:nvSpPr>
        <p:spPr>
          <a:xfrm>
            <a:off x="6818125" y="45552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812169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383819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64594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flipH="1">
            <a:off x="6108546" y="445025"/>
            <a:ext cx="906900" cy="906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8041300" y="579875"/>
            <a:ext cx="363000" cy="3630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1191800" y="1759950"/>
            <a:ext cx="27048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5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393025" y="1373875"/>
            <a:ext cx="2340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"/>
          </p:nvPr>
        </p:nvSpPr>
        <p:spPr>
          <a:xfrm>
            <a:off x="5400650" y="955600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ata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3"/>
          </p:nvPr>
        </p:nvSpPr>
        <p:spPr>
          <a:xfrm>
            <a:off x="5396057" y="2434588"/>
            <a:ext cx="2340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4"/>
          </p:nvPr>
        </p:nvSpPr>
        <p:spPr>
          <a:xfrm>
            <a:off x="5404463" y="2016313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ata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>
            <a:off x="5396838" y="3491150"/>
            <a:ext cx="2340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6"/>
          </p:nvPr>
        </p:nvSpPr>
        <p:spPr>
          <a:xfrm>
            <a:off x="5404463" y="3072875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ata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7" hasCustomPrompt="1"/>
          </p:nvPr>
        </p:nvSpPr>
        <p:spPr>
          <a:xfrm>
            <a:off x="4699050" y="984750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8" hasCustomPrompt="1"/>
          </p:nvPr>
        </p:nvSpPr>
        <p:spPr>
          <a:xfrm>
            <a:off x="4699050" y="2016625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 hasCustomPrompt="1"/>
          </p:nvPr>
        </p:nvSpPr>
        <p:spPr>
          <a:xfrm>
            <a:off x="4699050" y="3080750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351996" y="0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6125" y="4265825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94250" y="3786400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 rot="10800000" flipH="1">
            <a:off x="7878125" y="14325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 rot="10800000" flipH="1">
            <a:off x="8671625" y="936750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 flipH="1">
            <a:off x="461975" y="4139675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 flipH="1">
            <a:off x="192875" y="3870575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2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ctrTitle"/>
          </p:nvPr>
        </p:nvSpPr>
        <p:spPr>
          <a:xfrm>
            <a:off x="1480650" y="18428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"/>
          </p:nvPr>
        </p:nvSpPr>
        <p:spPr>
          <a:xfrm>
            <a:off x="2302500" y="2678998"/>
            <a:ext cx="4539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22724" y="-1275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 rot="5400000">
            <a:off x="8044353" y="1426968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 rot="8100000">
            <a:off x="8554791" y="162312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 rot="8100000">
            <a:off x="8554791" y="424437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 rot="8100000">
            <a:off x="8554791" y="686562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28773" y="2345625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 rot="5400000">
            <a:off x="-19659" y="3563181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 rot="8100000">
            <a:off x="490778" y="435630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8100000">
            <a:off x="490778" y="4618425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8100000">
            <a:off x="490778" y="488055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10800000">
            <a:off x="7304425" y="4447200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 rot="10800000" flipH="1">
            <a:off x="7816900" y="3349750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2104888" y="341700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flipH="1">
            <a:off x="950713" y="797450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49350"/>
            <a:ext cx="5834201" cy="4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4824925" y="2992275"/>
            <a:ext cx="35067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6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3716600" y="1660250"/>
            <a:ext cx="46149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208225" y="2391975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787925" y="4280300"/>
            <a:ext cx="450300" cy="4503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657375" y="4908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2700000">
            <a:off x="7960944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2700000">
            <a:off x="8223069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2700000">
            <a:off x="8485194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85525" y="2117125"/>
            <a:ext cx="35085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4566600" y="1254075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683849" y="0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519719" y="4265825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94250" y="0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0" y="3786400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/>
          <p:nvPr/>
        </p:nvSpPr>
        <p:spPr>
          <a:xfrm rot="10800000">
            <a:off x="494624" y="14325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10800000">
            <a:off x="225524" y="936750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910774" y="4139675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8704274" y="3870575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"/>
          </p:nvPr>
        </p:nvSpPr>
        <p:spPr>
          <a:xfrm>
            <a:off x="855000" y="2605500"/>
            <a:ext cx="21894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2"/>
          </p:nvPr>
        </p:nvSpPr>
        <p:spPr>
          <a:xfrm>
            <a:off x="855000" y="2194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3"/>
          </p:nvPr>
        </p:nvSpPr>
        <p:spPr>
          <a:xfrm>
            <a:off x="3477300" y="2605500"/>
            <a:ext cx="21894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4"/>
          </p:nvPr>
        </p:nvSpPr>
        <p:spPr>
          <a:xfrm>
            <a:off x="3477300" y="2194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5"/>
          </p:nvPr>
        </p:nvSpPr>
        <p:spPr>
          <a:xfrm>
            <a:off x="6099600" y="2605500"/>
            <a:ext cx="21894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6"/>
          </p:nvPr>
        </p:nvSpPr>
        <p:spPr>
          <a:xfrm>
            <a:off x="6099600" y="2194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28927" y="-130474"/>
            <a:ext cx="3815073" cy="274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19" y="4236650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/>
          <p:nvPr/>
        </p:nvSpPr>
        <p:spPr>
          <a:xfrm flipH="1">
            <a:off x="1245283" y="45552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 rot="-2700000" flipH="1">
            <a:off x="96258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 rot="-2700000" flipH="1">
            <a:off x="70046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 rot="-2700000" flipH="1">
            <a:off x="43833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 flipH="1">
            <a:off x="7550646" y="942875"/>
            <a:ext cx="906900" cy="906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 flipH="1">
            <a:off x="6942550" y="358500"/>
            <a:ext cx="363000" cy="3630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880525" y="2329800"/>
            <a:ext cx="33468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594250" y="0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786400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 rot="-1689033" flipH="1">
            <a:off x="7135637" y="319253"/>
            <a:ext cx="906760" cy="90676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rot="-1689195" flipH="1">
            <a:off x="5842958" y="223151"/>
            <a:ext cx="363053" cy="36305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845150"/>
            <a:ext cx="8520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9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73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660254" y="2043913"/>
            <a:ext cx="8026546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Movie review generation</a:t>
            </a:r>
            <a:endParaRPr sz="4400"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dirty="0"/>
              <a:t>Fine-tuning a GPT-2 model on IMDB reviews</a:t>
            </a:r>
            <a:endParaRPr dirty="0"/>
          </a:p>
        </p:txBody>
      </p:sp>
      <p:sp>
        <p:nvSpPr>
          <p:cNvPr id="2" name="Google Shape;413;p37">
            <a:extLst>
              <a:ext uri="{FF2B5EF4-FFF2-40B4-BE49-F238E27FC236}">
                <a16:creationId xmlns:a16="http://schemas.microsoft.com/office/drawing/2014/main" id="{669F74A9-FB61-2C9E-A1E3-000C4A2ADB81}"/>
              </a:ext>
            </a:extLst>
          </p:cNvPr>
          <p:cNvSpPr txBox="1">
            <a:spLocks/>
          </p:cNvSpPr>
          <p:nvPr/>
        </p:nvSpPr>
        <p:spPr>
          <a:xfrm>
            <a:off x="-270278" y="415089"/>
            <a:ext cx="45390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Clr>
                <a:srgbClr val="282B2D"/>
              </a:buClr>
              <a:buSzPts val="1100"/>
              <a:buFont typeface="Arial"/>
              <a:buNone/>
            </a:pPr>
            <a:r>
              <a:rPr lang="nb-NO" dirty="0"/>
              <a:t>Ole Jonas and Martin</a:t>
            </a:r>
          </a:p>
        </p:txBody>
      </p:sp>
    </p:spTree>
    <p:extLst>
      <p:ext uri="{BB962C8B-B14F-4D97-AF65-F5344CB8AC3E}">
        <p14:creationId xmlns:p14="http://schemas.microsoft.com/office/powerpoint/2010/main" val="261262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503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setup</a:t>
            </a:r>
            <a:endParaRPr dirty="0"/>
          </a:p>
        </p:txBody>
      </p:sp>
      <p:sp>
        <p:nvSpPr>
          <p:cNvPr id="547" name="Google Shape;547;p51"/>
          <p:cNvSpPr txBox="1">
            <a:spLocks noGrp="1"/>
          </p:cNvSpPr>
          <p:nvPr>
            <p:ph type="subTitle" idx="1"/>
          </p:nvPr>
        </p:nvSpPr>
        <p:spPr>
          <a:xfrm>
            <a:off x="1307450" y="3826562"/>
            <a:ext cx="4391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from top p most probable distributions</a:t>
            </a:r>
            <a:endParaRPr dirty="0"/>
          </a:p>
        </p:txBody>
      </p:sp>
      <p:sp>
        <p:nvSpPr>
          <p:cNvPr id="548" name="Google Shape;548;p51"/>
          <p:cNvSpPr txBox="1">
            <a:spLocks noGrp="1"/>
          </p:cNvSpPr>
          <p:nvPr>
            <p:ph type="subTitle" idx="2"/>
          </p:nvPr>
        </p:nvSpPr>
        <p:spPr>
          <a:xfrm>
            <a:off x="1307450" y="3415862"/>
            <a:ext cx="2705152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Nucleus sampling</a:t>
            </a:r>
            <a:endParaRPr dirty="0"/>
          </a:p>
        </p:txBody>
      </p:sp>
      <p:sp>
        <p:nvSpPr>
          <p:cNvPr id="549" name="Google Shape;549;p51"/>
          <p:cNvSpPr txBox="1">
            <a:spLocks noGrp="1"/>
          </p:cNvSpPr>
          <p:nvPr>
            <p:ph type="subTitle" idx="3"/>
          </p:nvPr>
        </p:nvSpPr>
        <p:spPr>
          <a:xfrm>
            <a:off x="1307450" y="2802697"/>
            <a:ext cx="4391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from top k most probable words</a:t>
            </a:r>
            <a:endParaRPr dirty="0"/>
          </a:p>
        </p:txBody>
      </p:sp>
      <p:sp>
        <p:nvSpPr>
          <p:cNvPr id="550" name="Google Shape;550;p51"/>
          <p:cNvSpPr txBox="1">
            <a:spLocks noGrp="1"/>
          </p:cNvSpPr>
          <p:nvPr>
            <p:ph type="subTitle" idx="4"/>
          </p:nvPr>
        </p:nvSpPr>
        <p:spPr>
          <a:xfrm>
            <a:off x="1307449" y="2391997"/>
            <a:ext cx="2328635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k sampling</a:t>
            </a:r>
            <a:endParaRPr dirty="0"/>
          </a:p>
        </p:txBody>
      </p:sp>
      <p:grpSp>
        <p:nvGrpSpPr>
          <p:cNvPr id="552" name="Google Shape;552;p51"/>
          <p:cNvGrpSpPr/>
          <p:nvPr/>
        </p:nvGrpSpPr>
        <p:grpSpPr>
          <a:xfrm>
            <a:off x="807223" y="3458369"/>
            <a:ext cx="335706" cy="364258"/>
            <a:chOff x="-42778750" y="2320125"/>
            <a:chExt cx="285125" cy="309375"/>
          </a:xfrm>
        </p:grpSpPr>
        <p:sp>
          <p:nvSpPr>
            <p:cNvPr id="553" name="Google Shape;553;p51"/>
            <p:cNvSpPr/>
            <p:nvPr/>
          </p:nvSpPr>
          <p:spPr>
            <a:xfrm>
              <a:off x="-42778750" y="2320125"/>
              <a:ext cx="285125" cy="309375"/>
            </a:xfrm>
            <a:custGeom>
              <a:avLst/>
              <a:gdLst/>
              <a:ahLst/>
              <a:cxnLst/>
              <a:rect l="l" t="t" r="r" b="b"/>
              <a:pathLst>
                <a:path w="11405" h="12375" extrusionOk="0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-42667700" y="2443600"/>
              <a:ext cx="62250" cy="61475"/>
            </a:xfrm>
            <a:custGeom>
              <a:avLst/>
              <a:gdLst/>
              <a:ahLst/>
              <a:cxnLst/>
              <a:rect l="l" t="t" r="r" b="b"/>
              <a:pathLst>
                <a:path w="2490" h="2459" extrusionOk="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49;p51">
            <a:extLst>
              <a:ext uri="{FF2B5EF4-FFF2-40B4-BE49-F238E27FC236}">
                <a16:creationId xmlns:a16="http://schemas.microsoft.com/office/drawing/2014/main" id="{6402A518-1724-6B87-B801-D7E27AC78363}"/>
              </a:ext>
            </a:extLst>
          </p:cNvPr>
          <p:cNvSpPr txBox="1">
            <a:spLocks/>
          </p:cNvSpPr>
          <p:nvPr/>
        </p:nvSpPr>
        <p:spPr>
          <a:xfrm>
            <a:off x="1309241" y="1825537"/>
            <a:ext cx="43917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dirty="0"/>
              <a:t>The </a:t>
            </a:r>
            <a:r>
              <a:rPr lang="nb-NO" dirty="0" err="1"/>
              <a:t>model’s</a:t>
            </a:r>
            <a:r>
              <a:rPr lang="nb-NO" dirty="0"/>
              <a:t> </a:t>
            </a:r>
            <a:r>
              <a:rPr lang="nb-NO" dirty="0" err="1"/>
              <a:t>craziness</a:t>
            </a:r>
            <a:r>
              <a:rPr lang="nb-NO" dirty="0"/>
              <a:t> / </a:t>
            </a:r>
            <a:r>
              <a:rPr lang="nb-NO" dirty="0" err="1"/>
              <a:t>randomness</a:t>
            </a:r>
            <a:endParaRPr lang="nb-NO" dirty="0"/>
          </a:p>
        </p:txBody>
      </p:sp>
      <p:sp>
        <p:nvSpPr>
          <p:cNvPr id="3" name="Google Shape;550;p51">
            <a:extLst>
              <a:ext uri="{FF2B5EF4-FFF2-40B4-BE49-F238E27FC236}">
                <a16:creationId xmlns:a16="http://schemas.microsoft.com/office/drawing/2014/main" id="{A91CF322-CEC8-7D6C-B8A9-A94686DF2DFB}"/>
              </a:ext>
            </a:extLst>
          </p:cNvPr>
          <p:cNvSpPr txBox="1">
            <a:spLocks/>
          </p:cNvSpPr>
          <p:nvPr/>
        </p:nvSpPr>
        <p:spPr>
          <a:xfrm>
            <a:off x="1309240" y="1414837"/>
            <a:ext cx="2328635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dirty="0" err="1"/>
              <a:t>Temperature</a:t>
            </a:r>
            <a:endParaRPr lang="nb-NO" dirty="0"/>
          </a:p>
        </p:txBody>
      </p:sp>
      <p:grpSp>
        <p:nvGrpSpPr>
          <p:cNvPr id="10" name="Google Shape;9402;p82">
            <a:extLst>
              <a:ext uri="{FF2B5EF4-FFF2-40B4-BE49-F238E27FC236}">
                <a16:creationId xmlns:a16="http://schemas.microsoft.com/office/drawing/2014/main" id="{905646AB-A7EA-519B-646B-48B183B38B03}"/>
              </a:ext>
            </a:extLst>
          </p:cNvPr>
          <p:cNvGrpSpPr/>
          <p:nvPr/>
        </p:nvGrpSpPr>
        <p:grpSpPr>
          <a:xfrm>
            <a:off x="821734" y="1506507"/>
            <a:ext cx="331033" cy="337617"/>
            <a:chOff x="4467450" y="3808475"/>
            <a:chExt cx="470150" cy="479500"/>
          </a:xfrm>
        </p:grpSpPr>
        <p:sp>
          <p:nvSpPr>
            <p:cNvPr id="11" name="Google Shape;9403;p82">
              <a:extLst>
                <a:ext uri="{FF2B5EF4-FFF2-40B4-BE49-F238E27FC236}">
                  <a16:creationId xmlns:a16="http://schemas.microsoft.com/office/drawing/2014/main" id="{FE8DABE9-E7DD-29A7-8437-07B21E917085}"/>
                </a:ext>
              </a:extLst>
            </p:cNvPr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Google Shape;9404;p82">
              <a:extLst>
                <a:ext uri="{FF2B5EF4-FFF2-40B4-BE49-F238E27FC236}">
                  <a16:creationId xmlns:a16="http://schemas.microsoft.com/office/drawing/2014/main" id="{4DEB788D-5794-7C33-85C5-F365A7E22005}"/>
                </a:ext>
              </a:extLst>
            </p:cNvPr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Google Shape;9405;p82">
              <a:extLst>
                <a:ext uri="{FF2B5EF4-FFF2-40B4-BE49-F238E27FC236}">
                  <a16:creationId xmlns:a16="http://schemas.microsoft.com/office/drawing/2014/main" id="{1343BDE9-6B07-C9DB-E9B4-05605578A996}"/>
                </a:ext>
              </a:extLst>
            </p:cNvPr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Google Shape;9406;p82">
              <a:extLst>
                <a:ext uri="{FF2B5EF4-FFF2-40B4-BE49-F238E27FC236}">
                  <a16:creationId xmlns:a16="http://schemas.microsoft.com/office/drawing/2014/main" id="{A60B5A78-C5BF-7963-F150-7CEC4AA9B919}"/>
                </a:ext>
              </a:extLst>
            </p:cNvPr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9896;p84">
            <a:extLst>
              <a:ext uri="{FF2B5EF4-FFF2-40B4-BE49-F238E27FC236}">
                <a16:creationId xmlns:a16="http://schemas.microsoft.com/office/drawing/2014/main" id="{EF7EC63D-2879-F1E7-F411-EB8577EBF62B}"/>
              </a:ext>
            </a:extLst>
          </p:cNvPr>
          <p:cNvSpPr/>
          <p:nvPr/>
        </p:nvSpPr>
        <p:spPr>
          <a:xfrm>
            <a:off x="791574" y="2810654"/>
            <a:ext cx="366269" cy="24638"/>
          </a:xfrm>
          <a:custGeom>
            <a:avLst/>
            <a:gdLst/>
            <a:ahLst/>
            <a:cxnLst/>
            <a:rect l="l" t="t" r="r" b="b"/>
            <a:pathLst>
              <a:path w="12666" h="852" extrusionOk="0">
                <a:moveTo>
                  <a:pt x="379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62"/>
                  <a:pt x="190" y="851"/>
                  <a:pt x="379" y="851"/>
                </a:cubicBezTo>
                <a:lnTo>
                  <a:pt x="12225" y="851"/>
                </a:lnTo>
                <a:cubicBezTo>
                  <a:pt x="12477" y="851"/>
                  <a:pt x="12634" y="662"/>
                  <a:pt x="12634" y="410"/>
                </a:cubicBezTo>
                <a:cubicBezTo>
                  <a:pt x="12666" y="158"/>
                  <a:pt x="12477" y="0"/>
                  <a:pt x="122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897;p84">
            <a:extLst>
              <a:ext uri="{FF2B5EF4-FFF2-40B4-BE49-F238E27FC236}">
                <a16:creationId xmlns:a16="http://schemas.microsoft.com/office/drawing/2014/main" id="{717CE343-D731-4C9F-35B0-237733E07617}"/>
              </a:ext>
            </a:extLst>
          </p:cNvPr>
          <p:cNvSpPr/>
          <p:nvPr/>
        </p:nvSpPr>
        <p:spPr>
          <a:xfrm>
            <a:off x="791574" y="2667628"/>
            <a:ext cx="95688" cy="118446"/>
          </a:xfrm>
          <a:custGeom>
            <a:avLst/>
            <a:gdLst/>
            <a:ahLst/>
            <a:cxnLst/>
            <a:rect l="l" t="t" r="r" b="b"/>
            <a:pathLst>
              <a:path w="3309" h="4096" extrusionOk="0">
                <a:moveTo>
                  <a:pt x="2363" y="756"/>
                </a:moveTo>
                <a:cubicBezTo>
                  <a:pt x="2427" y="756"/>
                  <a:pt x="2521" y="851"/>
                  <a:pt x="2521" y="914"/>
                </a:cubicBezTo>
                <a:lnTo>
                  <a:pt x="2521" y="3119"/>
                </a:lnTo>
                <a:cubicBezTo>
                  <a:pt x="2521" y="3214"/>
                  <a:pt x="2427" y="3245"/>
                  <a:pt x="2363" y="3245"/>
                </a:cubicBezTo>
                <a:lnTo>
                  <a:pt x="977" y="3245"/>
                </a:lnTo>
                <a:cubicBezTo>
                  <a:pt x="883" y="3245"/>
                  <a:pt x="820" y="3151"/>
                  <a:pt x="820" y="3119"/>
                </a:cubicBezTo>
                <a:lnTo>
                  <a:pt x="820" y="914"/>
                </a:lnTo>
                <a:cubicBezTo>
                  <a:pt x="820" y="851"/>
                  <a:pt x="883" y="756"/>
                  <a:pt x="977" y="756"/>
                </a:cubicBezTo>
                <a:close/>
                <a:moveTo>
                  <a:pt x="946" y="0"/>
                </a:moveTo>
                <a:cubicBezTo>
                  <a:pt x="379" y="0"/>
                  <a:pt x="1" y="441"/>
                  <a:pt x="1" y="945"/>
                </a:cubicBezTo>
                <a:lnTo>
                  <a:pt x="1" y="3151"/>
                </a:lnTo>
                <a:cubicBezTo>
                  <a:pt x="1" y="3686"/>
                  <a:pt x="410" y="4096"/>
                  <a:pt x="946" y="4096"/>
                </a:cubicBezTo>
                <a:lnTo>
                  <a:pt x="2300" y="4096"/>
                </a:lnTo>
                <a:cubicBezTo>
                  <a:pt x="2868" y="4096"/>
                  <a:pt x="3309" y="3686"/>
                  <a:pt x="3309" y="3151"/>
                </a:cubicBezTo>
                <a:lnTo>
                  <a:pt x="3309" y="945"/>
                </a:lnTo>
                <a:cubicBezTo>
                  <a:pt x="3309" y="410"/>
                  <a:pt x="2868" y="0"/>
                  <a:pt x="23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898;p84">
            <a:extLst>
              <a:ext uri="{FF2B5EF4-FFF2-40B4-BE49-F238E27FC236}">
                <a16:creationId xmlns:a16="http://schemas.microsoft.com/office/drawing/2014/main" id="{F6454192-E18B-2B76-25FA-1941DA28E367}"/>
              </a:ext>
            </a:extLst>
          </p:cNvPr>
          <p:cNvSpPr/>
          <p:nvPr/>
        </p:nvSpPr>
        <p:spPr>
          <a:xfrm>
            <a:off x="926416" y="2467201"/>
            <a:ext cx="95688" cy="317977"/>
          </a:xfrm>
          <a:custGeom>
            <a:avLst/>
            <a:gdLst/>
            <a:ahLst/>
            <a:cxnLst/>
            <a:rect l="l" t="t" r="r" b="b"/>
            <a:pathLst>
              <a:path w="3309" h="10996" extrusionOk="0">
                <a:moveTo>
                  <a:pt x="2332" y="788"/>
                </a:moveTo>
                <a:cubicBezTo>
                  <a:pt x="2426" y="851"/>
                  <a:pt x="2489" y="882"/>
                  <a:pt x="2489" y="945"/>
                </a:cubicBezTo>
                <a:lnTo>
                  <a:pt x="2489" y="10050"/>
                </a:lnTo>
                <a:cubicBezTo>
                  <a:pt x="2489" y="10145"/>
                  <a:pt x="2426" y="10176"/>
                  <a:pt x="2332" y="10176"/>
                </a:cubicBezTo>
                <a:lnTo>
                  <a:pt x="946" y="10176"/>
                </a:lnTo>
                <a:cubicBezTo>
                  <a:pt x="882" y="10176"/>
                  <a:pt x="851" y="10082"/>
                  <a:pt x="851" y="10050"/>
                </a:cubicBezTo>
                <a:lnTo>
                  <a:pt x="851" y="945"/>
                </a:lnTo>
                <a:cubicBezTo>
                  <a:pt x="851" y="882"/>
                  <a:pt x="914" y="788"/>
                  <a:pt x="946" y="788"/>
                </a:cubicBezTo>
                <a:close/>
                <a:moveTo>
                  <a:pt x="946" y="0"/>
                </a:moveTo>
                <a:cubicBezTo>
                  <a:pt x="410" y="0"/>
                  <a:pt x="0" y="441"/>
                  <a:pt x="0" y="945"/>
                </a:cubicBezTo>
                <a:lnTo>
                  <a:pt x="0" y="10050"/>
                </a:lnTo>
                <a:cubicBezTo>
                  <a:pt x="0" y="10617"/>
                  <a:pt x="441" y="10995"/>
                  <a:pt x="946" y="10995"/>
                </a:cubicBezTo>
                <a:lnTo>
                  <a:pt x="2332" y="10995"/>
                </a:lnTo>
                <a:cubicBezTo>
                  <a:pt x="2899" y="10995"/>
                  <a:pt x="3308" y="10554"/>
                  <a:pt x="3308" y="10050"/>
                </a:cubicBezTo>
                <a:lnTo>
                  <a:pt x="3308" y="945"/>
                </a:lnTo>
                <a:cubicBezTo>
                  <a:pt x="3308" y="410"/>
                  <a:pt x="2899" y="0"/>
                  <a:pt x="23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899;p84">
            <a:extLst>
              <a:ext uri="{FF2B5EF4-FFF2-40B4-BE49-F238E27FC236}">
                <a16:creationId xmlns:a16="http://schemas.microsoft.com/office/drawing/2014/main" id="{92553888-8AE5-467A-95DE-735B9AFDCA3B}"/>
              </a:ext>
            </a:extLst>
          </p:cNvPr>
          <p:cNvSpPr/>
          <p:nvPr/>
        </p:nvSpPr>
        <p:spPr>
          <a:xfrm>
            <a:off x="1061259" y="2571044"/>
            <a:ext cx="96584" cy="215031"/>
          </a:xfrm>
          <a:custGeom>
            <a:avLst/>
            <a:gdLst/>
            <a:ahLst/>
            <a:cxnLst/>
            <a:rect l="l" t="t" r="r" b="b"/>
            <a:pathLst>
              <a:path w="3340" h="7436" extrusionOk="0">
                <a:moveTo>
                  <a:pt x="2394" y="788"/>
                </a:moveTo>
                <a:cubicBezTo>
                  <a:pt x="2489" y="788"/>
                  <a:pt x="2520" y="883"/>
                  <a:pt x="2520" y="946"/>
                </a:cubicBezTo>
                <a:lnTo>
                  <a:pt x="2520" y="6459"/>
                </a:lnTo>
                <a:cubicBezTo>
                  <a:pt x="2520" y="6554"/>
                  <a:pt x="2426" y="6585"/>
                  <a:pt x="2394" y="6585"/>
                </a:cubicBezTo>
                <a:lnTo>
                  <a:pt x="1008" y="6585"/>
                </a:lnTo>
                <a:cubicBezTo>
                  <a:pt x="945" y="6585"/>
                  <a:pt x="851" y="6491"/>
                  <a:pt x="851" y="6459"/>
                </a:cubicBezTo>
                <a:lnTo>
                  <a:pt x="851" y="946"/>
                </a:lnTo>
                <a:cubicBezTo>
                  <a:pt x="851" y="883"/>
                  <a:pt x="945" y="788"/>
                  <a:pt x="1008" y="788"/>
                </a:cubicBezTo>
                <a:close/>
                <a:moveTo>
                  <a:pt x="977" y="1"/>
                </a:moveTo>
                <a:cubicBezTo>
                  <a:pt x="441" y="1"/>
                  <a:pt x="0" y="442"/>
                  <a:pt x="0" y="977"/>
                </a:cubicBezTo>
                <a:lnTo>
                  <a:pt x="0" y="6491"/>
                </a:lnTo>
                <a:cubicBezTo>
                  <a:pt x="0" y="7058"/>
                  <a:pt x="441" y="7436"/>
                  <a:pt x="977" y="7436"/>
                </a:cubicBezTo>
                <a:lnTo>
                  <a:pt x="2363" y="7436"/>
                </a:lnTo>
                <a:cubicBezTo>
                  <a:pt x="2899" y="7436"/>
                  <a:pt x="3308" y="7026"/>
                  <a:pt x="3308" y="6491"/>
                </a:cubicBezTo>
                <a:lnTo>
                  <a:pt x="3308" y="977"/>
                </a:lnTo>
                <a:cubicBezTo>
                  <a:pt x="3340" y="442"/>
                  <a:pt x="2899" y="1"/>
                  <a:pt x="236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6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ctrTitle"/>
          </p:nvPr>
        </p:nvSpPr>
        <p:spPr>
          <a:xfrm>
            <a:off x="1480650" y="18428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302500" y="2678998"/>
            <a:ext cx="4539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 – Hyperparameter impact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87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943762" y="358316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</a:t>
            </a:r>
            <a:endParaRPr dirty="0"/>
          </a:p>
        </p:txBody>
      </p:sp>
      <p:pic>
        <p:nvPicPr>
          <p:cNvPr id="11" name="Bilde 10" descr="Et bilde som inneholder tekst&#10;&#10;Automatisk generert beskrivelse">
            <a:extLst>
              <a:ext uri="{FF2B5EF4-FFF2-40B4-BE49-F238E27FC236}">
                <a16:creationId xmlns:a16="http://schemas.microsoft.com/office/drawing/2014/main" id="{531A1BB5-237F-E09E-3753-D3FF8C48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9" y="1862927"/>
            <a:ext cx="7772400" cy="2000815"/>
          </a:xfrm>
          <a:prstGeom prst="rect">
            <a:avLst/>
          </a:prstGeom>
        </p:spPr>
      </p:pic>
      <p:grpSp>
        <p:nvGrpSpPr>
          <p:cNvPr id="14" name="Google Shape;9402;p82">
            <a:extLst>
              <a:ext uri="{FF2B5EF4-FFF2-40B4-BE49-F238E27FC236}">
                <a16:creationId xmlns:a16="http://schemas.microsoft.com/office/drawing/2014/main" id="{374BB255-2512-AAEE-D328-477C27DC9A14}"/>
              </a:ext>
            </a:extLst>
          </p:cNvPr>
          <p:cNvGrpSpPr/>
          <p:nvPr/>
        </p:nvGrpSpPr>
        <p:grpSpPr>
          <a:xfrm>
            <a:off x="533735" y="526940"/>
            <a:ext cx="331033" cy="337617"/>
            <a:chOff x="4467450" y="3808475"/>
            <a:chExt cx="470150" cy="479500"/>
          </a:xfrm>
        </p:grpSpPr>
        <p:sp>
          <p:nvSpPr>
            <p:cNvPr id="15" name="Google Shape;9403;p82">
              <a:extLst>
                <a:ext uri="{FF2B5EF4-FFF2-40B4-BE49-F238E27FC236}">
                  <a16:creationId xmlns:a16="http://schemas.microsoft.com/office/drawing/2014/main" id="{6FCECA03-FFBB-1540-0F3B-1483B2070B23}"/>
                </a:ext>
              </a:extLst>
            </p:cNvPr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Google Shape;9404;p82">
              <a:extLst>
                <a:ext uri="{FF2B5EF4-FFF2-40B4-BE49-F238E27FC236}">
                  <a16:creationId xmlns:a16="http://schemas.microsoft.com/office/drawing/2014/main" id="{47352CF9-7466-F857-8D6B-DCF3992D7AB0}"/>
                </a:ext>
              </a:extLst>
            </p:cNvPr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Google Shape;9405;p82">
              <a:extLst>
                <a:ext uri="{FF2B5EF4-FFF2-40B4-BE49-F238E27FC236}">
                  <a16:creationId xmlns:a16="http://schemas.microsoft.com/office/drawing/2014/main" id="{D8E6B1A8-3C0E-743C-E419-72418C1F7365}"/>
                </a:ext>
              </a:extLst>
            </p:cNvPr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Google Shape;9406;p82">
              <a:extLst>
                <a:ext uri="{FF2B5EF4-FFF2-40B4-BE49-F238E27FC236}">
                  <a16:creationId xmlns:a16="http://schemas.microsoft.com/office/drawing/2014/main" id="{1CAC20E8-18BF-1BCB-8D2E-8C60260A3AC8}"/>
                </a:ext>
              </a:extLst>
            </p:cNvPr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943762" y="358316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</a:t>
            </a:r>
            <a:endParaRPr dirty="0"/>
          </a:p>
        </p:txBody>
      </p:sp>
      <p:grpSp>
        <p:nvGrpSpPr>
          <p:cNvPr id="14" name="Google Shape;9402;p82">
            <a:extLst>
              <a:ext uri="{FF2B5EF4-FFF2-40B4-BE49-F238E27FC236}">
                <a16:creationId xmlns:a16="http://schemas.microsoft.com/office/drawing/2014/main" id="{374BB255-2512-AAEE-D328-477C27DC9A14}"/>
              </a:ext>
            </a:extLst>
          </p:cNvPr>
          <p:cNvGrpSpPr/>
          <p:nvPr/>
        </p:nvGrpSpPr>
        <p:grpSpPr>
          <a:xfrm>
            <a:off x="533735" y="526940"/>
            <a:ext cx="331033" cy="337617"/>
            <a:chOff x="4467450" y="3808475"/>
            <a:chExt cx="470150" cy="479500"/>
          </a:xfrm>
        </p:grpSpPr>
        <p:sp>
          <p:nvSpPr>
            <p:cNvPr id="15" name="Google Shape;9403;p82">
              <a:extLst>
                <a:ext uri="{FF2B5EF4-FFF2-40B4-BE49-F238E27FC236}">
                  <a16:creationId xmlns:a16="http://schemas.microsoft.com/office/drawing/2014/main" id="{6FCECA03-FFBB-1540-0F3B-1483B2070B23}"/>
                </a:ext>
              </a:extLst>
            </p:cNvPr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Google Shape;9404;p82">
              <a:extLst>
                <a:ext uri="{FF2B5EF4-FFF2-40B4-BE49-F238E27FC236}">
                  <a16:creationId xmlns:a16="http://schemas.microsoft.com/office/drawing/2014/main" id="{47352CF9-7466-F857-8D6B-DCF3992D7AB0}"/>
                </a:ext>
              </a:extLst>
            </p:cNvPr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Google Shape;9405;p82">
              <a:extLst>
                <a:ext uri="{FF2B5EF4-FFF2-40B4-BE49-F238E27FC236}">
                  <a16:creationId xmlns:a16="http://schemas.microsoft.com/office/drawing/2014/main" id="{D8E6B1A8-3C0E-743C-E419-72418C1F7365}"/>
                </a:ext>
              </a:extLst>
            </p:cNvPr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Google Shape;9406;p82">
              <a:extLst>
                <a:ext uri="{FF2B5EF4-FFF2-40B4-BE49-F238E27FC236}">
                  <a16:creationId xmlns:a16="http://schemas.microsoft.com/office/drawing/2014/main" id="{1CAC20E8-18BF-1BCB-8D2E-8C60260A3AC8}"/>
                </a:ext>
              </a:extLst>
            </p:cNvPr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Bilde 18" descr="Et bilde som inneholder tekst&#10;&#10;Automatisk generert beskrivelse">
            <a:extLst>
              <a:ext uri="{FF2B5EF4-FFF2-40B4-BE49-F238E27FC236}">
                <a16:creationId xmlns:a16="http://schemas.microsoft.com/office/drawing/2014/main" id="{D8DD5EA8-6DE6-8C4D-DEB2-9916978D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420203"/>
            <a:ext cx="6316390" cy="29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6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>
            <a:spLocks noGrp="1"/>
          </p:cNvSpPr>
          <p:nvPr>
            <p:ph type="title"/>
          </p:nvPr>
        </p:nvSpPr>
        <p:spPr>
          <a:xfrm>
            <a:off x="948445" y="360890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Top k sampling</a:t>
            </a:r>
            <a:endParaRPr dirty="0"/>
          </a:p>
        </p:txBody>
      </p:sp>
      <p:sp>
        <p:nvSpPr>
          <p:cNvPr id="2" name="Google Shape;9896;p84">
            <a:extLst>
              <a:ext uri="{FF2B5EF4-FFF2-40B4-BE49-F238E27FC236}">
                <a16:creationId xmlns:a16="http://schemas.microsoft.com/office/drawing/2014/main" id="{FC921432-B514-BFCF-0FF2-5A7F74B032DC}"/>
              </a:ext>
            </a:extLst>
          </p:cNvPr>
          <p:cNvSpPr/>
          <p:nvPr/>
        </p:nvSpPr>
        <p:spPr>
          <a:xfrm>
            <a:off x="504161" y="866972"/>
            <a:ext cx="366269" cy="24638"/>
          </a:xfrm>
          <a:custGeom>
            <a:avLst/>
            <a:gdLst/>
            <a:ahLst/>
            <a:cxnLst/>
            <a:rect l="l" t="t" r="r" b="b"/>
            <a:pathLst>
              <a:path w="12666" h="852" extrusionOk="0">
                <a:moveTo>
                  <a:pt x="379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62"/>
                  <a:pt x="190" y="851"/>
                  <a:pt x="379" y="851"/>
                </a:cubicBezTo>
                <a:lnTo>
                  <a:pt x="12225" y="851"/>
                </a:lnTo>
                <a:cubicBezTo>
                  <a:pt x="12477" y="851"/>
                  <a:pt x="12634" y="662"/>
                  <a:pt x="12634" y="410"/>
                </a:cubicBezTo>
                <a:cubicBezTo>
                  <a:pt x="12666" y="158"/>
                  <a:pt x="12477" y="0"/>
                  <a:pt x="122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897;p84">
            <a:extLst>
              <a:ext uri="{FF2B5EF4-FFF2-40B4-BE49-F238E27FC236}">
                <a16:creationId xmlns:a16="http://schemas.microsoft.com/office/drawing/2014/main" id="{3D15BBE1-6C14-1D09-E61A-A7A4D16E01E9}"/>
              </a:ext>
            </a:extLst>
          </p:cNvPr>
          <p:cNvSpPr/>
          <p:nvPr/>
        </p:nvSpPr>
        <p:spPr>
          <a:xfrm>
            <a:off x="504161" y="723946"/>
            <a:ext cx="95688" cy="118446"/>
          </a:xfrm>
          <a:custGeom>
            <a:avLst/>
            <a:gdLst/>
            <a:ahLst/>
            <a:cxnLst/>
            <a:rect l="l" t="t" r="r" b="b"/>
            <a:pathLst>
              <a:path w="3309" h="4096" extrusionOk="0">
                <a:moveTo>
                  <a:pt x="2363" y="756"/>
                </a:moveTo>
                <a:cubicBezTo>
                  <a:pt x="2427" y="756"/>
                  <a:pt x="2521" y="851"/>
                  <a:pt x="2521" y="914"/>
                </a:cubicBezTo>
                <a:lnTo>
                  <a:pt x="2521" y="3119"/>
                </a:lnTo>
                <a:cubicBezTo>
                  <a:pt x="2521" y="3214"/>
                  <a:pt x="2427" y="3245"/>
                  <a:pt x="2363" y="3245"/>
                </a:cubicBezTo>
                <a:lnTo>
                  <a:pt x="977" y="3245"/>
                </a:lnTo>
                <a:cubicBezTo>
                  <a:pt x="883" y="3245"/>
                  <a:pt x="820" y="3151"/>
                  <a:pt x="820" y="3119"/>
                </a:cubicBezTo>
                <a:lnTo>
                  <a:pt x="820" y="914"/>
                </a:lnTo>
                <a:cubicBezTo>
                  <a:pt x="820" y="851"/>
                  <a:pt x="883" y="756"/>
                  <a:pt x="977" y="756"/>
                </a:cubicBezTo>
                <a:close/>
                <a:moveTo>
                  <a:pt x="946" y="0"/>
                </a:moveTo>
                <a:cubicBezTo>
                  <a:pt x="379" y="0"/>
                  <a:pt x="1" y="441"/>
                  <a:pt x="1" y="945"/>
                </a:cubicBezTo>
                <a:lnTo>
                  <a:pt x="1" y="3151"/>
                </a:lnTo>
                <a:cubicBezTo>
                  <a:pt x="1" y="3686"/>
                  <a:pt x="410" y="4096"/>
                  <a:pt x="946" y="4096"/>
                </a:cubicBezTo>
                <a:lnTo>
                  <a:pt x="2300" y="4096"/>
                </a:lnTo>
                <a:cubicBezTo>
                  <a:pt x="2868" y="4096"/>
                  <a:pt x="3309" y="3686"/>
                  <a:pt x="3309" y="3151"/>
                </a:cubicBezTo>
                <a:lnTo>
                  <a:pt x="3309" y="945"/>
                </a:lnTo>
                <a:cubicBezTo>
                  <a:pt x="3309" y="410"/>
                  <a:pt x="2868" y="0"/>
                  <a:pt x="23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98;p84">
            <a:extLst>
              <a:ext uri="{FF2B5EF4-FFF2-40B4-BE49-F238E27FC236}">
                <a16:creationId xmlns:a16="http://schemas.microsoft.com/office/drawing/2014/main" id="{D538C64E-E9EA-7A16-1F1D-5D6329CEB3BC}"/>
              </a:ext>
            </a:extLst>
          </p:cNvPr>
          <p:cNvSpPr/>
          <p:nvPr/>
        </p:nvSpPr>
        <p:spPr>
          <a:xfrm>
            <a:off x="639003" y="523519"/>
            <a:ext cx="95688" cy="317977"/>
          </a:xfrm>
          <a:custGeom>
            <a:avLst/>
            <a:gdLst/>
            <a:ahLst/>
            <a:cxnLst/>
            <a:rect l="l" t="t" r="r" b="b"/>
            <a:pathLst>
              <a:path w="3309" h="10996" extrusionOk="0">
                <a:moveTo>
                  <a:pt x="2332" y="788"/>
                </a:moveTo>
                <a:cubicBezTo>
                  <a:pt x="2426" y="851"/>
                  <a:pt x="2489" y="882"/>
                  <a:pt x="2489" y="945"/>
                </a:cubicBezTo>
                <a:lnTo>
                  <a:pt x="2489" y="10050"/>
                </a:lnTo>
                <a:cubicBezTo>
                  <a:pt x="2489" y="10145"/>
                  <a:pt x="2426" y="10176"/>
                  <a:pt x="2332" y="10176"/>
                </a:cubicBezTo>
                <a:lnTo>
                  <a:pt x="946" y="10176"/>
                </a:lnTo>
                <a:cubicBezTo>
                  <a:pt x="882" y="10176"/>
                  <a:pt x="851" y="10082"/>
                  <a:pt x="851" y="10050"/>
                </a:cubicBezTo>
                <a:lnTo>
                  <a:pt x="851" y="945"/>
                </a:lnTo>
                <a:cubicBezTo>
                  <a:pt x="851" y="882"/>
                  <a:pt x="914" y="788"/>
                  <a:pt x="946" y="788"/>
                </a:cubicBezTo>
                <a:close/>
                <a:moveTo>
                  <a:pt x="946" y="0"/>
                </a:moveTo>
                <a:cubicBezTo>
                  <a:pt x="410" y="0"/>
                  <a:pt x="0" y="441"/>
                  <a:pt x="0" y="945"/>
                </a:cubicBezTo>
                <a:lnTo>
                  <a:pt x="0" y="10050"/>
                </a:lnTo>
                <a:cubicBezTo>
                  <a:pt x="0" y="10617"/>
                  <a:pt x="441" y="10995"/>
                  <a:pt x="946" y="10995"/>
                </a:cubicBezTo>
                <a:lnTo>
                  <a:pt x="2332" y="10995"/>
                </a:lnTo>
                <a:cubicBezTo>
                  <a:pt x="2899" y="10995"/>
                  <a:pt x="3308" y="10554"/>
                  <a:pt x="3308" y="10050"/>
                </a:cubicBezTo>
                <a:lnTo>
                  <a:pt x="3308" y="945"/>
                </a:lnTo>
                <a:cubicBezTo>
                  <a:pt x="3308" y="410"/>
                  <a:pt x="2899" y="0"/>
                  <a:pt x="23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899;p84">
            <a:extLst>
              <a:ext uri="{FF2B5EF4-FFF2-40B4-BE49-F238E27FC236}">
                <a16:creationId xmlns:a16="http://schemas.microsoft.com/office/drawing/2014/main" id="{FD5D1DF0-388B-F325-032A-573DD3108F8E}"/>
              </a:ext>
            </a:extLst>
          </p:cNvPr>
          <p:cNvSpPr/>
          <p:nvPr/>
        </p:nvSpPr>
        <p:spPr>
          <a:xfrm>
            <a:off x="773846" y="627362"/>
            <a:ext cx="96584" cy="215031"/>
          </a:xfrm>
          <a:custGeom>
            <a:avLst/>
            <a:gdLst/>
            <a:ahLst/>
            <a:cxnLst/>
            <a:rect l="l" t="t" r="r" b="b"/>
            <a:pathLst>
              <a:path w="3340" h="7436" extrusionOk="0">
                <a:moveTo>
                  <a:pt x="2394" y="788"/>
                </a:moveTo>
                <a:cubicBezTo>
                  <a:pt x="2489" y="788"/>
                  <a:pt x="2520" y="883"/>
                  <a:pt x="2520" y="946"/>
                </a:cubicBezTo>
                <a:lnTo>
                  <a:pt x="2520" y="6459"/>
                </a:lnTo>
                <a:cubicBezTo>
                  <a:pt x="2520" y="6554"/>
                  <a:pt x="2426" y="6585"/>
                  <a:pt x="2394" y="6585"/>
                </a:cubicBezTo>
                <a:lnTo>
                  <a:pt x="1008" y="6585"/>
                </a:lnTo>
                <a:cubicBezTo>
                  <a:pt x="945" y="6585"/>
                  <a:pt x="851" y="6491"/>
                  <a:pt x="851" y="6459"/>
                </a:cubicBezTo>
                <a:lnTo>
                  <a:pt x="851" y="946"/>
                </a:lnTo>
                <a:cubicBezTo>
                  <a:pt x="851" y="883"/>
                  <a:pt x="945" y="788"/>
                  <a:pt x="1008" y="788"/>
                </a:cubicBezTo>
                <a:close/>
                <a:moveTo>
                  <a:pt x="977" y="1"/>
                </a:moveTo>
                <a:cubicBezTo>
                  <a:pt x="441" y="1"/>
                  <a:pt x="0" y="442"/>
                  <a:pt x="0" y="977"/>
                </a:cubicBezTo>
                <a:lnTo>
                  <a:pt x="0" y="6491"/>
                </a:lnTo>
                <a:cubicBezTo>
                  <a:pt x="0" y="7058"/>
                  <a:pt x="441" y="7436"/>
                  <a:pt x="977" y="7436"/>
                </a:cubicBezTo>
                <a:lnTo>
                  <a:pt x="2363" y="7436"/>
                </a:lnTo>
                <a:cubicBezTo>
                  <a:pt x="2899" y="7436"/>
                  <a:pt x="3308" y="7026"/>
                  <a:pt x="3308" y="6491"/>
                </a:cubicBezTo>
                <a:lnTo>
                  <a:pt x="3308" y="977"/>
                </a:lnTo>
                <a:cubicBezTo>
                  <a:pt x="3340" y="442"/>
                  <a:pt x="2899" y="1"/>
                  <a:pt x="236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Bilde 18" descr="Et bilde som inneholder tekst&#10;&#10;Automatisk generert beskrivelse">
            <a:extLst>
              <a:ext uri="{FF2B5EF4-FFF2-40B4-BE49-F238E27FC236}">
                <a16:creationId xmlns:a16="http://schemas.microsoft.com/office/drawing/2014/main" id="{0CB2241F-37DE-FBFB-408B-89FB9D1F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7" y="2101795"/>
            <a:ext cx="7772400" cy="20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943762" y="358316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Nucleus sampling</a:t>
            </a:r>
            <a:endParaRPr dirty="0"/>
          </a:p>
        </p:txBody>
      </p:sp>
      <p:grpSp>
        <p:nvGrpSpPr>
          <p:cNvPr id="14" name="Google Shape;9402;p82">
            <a:extLst>
              <a:ext uri="{FF2B5EF4-FFF2-40B4-BE49-F238E27FC236}">
                <a16:creationId xmlns:a16="http://schemas.microsoft.com/office/drawing/2014/main" id="{374BB255-2512-AAEE-D328-477C27DC9A14}"/>
              </a:ext>
            </a:extLst>
          </p:cNvPr>
          <p:cNvGrpSpPr/>
          <p:nvPr/>
        </p:nvGrpSpPr>
        <p:grpSpPr>
          <a:xfrm>
            <a:off x="533735" y="526940"/>
            <a:ext cx="331033" cy="337617"/>
            <a:chOff x="4467450" y="3808475"/>
            <a:chExt cx="470150" cy="479500"/>
          </a:xfrm>
        </p:grpSpPr>
        <p:sp>
          <p:nvSpPr>
            <p:cNvPr id="15" name="Google Shape;9403;p82">
              <a:extLst>
                <a:ext uri="{FF2B5EF4-FFF2-40B4-BE49-F238E27FC236}">
                  <a16:creationId xmlns:a16="http://schemas.microsoft.com/office/drawing/2014/main" id="{6FCECA03-FFBB-1540-0F3B-1483B2070B23}"/>
                </a:ext>
              </a:extLst>
            </p:cNvPr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Google Shape;9404;p82">
              <a:extLst>
                <a:ext uri="{FF2B5EF4-FFF2-40B4-BE49-F238E27FC236}">
                  <a16:creationId xmlns:a16="http://schemas.microsoft.com/office/drawing/2014/main" id="{47352CF9-7466-F857-8D6B-DCF3992D7AB0}"/>
                </a:ext>
              </a:extLst>
            </p:cNvPr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Google Shape;9405;p82">
              <a:extLst>
                <a:ext uri="{FF2B5EF4-FFF2-40B4-BE49-F238E27FC236}">
                  <a16:creationId xmlns:a16="http://schemas.microsoft.com/office/drawing/2014/main" id="{D8E6B1A8-3C0E-743C-E419-72418C1F7365}"/>
                </a:ext>
              </a:extLst>
            </p:cNvPr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Google Shape;9406;p82">
              <a:extLst>
                <a:ext uri="{FF2B5EF4-FFF2-40B4-BE49-F238E27FC236}">
                  <a16:creationId xmlns:a16="http://schemas.microsoft.com/office/drawing/2014/main" id="{1CAC20E8-18BF-1BCB-8D2E-8C60260A3AC8}"/>
                </a:ext>
              </a:extLst>
            </p:cNvPr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Bilde 2" descr="Et bilde som inneholder bord&#10;&#10;Automatisk generert beskrivelse">
            <a:extLst>
              <a:ext uri="{FF2B5EF4-FFF2-40B4-BE49-F238E27FC236}">
                <a16:creationId xmlns:a16="http://schemas.microsoft.com/office/drawing/2014/main" id="{0DAE3FB7-05A0-FC35-AEDE-6D2F6065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765709"/>
            <a:ext cx="7772400" cy="2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943762" y="358316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Nucleus sampling</a:t>
            </a:r>
            <a:endParaRPr dirty="0"/>
          </a:p>
        </p:txBody>
      </p:sp>
      <p:grpSp>
        <p:nvGrpSpPr>
          <p:cNvPr id="14" name="Google Shape;9402;p82">
            <a:extLst>
              <a:ext uri="{FF2B5EF4-FFF2-40B4-BE49-F238E27FC236}">
                <a16:creationId xmlns:a16="http://schemas.microsoft.com/office/drawing/2014/main" id="{374BB255-2512-AAEE-D328-477C27DC9A14}"/>
              </a:ext>
            </a:extLst>
          </p:cNvPr>
          <p:cNvGrpSpPr/>
          <p:nvPr/>
        </p:nvGrpSpPr>
        <p:grpSpPr>
          <a:xfrm>
            <a:off x="533735" y="526940"/>
            <a:ext cx="331033" cy="337617"/>
            <a:chOff x="4467450" y="3808475"/>
            <a:chExt cx="470150" cy="479500"/>
          </a:xfrm>
        </p:grpSpPr>
        <p:sp>
          <p:nvSpPr>
            <p:cNvPr id="15" name="Google Shape;9403;p82">
              <a:extLst>
                <a:ext uri="{FF2B5EF4-FFF2-40B4-BE49-F238E27FC236}">
                  <a16:creationId xmlns:a16="http://schemas.microsoft.com/office/drawing/2014/main" id="{6FCECA03-FFBB-1540-0F3B-1483B2070B23}"/>
                </a:ext>
              </a:extLst>
            </p:cNvPr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Google Shape;9404;p82">
              <a:extLst>
                <a:ext uri="{FF2B5EF4-FFF2-40B4-BE49-F238E27FC236}">
                  <a16:creationId xmlns:a16="http://schemas.microsoft.com/office/drawing/2014/main" id="{47352CF9-7466-F857-8D6B-DCF3992D7AB0}"/>
                </a:ext>
              </a:extLst>
            </p:cNvPr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Google Shape;9405;p82">
              <a:extLst>
                <a:ext uri="{FF2B5EF4-FFF2-40B4-BE49-F238E27FC236}">
                  <a16:creationId xmlns:a16="http://schemas.microsoft.com/office/drawing/2014/main" id="{D8E6B1A8-3C0E-743C-E419-72418C1F7365}"/>
                </a:ext>
              </a:extLst>
            </p:cNvPr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Google Shape;9406;p82">
              <a:extLst>
                <a:ext uri="{FF2B5EF4-FFF2-40B4-BE49-F238E27FC236}">
                  <a16:creationId xmlns:a16="http://schemas.microsoft.com/office/drawing/2014/main" id="{1CAC20E8-18BF-1BCB-8D2E-8C60260A3AC8}"/>
                </a:ext>
              </a:extLst>
            </p:cNvPr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56AE8D87-3839-4398-A568-A1443B74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7" y="1674223"/>
            <a:ext cx="6842042" cy="2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ctrTitle"/>
          </p:nvPr>
        </p:nvSpPr>
        <p:spPr>
          <a:xfrm>
            <a:off x="1480650" y="18428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677396" y="2678988"/>
            <a:ext cx="3789207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 – Does the review match the prompted rating?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3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44956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Generated review #1</a:t>
            </a:r>
            <a:endParaRPr dirty="0"/>
          </a:p>
        </p:txBody>
      </p:sp>
      <p:pic>
        <p:nvPicPr>
          <p:cNvPr id="14" name="Bilde 13" descr="Et bilde som inneholder tekst&#10;&#10;Automatisk generert beskrivelse">
            <a:extLst>
              <a:ext uri="{FF2B5EF4-FFF2-40B4-BE49-F238E27FC236}">
                <a16:creationId xmlns:a16="http://schemas.microsoft.com/office/drawing/2014/main" id="{01263CC5-EFDF-A9E8-5937-F386912E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1609859"/>
            <a:ext cx="5038339" cy="22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4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47403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Generated review #2</a:t>
            </a:r>
            <a:endParaRPr dirty="0"/>
          </a:p>
        </p:txBody>
      </p:sp>
      <p:pic>
        <p:nvPicPr>
          <p:cNvPr id="4" name="Bilde 3" descr="Et bilde som inneholder tekst&#10;&#10;Automatisk generert beskrivelse">
            <a:extLst>
              <a:ext uri="{FF2B5EF4-FFF2-40B4-BE49-F238E27FC236}">
                <a16:creationId xmlns:a16="http://schemas.microsoft.com/office/drawing/2014/main" id="{7510D263-BB12-7175-9160-F26741B2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1744837"/>
            <a:ext cx="5513705" cy="19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ctrTitle"/>
          </p:nvPr>
        </p:nvSpPr>
        <p:spPr>
          <a:xfrm>
            <a:off x="1480650" y="18428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302500" y="2678998"/>
            <a:ext cx="4539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The </a:t>
            </a:r>
            <a:r>
              <a:rPr lang="nb-NO" dirty="0" err="1"/>
              <a:t>motivation</a:t>
            </a:r>
            <a:r>
              <a:rPr lang="nb-NO" dirty="0"/>
              <a:t> </a:t>
            </a:r>
            <a:r>
              <a:rPr lang="nb-NO" dirty="0" err="1"/>
              <a:t>behind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71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21" name="Google Shape;521;p48"/>
          <p:cNvSpPr txBox="1">
            <a:spLocks noGrp="1"/>
          </p:cNvSpPr>
          <p:nvPr>
            <p:ph type="subTitle" idx="1"/>
          </p:nvPr>
        </p:nvSpPr>
        <p:spPr>
          <a:xfrm>
            <a:off x="546228" y="1211366"/>
            <a:ext cx="4683148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it </a:t>
            </a:r>
            <a:r>
              <a:rPr lang="nb-NO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</a:t>
            </a:r>
            <a: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</a:t>
            </a:r>
            <a:r>
              <a:rPr lang="nb-NO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b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nb-NO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nb-NO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prompted</a:t>
            </a:r>
            <a: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lang="nb-NO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22" name="Google Shape;522;p4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00"/>
                    </a14:imgEffect>
                  </a14:imgLayer>
                </a14:imgProps>
              </a:ext>
            </a:extLst>
          </a:blip>
          <a:srcRect t="10636" b="10629"/>
          <a:stretch/>
        </p:blipFill>
        <p:spPr>
          <a:xfrm>
            <a:off x="5215700" y="1565750"/>
            <a:ext cx="3087600" cy="303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Bilde 2" descr="Et bilde som inneholder tekst, utklipp&#10;&#10;Automatisk generert beskrivelse">
            <a:extLst>
              <a:ext uri="{FF2B5EF4-FFF2-40B4-BE49-F238E27FC236}">
                <a16:creationId xmlns:a16="http://schemas.microsoft.com/office/drawing/2014/main" id="{212F974B-5E04-CBA1-C410-AF0790E36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953" y="3085100"/>
            <a:ext cx="1565848" cy="811689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18B867CD-324A-390A-0C82-41B2D8F6613F}"/>
              </a:ext>
            </a:extLst>
          </p:cNvPr>
          <p:cNvSpPr txBox="1"/>
          <p:nvPr/>
        </p:nvSpPr>
        <p:spPr>
          <a:xfrm>
            <a:off x="7261839" y="4958834"/>
            <a:ext cx="19549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" dirty="0" err="1">
                <a:solidFill>
                  <a:schemeClr val="tx1">
                    <a:lumMod val="65000"/>
                  </a:schemeClr>
                </a:solidFill>
              </a:rPr>
              <a:t>https</a:t>
            </a:r>
            <a:r>
              <a:rPr lang="nb-NO" sz="600" dirty="0">
                <a:solidFill>
                  <a:schemeClr val="tx1">
                    <a:lumMod val="65000"/>
                  </a:schemeClr>
                </a:solidFill>
              </a:rPr>
              <a:t>://</a:t>
            </a:r>
            <a:r>
              <a:rPr lang="nb-NO" sz="600" dirty="0" err="1">
                <a:solidFill>
                  <a:schemeClr val="tx1">
                    <a:lumMod val="65000"/>
                  </a:schemeClr>
                </a:solidFill>
              </a:rPr>
              <a:t>www.imdb.com</a:t>
            </a:r>
            <a:r>
              <a:rPr lang="nb-NO" sz="600" dirty="0">
                <a:solidFill>
                  <a:schemeClr val="tx1">
                    <a:lumMod val="65000"/>
                  </a:schemeClr>
                </a:solidFill>
              </a:rPr>
              <a:t>/</a:t>
            </a:r>
            <a:r>
              <a:rPr lang="nb-NO" sz="600" dirty="0" err="1">
                <a:solidFill>
                  <a:schemeClr val="tx1">
                    <a:lumMod val="65000"/>
                  </a:schemeClr>
                </a:solidFill>
              </a:rPr>
              <a:t>pressroom</a:t>
            </a:r>
            <a:r>
              <a:rPr lang="nb-NO" sz="600" dirty="0">
                <a:solidFill>
                  <a:schemeClr val="tx1">
                    <a:lumMod val="65000"/>
                  </a:schemeClr>
                </a:solidFill>
              </a:rPr>
              <a:t>/brand-guidelines/</a:t>
            </a:r>
          </a:p>
        </p:txBody>
      </p:sp>
      <p:pic>
        <p:nvPicPr>
          <p:cNvPr id="9" name="Bilde 8" descr="Et bilde som inneholder tekst, skilt&#10;&#10;Automatisk generert beskrivelse">
            <a:extLst>
              <a:ext uri="{FF2B5EF4-FFF2-40B4-BE49-F238E27FC236}">
                <a16:creationId xmlns:a16="http://schemas.microsoft.com/office/drawing/2014/main" id="{AA623CD6-341D-BFFD-D619-71905F4349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65" t="17938" r="6901" b="10259"/>
          <a:stretch/>
        </p:blipFill>
        <p:spPr>
          <a:xfrm>
            <a:off x="5977953" y="2037365"/>
            <a:ext cx="1565848" cy="811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/>
          </a:scene3d>
          <a:sp3d contourW="12700">
            <a:bevelT w="381000" h="114300"/>
            <a:contourClr>
              <a:schemeClr val="tx1"/>
            </a:contourClr>
          </a:sp3d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E98A24B7-23C8-5F8C-7841-E53215282002}"/>
              </a:ext>
            </a:extLst>
          </p:cNvPr>
          <p:cNvSpPr txBox="1"/>
          <p:nvPr/>
        </p:nvSpPr>
        <p:spPr>
          <a:xfrm>
            <a:off x="6615069" y="28131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E4BB597-D5D6-9D1B-243F-908FB830710C}"/>
              </a:ext>
            </a:extLst>
          </p:cNvPr>
          <p:cNvSpPr txBox="1"/>
          <p:nvPr/>
        </p:nvSpPr>
        <p:spPr>
          <a:xfrm>
            <a:off x="6416297" y="397894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/>
                </a:solidFill>
              </a:rPr>
              <a:t>=      ?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DF4B700-5BAB-9DB7-12F2-943316D04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0762" y="2199502"/>
            <a:ext cx="2341347" cy="234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3" name="Grafikk 12">
            <a:extLst>
              <a:ext uri="{FF2B5EF4-FFF2-40B4-BE49-F238E27FC236}">
                <a16:creationId xmlns:a16="http://schemas.microsoft.com/office/drawing/2014/main" id="{9DCDF5F3-36BA-5A9B-3AD4-F3E7CFE8D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5151"/>
          <a:stretch/>
        </p:blipFill>
        <p:spPr>
          <a:xfrm>
            <a:off x="6658162" y="4046848"/>
            <a:ext cx="216000" cy="1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6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ctrTitle"/>
          </p:nvPr>
        </p:nvSpPr>
        <p:spPr>
          <a:xfrm>
            <a:off x="1480650" y="18428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677396" y="2678988"/>
            <a:ext cx="3789207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 err="1"/>
              <a:t>Where</a:t>
            </a:r>
            <a:r>
              <a:rPr lang="nb-NO" dirty="0"/>
              <a:t> is it most </a:t>
            </a:r>
            <a:r>
              <a:rPr lang="nb-NO" dirty="0" err="1"/>
              <a:t>room</a:t>
            </a:r>
            <a:r>
              <a:rPr lang="nb-NO" dirty="0"/>
              <a:t> for </a:t>
            </a:r>
            <a:r>
              <a:rPr lang="nb-NO" dirty="0" err="1"/>
              <a:t>improvement</a:t>
            </a:r>
            <a:r>
              <a:rPr lang="nb-NO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37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37627702-16ED-1DFF-6E48-BE00EBA0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95" y="1616594"/>
            <a:ext cx="4630078" cy="1910312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26BF3EC-FC07-3634-1055-8FDDD3A2E899}"/>
              </a:ext>
            </a:extLst>
          </p:cNvPr>
          <p:cNvSpPr/>
          <p:nvPr/>
        </p:nvSpPr>
        <p:spPr>
          <a:xfrm>
            <a:off x="7953482" y="2142309"/>
            <a:ext cx="55915" cy="8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700" dirty="0">
                <a:solidFill>
                  <a:schemeClr val="tx1"/>
                </a:solidFill>
              </a:rPr>
              <a:t>?</a:t>
            </a:r>
            <a:endParaRPr lang="nb-NO" sz="800" dirty="0">
              <a:solidFill>
                <a:schemeClr val="tx1"/>
              </a:solidFill>
            </a:endParaRPr>
          </a:p>
        </p:txBody>
      </p:sp>
      <p:sp>
        <p:nvSpPr>
          <p:cNvPr id="2" name="Google Shape;480;p44">
            <a:extLst>
              <a:ext uri="{FF2B5EF4-FFF2-40B4-BE49-F238E27FC236}">
                <a16:creationId xmlns:a16="http://schemas.microsoft.com/office/drawing/2014/main" id="{25180333-822E-490F-F50F-634B5417F2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5868" y="1176255"/>
            <a:ext cx="35067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—Guess the rating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41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37627702-16ED-1DFF-6E48-BE00EBA0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95" y="1616594"/>
            <a:ext cx="4630078" cy="1910312"/>
          </a:xfrm>
          <a:prstGeom prst="rect">
            <a:avLst/>
          </a:prstGeom>
        </p:spPr>
      </p:pic>
      <p:sp>
        <p:nvSpPr>
          <p:cNvPr id="4" name="Tittel 3">
            <a:extLst>
              <a:ext uri="{FF2B5EF4-FFF2-40B4-BE49-F238E27FC236}">
                <a16:creationId xmlns:a16="http://schemas.microsoft.com/office/drawing/2014/main" id="{54C7D352-3EE7-6AFD-CBB4-6A8271F4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354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44956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</a:t>
            </a:r>
            <a:endParaRPr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3D6C0A73-1C69-5A76-FC58-92B913884C21}"/>
              </a:ext>
            </a:extLst>
          </p:cNvPr>
          <p:cNvSpPr txBox="1"/>
          <p:nvPr/>
        </p:nvSpPr>
        <p:spPr>
          <a:xfrm>
            <a:off x="539999" y="1849348"/>
            <a:ext cx="36551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tx1"/>
                </a:solidFill>
              </a:rPr>
              <a:t>How do </a:t>
            </a:r>
            <a:r>
              <a:rPr lang="nb-NO" dirty="0" err="1">
                <a:solidFill>
                  <a:schemeClr val="tx1"/>
                </a:solidFill>
              </a:rPr>
              <a:t>we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evaluate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model</a:t>
            </a:r>
            <a:r>
              <a:rPr lang="nb-NO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</a:rPr>
              <a:t>BLEU score (not </a:t>
            </a:r>
            <a:r>
              <a:rPr lang="nb-NO" dirty="0" err="1">
                <a:solidFill>
                  <a:schemeClr val="tx1"/>
                </a:solidFill>
              </a:rPr>
              <a:t>suited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Grammatical</a:t>
            </a:r>
            <a:r>
              <a:rPr lang="nb-NO" dirty="0">
                <a:solidFill>
                  <a:schemeClr val="tx1"/>
                </a:solidFill>
              </a:rPr>
              <a:t> score </a:t>
            </a:r>
            <a:r>
              <a:rPr lang="nb-NO" dirty="0" err="1">
                <a:solidFill>
                  <a:schemeClr val="tx1"/>
                </a:solidFill>
              </a:rPr>
              <a:t>could</a:t>
            </a:r>
            <a:r>
              <a:rPr lang="nb-NO" dirty="0">
                <a:solidFill>
                  <a:schemeClr val="tx1"/>
                </a:solidFill>
              </a:rPr>
              <a:t> be </a:t>
            </a:r>
            <a:r>
              <a:rPr lang="nb-NO" dirty="0" err="1">
                <a:solidFill>
                  <a:schemeClr val="tx1"/>
                </a:solidFill>
              </a:rPr>
              <a:t>appropriate</a:t>
            </a: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</a:rPr>
              <a:t>Automatic </a:t>
            </a:r>
            <a:r>
              <a:rPr lang="nb-NO" dirty="0" err="1">
                <a:solidFill>
                  <a:schemeClr val="tx1"/>
                </a:solidFill>
              </a:rPr>
              <a:t>classification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rating</a:t>
            </a:r>
            <a:endParaRPr lang="nb-NO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nb-NO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73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1480650" y="19307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dirty="0"/>
              <a:t>For your attention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1480650" y="19307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🔥</a:t>
            </a:r>
            <a:endParaRPr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dirty="0"/>
              <a:t>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1191800" y="1759950"/>
            <a:ext cx="27048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426" name="Google Shape;426;p39"/>
          <p:cNvSpPr txBox="1">
            <a:spLocks noGrp="1"/>
          </p:cNvSpPr>
          <p:nvPr>
            <p:ph type="subTitle" idx="2"/>
          </p:nvPr>
        </p:nvSpPr>
        <p:spPr>
          <a:xfrm>
            <a:off x="5251432" y="1051241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</a:t>
            </a:r>
            <a:endParaRPr sz="2000" dirty="0"/>
          </a:p>
        </p:txBody>
      </p:sp>
      <p:sp>
        <p:nvSpPr>
          <p:cNvPr id="431" name="Google Shape;431;p39"/>
          <p:cNvSpPr txBox="1">
            <a:spLocks noGrp="1"/>
          </p:cNvSpPr>
          <p:nvPr>
            <p:ph type="title" idx="7"/>
          </p:nvPr>
        </p:nvSpPr>
        <p:spPr>
          <a:xfrm>
            <a:off x="4621005" y="1009118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22" name="Google Shape;426;p39">
            <a:extLst>
              <a:ext uri="{FF2B5EF4-FFF2-40B4-BE49-F238E27FC236}">
                <a16:creationId xmlns:a16="http://schemas.microsoft.com/office/drawing/2014/main" id="{7758F71D-97B8-6E6A-DBF7-D54202EEDD06}"/>
              </a:ext>
            </a:extLst>
          </p:cNvPr>
          <p:cNvSpPr txBox="1">
            <a:spLocks/>
          </p:cNvSpPr>
          <p:nvPr/>
        </p:nvSpPr>
        <p:spPr>
          <a:xfrm>
            <a:off x="5251432" y="1553295"/>
            <a:ext cx="3685528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1800" dirty="0"/>
              <a:t>The </a:t>
            </a:r>
            <a:r>
              <a:rPr lang="nb-NO" sz="1800" dirty="0" err="1"/>
              <a:t>creation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training </a:t>
            </a:r>
            <a:r>
              <a:rPr lang="nb-NO" sz="1800" dirty="0" err="1"/>
              <a:t>prompts</a:t>
            </a:r>
            <a:endParaRPr lang="nb-NO" sz="1800" dirty="0"/>
          </a:p>
        </p:txBody>
      </p:sp>
      <p:sp>
        <p:nvSpPr>
          <p:cNvPr id="23" name="Google Shape;431;p39">
            <a:extLst>
              <a:ext uri="{FF2B5EF4-FFF2-40B4-BE49-F238E27FC236}">
                <a16:creationId xmlns:a16="http://schemas.microsoft.com/office/drawing/2014/main" id="{19E8D5B7-9CD3-3E94-E53F-2BD090437DB1}"/>
              </a:ext>
            </a:extLst>
          </p:cNvPr>
          <p:cNvSpPr txBox="1">
            <a:spLocks/>
          </p:cNvSpPr>
          <p:nvPr/>
        </p:nvSpPr>
        <p:spPr>
          <a:xfrm>
            <a:off x="4621005" y="1513595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 dirty="0"/>
              <a:t>02</a:t>
            </a:r>
          </a:p>
        </p:txBody>
      </p:sp>
      <p:sp>
        <p:nvSpPr>
          <p:cNvPr id="24" name="Google Shape;426;p39">
            <a:extLst>
              <a:ext uri="{FF2B5EF4-FFF2-40B4-BE49-F238E27FC236}">
                <a16:creationId xmlns:a16="http://schemas.microsoft.com/office/drawing/2014/main" id="{C006DB85-1DD9-5FB3-195A-51D33F041224}"/>
              </a:ext>
            </a:extLst>
          </p:cNvPr>
          <p:cNvSpPr txBox="1">
            <a:spLocks/>
          </p:cNvSpPr>
          <p:nvPr/>
        </p:nvSpPr>
        <p:spPr>
          <a:xfrm>
            <a:off x="5255378" y="2088460"/>
            <a:ext cx="2959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1800" dirty="0" err="1"/>
              <a:t>Experimental</a:t>
            </a:r>
            <a:r>
              <a:rPr lang="nb-NO" sz="1800" dirty="0"/>
              <a:t> </a:t>
            </a:r>
            <a:r>
              <a:rPr lang="nb-NO" sz="1800" dirty="0" err="1"/>
              <a:t>setup</a:t>
            </a:r>
            <a:endParaRPr lang="nb-NO" sz="1800" dirty="0"/>
          </a:p>
        </p:txBody>
      </p:sp>
      <p:sp>
        <p:nvSpPr>
          <p:cNvPr id="25" name="Google Shape;431;p39">
            <a:extLst>
              <a:ext uri="{FF2B5EF4-FFF2-40B4-BE49-F238E27FC236}">
                <a16:creationId xmlns:a16="http://schemas.microsoft.com/office/drawing/2014/main" id="{CB451E33-4485-0B85-7F96-17452ACEB0C3}"/>
              </a:ext>
            </a:extLst>
          </p:cNvPr>
          <p:cNvSpPr txBox="1">
            <a:spLocks/>
          </p:cNvSpPr>
          <p:nvPr/>
        </p:nvSpPr>
        <p:spPr>
          <a:xfrm>
            <a:off x="4621005" y="2066260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 dirty="0"/>
              <a:t>03</a:t>
            </a:r>
          </a:p>
        </p:txBody>
      </p:sp>
      <p:sp>
        <p:nvSpPr>
          <p:cNvPr id="26" name="Google Shape;426;p39">
            <a:extLst>
              <a:ext uri="{FF2B5EF4-FFF2-40B4-BE49-F238E27FC236}">
                <a16:creationId xmlns:a16="http://schemas.microsoft.com/office/drawing/2014/main" id="{3F548854-6848-D98F-97F9-B42A35AC74C2}"/>
              </a:ext>
            </a:extLst>
          </p:cNvPr>
          <p:cNvSpPr txBox="1">
            <a:spLocks/>
          </p:cNvSpPr>
          <p:nvPr/>
        </p:nvSpPr>
        <p:spPr>
          <a:xfrm>
            <a:off x="5251432" y="2625241"/>
            <a:ext cx="2959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1800" dirty="0"/>
              <a:t>Evaluation and </a:t>
            </a:r>
            <a:r>
              <a:rPr lang="nb-NO" sz="1800" dirty="0" err="1"/>
              <a:t>discussion</a:t>
            </a:r>
            <a:endParaRPr lang="nb-NO" sz="1800" dirty="0"/>
          </a:p>
        </p:txBody>
      </p:sp>
      <p:sp>
        <p:nvSpPr>
          <p:cNvPr id="27" name="Google Shape;431;p39">
            <a:extLst>
              <a:ext uri="{FF2B5EF4-FFF2-40B4-BE49-F238E27FC236}">
                <a16:creationId xmlns:a16="http://schemas.microsoft.com/office/drawing/2014/main" id="{F68C9B0F-EC2C-701A-9E14-734B2D54BB5E}"/>
              </a:ext>
            </a:extLst>
          </p:cNvPr>
          <p:cNvSpPr txBox="1">
            <a:spLocks/>
          </p:cNvSpPr>
          <p:nvPr/>
        </p:nvSpPr>
        <p:spPr>
          <a:xfrm>
            <a:off x="4621005" y="2578734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28" name="Google Shape;426;p39">
            <a:extLst>
              <a:ext uri="{FF2B5EF4-FFF2-40B4-BE49-F238E27FC236}">
                <a16:creationId xmlns:a16="http://schemas.microsoft.com/office/drawing/2014/main" id="{69519849-87CE-9D81-5CBB-19D6981CEEC3}"/>
              </a:ext>
            </a:extLst>
          </p:cNvPr>
          <p:cNvSpPr txBox="1">
            <a:spLocks/>
          </p:cNvSpPr>
          <p:nvPr/>
        </p:nvSpPr>
        <p:spPr>
          <a:xfrm>
            <a:off x="5251432" y="3191934"/>
            <a:ext cx="3214686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1800" dirty="0" err="1"/>
              <a:t>Conclusion</a:t>
            </a:r>
            <a:r>
              <a:rPr lang="nb-NO" sz="1800" dirty="0"/>
              <a:t> and </a:t>
            </a:r>
            <a:r>
              <a:rPr lang="nb-NO" sz="1800" dirty="0" err="1"/>
              <a:t>future</a:t>
            </a:r>
            <a:r>
              <a:rPr lang="nb-NO" sz="1800" dirty="0"/>
              <a:t> </a:t>
            </a:r>
            <a:r>
              <a:rPr lang="nb-NO" sz="1800" dirty="0" err="1"/>
              <a:t>work</a:t>
            </a:r>
            <a:endParaRPr lang="nb-NO" sz="1800" dirty="0"/>
          </a:p>
        </p:txBody>
      </p:sp>
      <p:sp>
        <p:nvSpPr>
          <p:cNvPr id="29" name="Google Shape;431;p39">
            <a:extLst>
              <a:ext uri="{FF2B5EF4-FFF2-40B4-BE49-F238E27FC236}">
                <a16:creationId xmlns:a16="http://schemas.microsoft.com/office/drawing/2014/main" id="{FCF92064-C545-A3AC-6FCA-76A363F8E124}"/>
              </a:ext>
            </a:extLst>
          </p:cNvPr>
          <p:cNvSpPr txBox="1">
            <a:spLocks/>
          </p:cNvSpPr>
          <p:nvPr/>
        </p:nvSpPr>
        <p:spPr>
          <a:xfrm>
            <a:off x="4623295" y="3147534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577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creation of training prompts</a:t>
            </a:r>
            <a:endParaRPr dirty="0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624160" y="2571750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b-NO" dirty="0" err="1"/>
              <a:t>Dataset</a:t>
            </a:r>
            <a:r>
              <a:rPr lang="nb-NO" dirty="0"/>
              <a:t> by Maas et al. (2011)</a:t>
            </a:r>
          </a:p>
          <a:p>
            <a:pPr marL="285750" indent="-285750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Kaggle</a:t>
            </a:r>
            <a:endParaRPr lang="nb-NO" dirty="0"/>
          </a:p>
          <a:p>
            <a:pPr marL="285750" indent="-285750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preprocessing</a:t>
            </a:r>
            <a:endParaRPr lang="nb-NO" dirty="0"/>
          </a:p>
          <a:p>
            <a:pPr marL="285750" indent="-285750"/>
            <a:r>
              <a:rPr lang="nb-NO" dirty="0"/>
              <a:t>Prompt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3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creation of training prompts</a:t>
            </a:r>
            <a:endParaRPr dirty="0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624160" y="2571750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b-NO" dirty="0" err="1"/>
              <a:t>Dataset</a:t>
            </a:r>
            <a:r>
              <a:rPr lang="nb-NO" dirty="0"/>
              <a:t> by Maas et al. (2011)</a:t>
            </a:r>
          </a:p>
          <a:p>
            <a:pPr marL="285750" indent="-285750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Kaggle</a:t>
            </a:r>
            <a:endParaRPr lang="nb-NO" dirty="0"/>
          </a:p>
          <a:p>
            <a:pPr marL="285750" indent="-285750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preprocessing</a:t>
            </a:r>
            <a:endParaRPr lang="nb-NO" dirty="0"/>
          </a:p>
          <a:p>
            <a:pPr marL="285750" indent="-285750"/>
            <a:r>
              <a:rPr lang="nb-NO" dirty="0"/>
              <a:t>Prompt format</a:t>
            </a:r>
            <a:endParaRPr dirty="0"/>
          </a:p>
        </p:txBody>
      </p:sp>
      <p:graphicFrame>
        <p:nvGraphicFramePr>
          <p:cNvPr id="2" name="Tabell 2">
            <a:extLst>
              <a:ext uri="{FF2B5EF4-FFF2-40B4-BE49-F238E27FC236}">
                <a16:creationId xmlns:a16="http://schemas.microsoft.com/office/drawing/2014/main" id="{43DD5C4E-23E0-0688-B8E9-23506826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65356"/>
              </p:ext>
            </p:extLst>
          </p:nvPr>
        </p:nvGraphicFramePr>
        <p:xfrm>
          <a:off x="4432150" y="2162445"/>
          <a:ext cx="4367605" cy="13301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3520891743"/>
                    </a:ext>
                  </a:extLst>
                </a:gridCol>
                <a:gridCol w="3689873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092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of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man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unnatural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feelings for 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11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Airport '77 starts as a brand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new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luxury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747 p...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6032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Although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I'm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not a golf fan,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watch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pic>
        <p:nvPicPr>
          <p:cNvPr id="4" name="Bilde 3">
            <a:extLst>
              <a:ext uri="{FF2B5EF4-FFF2-40B4-BE49-F238E27FC236}">
                <a16:creationId xmlns:a16="http://schemas.microsoft.com/office/drawing/2014/main" id="{A9EC92E2-2D5B-49ED-89D7-1267D7322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95"/>
          <a:stretch/>
        </p:blipFill>
        <p:spPr>
          <a:xfrm>
            <a:off x="624160" y="3894972"/>
            <a:ext cx="1946918" cy="9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creation of training prompts</a:t>
            </a:r>
            <a:endParaRPr dirty="0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624160" y="2571750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b-NO" dirty="0" err="1"/>
              <a:t>Dataset</a:t>
            </a:r>
            <a:r>
              <a:rPr lang="nb-NO" dirty="0"/>
              <a:t> by Maas et al. (2011)</a:t>
            </a:r>
          </a:p>
          <a:p>
            <a:pPr marL="285750" indent="-285750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Kaggle</a:t>
            </a:r>
            <a:endParaRPr lang="nb-NO" dirty="0"/>
          </a:p>
          <a:p>
            <a:pPr marL="285750" indent="-285750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preprocessing</a:t>
            </a:r>
            <a:endParaRPr lang="nb-NO" dirty="0"/>
          </a:p>
          <a:p>
            <a:pPr marL="285750" indent="-285750"/>
            <a:r>
              <a:rPr lang="nb-NO" dirty="0"/>
              <a:t>Prompt format</a:t>
            </a:r>
            <a:endParaRPr dirty="0"/>
          </a:p>
        </p:txBody>
      </p:sp>
      <p:graphicFrame>
        <p:nvGraphicFramePr>
          <p:cNvPr id="2" name="Tabell 2">
            <a:extLst>
              <a:ext uri="{FF2B5EF4-FFF2-40B4-BE49-F238E27FC236}">
                <a16:creationId xmlns:a16="http://schemas.microsoft.com/office/drawing/2014/main" id="{43DD5C4E-23E0-0688-B8E9-23506826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3961"/>
              </p:ext>
            </p:extLst>
          </p:nvPr>
        </p:nvGraphicFramePr>
        <p:xfrm>
          <a:off x="4432150" y="2162445"/>
          <a:ext cx="4367605" cy="13301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3520891743"/>
                    </a:ext>
                  </a:extLst>
                </a:gridCol>
                <a:gridCol w="3689873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092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of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man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unnatural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feelings for 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11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Airport '77 starts as a brand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new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luxury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747 p...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6032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Although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I'm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not a golf fan,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watch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graphicFrame>
        <p:nvGraphicFramePr>
          <p:cNvPr id="5" name="Tabell 2">
            <a:extLst>
              <a:ext uri="{FF2B5EF4-FFF2-40B4-BE49-F238E27FC236}">
                <a16:creationId xmlns:a16="http://schemas.microsoft.com/office/drawing/2014/main" id="{104F19D6-093B-D331-44CF-A97042B2F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02085"/>
              </p:ext>
            </p:extLst>
          </p:nvPr>
        </p:nvGraphicFramePr>
        <p:xfrm>
          <a:off x="4432150" y="2816769"/>
          <a:ext cx="4367605" cy="13301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3520891743"/>
                    </a:ext>
                  </a:extLst>
                </a:gridCol>
                <a:gridCol w="3689873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092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film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lacked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something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couldn't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my f...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11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all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complexity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subtle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6032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I've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seen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before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my kids haven'...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sp>
        <p:nvSpPr>
          <p:cNvPr id="6" name="TekstSylinder 5">
            <a:extLst>
              <a:ext uri="{FF2B5EF4-FFF2-40B4-BE49-F238E27FC236}">
                <a16:creationId xmlns:a16="http://schemas.microsoft.com/office/drawing/2014/main" id="{EBDA7466-82EA-7EF1-8E6D-A4541D818CA7}"/>
              </a:ext>
            </a:extLst>
          </p:cNvPr>
          <p:cNvSpPr txBox="1"/>
          <p:nvPr/>
        </p:nvSpPr>
        <p:spPr>
          <a:xfrm>
            <a:off x="6384147" y="237720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chemeClr val="tx1"/>
                </a:solidFill>
              </a:rPr>
              <a:t>+</a:t>
            </a:r>
            <a:endParaRPr lang="nb-NO" sz="1800" dirty="0">
              <a:solidFill>
                <a:schemeClr val="tx1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5DB5375-AA72-371E-569B-C3AD952D4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39"/>
          <a:stretch/>
        </p:blipFill>
        <p:spPr>
          <a:xfrm>
            <a:off x="624159" y="3891462"/>
            <a:ext cx="2081779" cy="9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2747 L -0.00104 -0.2067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17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creation of training prompts</a:t>
            </a:r>
            <a:endParaRPr dirty="0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624160" y="2571750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b-NO" dirty="0" err="1"/>
              <a:t>Dataset</a:t>
            </a:r>
            <a:r>
              <a:rPr lang="nb-NO" dirty="0"/>
              <a:t> by Maas et al. (2011)</a:t>
            </a:r>
          </a:p>
          <a:p>
            <a:pPr marL="285750" indent="-285750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Kaggle</a:t>
            </a:r>
            <a:endParaRPr lang="nb-NO" dirty="0"/>
          </a:p>
          <a:p>
            <a:pPr marL="285750" indent="-285750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preprocessing</a:t>
            </a:r>
            <a:endParaRPr lang="nb-NO" dirty="0"/>
          </a:p>
          <a:p>
            <a:pPr marL="285750" indent="-285750"/>
            <a:r>
              <a:rPr lang="nb-NO" dirty="0"/>
              <a:t>Prompt format</a:t>
            </a:r>
            <a:endParaRPr dirty="0"/>
          </a:p>
        </p:txBody>
      </p:sp>
      <p:graphicFrame>
        <p:nvGraphicFramePr>
          <p:cNvPr id="2" name="Tabell 2">
            <a:extLst>
              <a:ext uri="{FF2B5EF4-FFF2-40B4-BE49-F238E27FC236}">
                <a16:creationId xmlns:a16="http://schemas.microsoft.com/office/drawing/2014/main" id="{43DD5C4E-23E0-0688-B8E9-23506826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93994"/>
              </p:ext>
            </p:extLst>
          </p:nvPr>
        </p:nvGraphicFramePr>
        <p:xfrm>
          <a:off x="4508944" y="1489601"/>
          <a:ext cx="4367605" cy="203406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3520891743"/>
                    </a:ext>
                  </a:extLst>
                </a:gridCol>
                <a:gridCol w="3689873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092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of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man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unnatural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feelings for 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11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Airport '77 starts as a brand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new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luxury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747 p...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6032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Although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I'm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not a golf fan,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watch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film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lacked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something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couldn't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my f...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270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all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complexity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subtle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12351"/>
                  </a:ext>
                </a:extLst>
              </a:tr>
            </a:tbl>
          </a:graphicData>
        </a:graphic>
      </p:graphicFrame>
      <p:graphicFrame>
        <p:nvGraphicFramePr>
          <p:cNvPr id="6" name="Tabell 2">
            <a:extLst>
              <a:ext uri="{FF2B5EF4-FFF2-40B4-BE49-F238E27FC236}">
                <a16:creationId xmlns:a16="http://schemas.microsoft.com/office/drawing/2014/main" id="{8C94CA89-0B89-7FD2-1E6E-5B4F865B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76134"/>
              </p:ext>
            </p:extLst>
          </p:nvPr>
        </p:nvGraphicFramePr>
        <p:xfrm>
          <a:off x="4508944" y="1489601"/>
          <a:ext cx="4367605" cy="28708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3520891743"/>
                    </a:ext>
                  </a:extLst>
                </a:gridCol>
                <a:gridCol w="3689873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092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of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man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unnatural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feelings for 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11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Airport '77 starts as a brand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new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luxury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747 p...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6032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Although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I'm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not a golf fan,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watch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anyway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And I am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pleased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!!! This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is a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masterpiece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✨ </a:t>
                      </a:r>
                    </a:p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everyone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wondering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it 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worth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trip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cinema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will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certainly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so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[!]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all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complexity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subtle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0268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I've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seen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before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my kids haven'...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8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3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creation of training prompts</a:t>
            </a:r>
            <a:endParaRPr dirty="0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624160" y="2571750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b-NO" dirty="0" err="1"/>
              <a:t>Dataset</a:t>
            </a:r>
            <a:r>
              <a:rPr lang="nb-NO" dirty="0"/>
              <a:t> by Maas et al. (2011)</a:t>
            </a:r>
          </a:p>
          <a:p>
            <a:pPr marL="285750" indent="-285750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Kaggle</a:t>
            </a:r>
            <a:endParaRPr lang="nb-NO" dirty="0"/>
          </a:p>
          <a:p>
            <a:pPr marL="285750" indent="-285750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preprocessing</a:t>
            </a:r>
            <a:endParaRPr lang="nb-NO" dirty="0"/>
          </a:p>
          <a:p>
            <a:pPr marL="285750" indent="-285750"/>
            <a:r>
              <a:rPr lang="nb-NO" dirty="0"/>
              <a:t>Prompt format</a:t>
            </a:r>
            <a:endParaRPr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8ED06021-8B87-7290-9993-9C2084CE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82856"/>
              </p:ext>
            </p:extLst>
          </p:nvPr>
        </p:nvGraphicFramePr>
        <p:xfrm>
          <a:off x="4508944" y="1489601"/>
          <a:ext cx="4367605" cy="28708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3520891743"/>
                    </a:ext>
                  </a:extLst>
                </a:gridCol>
                <a:gridCol w="3689873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nb-NO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092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of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 man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who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unnatural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feelings for 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81100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Airport '77 starts as a brand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new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luxury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747 p...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6032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Although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I'm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not a golf fan,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watch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anyway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And I am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very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pleased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!!! This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is a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masterpiece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✨ </a:t>
                      </a:r>
                    </a:p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</a:p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everyone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wondering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it 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worth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trip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cinema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I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will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certainly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so!?!?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movie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all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complexity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subtle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02684"/>
                  </a:ext>
                </a:extLst>
              </a:tr>
              <a:tr h="351949">
                <a:tc>
                  <a:txBody>
                    <a:bodyPr/>
                    <a:lstStyle/>
                    <a:p>
                      <a:r>
                        <a:rPr lang="nb-NO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I've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seen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story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before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nb-NO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but</a:t>
                      </a:r>
                      <a:r>
                        <a:rPr lang="nb-NO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my kids haven'...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88529"/>
                  </a:ext>
                </a:extLst>
              </a:tr>
            </a:tbl>
          </a:graphicData>
        </a:graphic>
      </p:graphicFrame>
      <p:graphicFrame>
        <p:nvGraphicFramePr>
          <p:cNvPr id="6" name="Tabell 2">
            <a:extLst>
              <a:ext uri="{FF2B5EF4-FFF2-40B4-BE49-F238E27FC236}">
                <a16:creationId xmlns:a16="http://schemas.microsoft.com/office/drawing/2014/main" id="{8C94CA89-0B89-7FD2-1E6E-5B4F865B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85227"/>
              </p:ext>
            </p:extLst>
          </p:nvPr>
        </p:nvGraphicFramePr>
        <p:xfrm>
          <a:off x="4508944" y="2460830"/>
          <a:ext cx="4367606" cy="118872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676242">
                  <a:extLst>
                    <a:ext uri="{9D8B030D-6E8A-4147-A177-3AD203B41FA5}">
                      <a16:colId xmlns:a16="http://schemas.microsoft.com/office/drawing/2014/main" val="3993970545"/>
                    </a:ext>
                  </a:extLst>
                </a:gridCol>
                <a:gridCol w="3691364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this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anyway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. And I am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very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pleased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!!!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This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is a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masterpiece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✨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&lt;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br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&gt;</a:t>
                      </a: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everyone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wondering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whether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 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worth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trip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cinema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will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certainly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so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[!]</a:t>
                      </a:r>
                      <a:endParaRPr lang="nb-NO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graphicFrame>
        <p:nvGraphicFramePr>
          <p:cNvPr id="5" name="Tabell 2">
            <a:extLst>
              <a:ext uri="{FF2B5EF4-FFF2-40B4-BE49-F238E27FC236}">
                <a16:creationId xmlns:a16="http://schemas.microsoft.com/office/drawing/2014/main" id="{6FB8A211-8D05-535F-6FBF-2C9A5B40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2735"/>
              </p:ext>
            </p:extLst>
          </p:nvPr>
        </p:nvGraphicFramePr>
        <p:xfrm>
          <a:off x="4508943" y="2460830"/>
          <a:ext cx="4367606" cy="118872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676242">
                  <a:extLst>
                    <a:ext uri="{9D8B030D-6E8A-4147-A177-3AD203B41FA5}">
                      <a16:colId xmlns:a16="http://schemas.microsoft.com/office/drawing/2014/main" val="3993970545"/>
                    </a:ext>
                  </a:extLst>
                </a:gridCol>
                <a:gridCol w="3691364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this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anyway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. And I am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very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pleased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! This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is a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masterpiece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✨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&lt;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br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&gt;</a:t>
                      </a: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everyone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wondering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whether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 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worth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trip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cinema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will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certainly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so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[!]</a:t>
                      </a:r>
                      <a:endParaRPr lang="nb-NO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graphicFrame>
        <p:nvGraphicFramePr>
          <p:cNvPr id="8" name="Tabell 2">
            <a:extLst>
              <a:ext uri="{FF2B5EF4-FFF2-40B4-BE49-F238E27FC236}">
                <a16:creationId xmlns:a16="http://schemas.microsoft.com/office/drawing/2014/main" id="{5FBDA902-D556-3B38-951F-52B94E149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12551"/>
              </p:ext>
            </p:extLst>
          </p:nvPr>
        </p:nvGraphicFramePr>
        <p:xfrm>
          <a:off x="4508942" y="2460830"/>
          <a:ext cx="4367606" cy="118872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676242">
                  <a:extLst>
                    <a:ext uri="{9D8B030D-6E8A-4147-A177-3AD203B41FA5}">
                      <a16:colId xmlns:a16="http://schemas.microsoft.com/office/drawing/2014/main" val="3993970545"/>
                    </a:ext>
                  </a:extLst>
                </a:gridCol>
                <a:gridCol w="3691364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this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anyway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. And I am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very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pleased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! This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is a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masterpiece</a:t>
                      </a:r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&lt;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br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&gt;</a:t>
                      </a: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everyone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wondering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whether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 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worth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trip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cinema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will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certainly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so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[!]</a:t>
                      </a:r>
                      <a:endParaRPr lang="nb-NO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graphicFrame>
        <p:nvGraphicFramePr>
          <p:cNvPr id="9" name="Tabell 2">
            <a:extLst>
              <a:ext uri="{FF2B5EF4-FFF2-40B4-BE49-F238E27FC236}">
                <a16:creationId xmlns:a16="http://schemas.microsoft.com/office/drawing/2014/main" id="{B794C3F6-1F72-BDAF-DADE-3A71336A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67473"/>
              </p:ext>
            </p:extLst>
          </p:nvPr>
        </p:nvGraphicFramePr>
        <p:xfrm>
          <a:off x="4508942" y="2460830"/>
          <a:ext cx="4367606" cy="118872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676242">
                  <a:extLst>
                    <a:ext uri="{9D8B030D-6E8A-4147-A177-3AD203B41FA5}">
                      <a16:colId xmlns:a16="http://schemas.microsoft.com/office/drawing/2014/main" val="3993970545"/>
                    </a:ext>
                  </a:extLst>
                </a:gridCol>
                <a:gridCol w="3691364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this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anyway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. And I am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very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pleased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! This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is a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masterpiece</a:t>
                      </a:r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everyone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wondering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whether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 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worth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trip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cinema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will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certainly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so 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sym typeface="Arial"/>
                        </a:rPr>
                        <a:t>[!]</a:t>
                      </a:r>
                      <a:endParaRPr lang="nb-NO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graphicFrame>
        <p:nvGraphicFramePr>
          <p:cNvPr id="10" name="Tabell 2">
            <a:extLst>
              <a:ext uri="{FF2B5EF4-FFF2-40B4-BE49-F238E27FC236}">
                <a16:creationId xmlns:a16="http://schemas.microsoft.com/office/drawing/2014/main" id="{62603799-FEED-C469-B1BA-07C24C29D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96553"/>
              </p:ext>
            </p:extLst>
          </p:nvPr>
        </p:nvGraphicFramePr>
        <p:xfrm>
          <a:off x="4508941" y="2460830"/>
          <a:ext cx="4367606" cy="118872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676242">
                  <a:extLst>
                    <a:ext uri="{9D8B030D-6E8A-4147-A177-3AD203B41FA5}">
                      <a16:colId xmlns:a16="http://schemas.microsoft.com/office/drawing/2014/main" val="3993970545"/>
                    </a:ext>
                  </a:extLst>
                </a:gridCol>
                <a:gridCol w="3691364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this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anyway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. And I am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very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pleased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! This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is a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masterpiece</a:t>
                      </a:r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everyone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wondering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whether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 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worth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trip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cinema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will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certainly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so !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creation of training prompts</a:t>
            </a:r>
            <a:endParaRPr dirty="0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624160" y="2571750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b-NO" dirty="0" err="1"/>
              <a:t>Dataset</a:t>
            </a:r>
            <a:r>
              <a:rPr lang="nb-NO" dirty="0"/>
              <a:t> by Maas et al. (2011)</a:t>
            </a:r>
          </a:p>
          <a:p>
            <a:pPr marL="285750" indent="-285750"/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Kaggle</a:t>
            </a:r>
            <a:endParaRPr lang="nb-NO" dirty="0"/>
          </a:p>
          <a:p>
            <a:pPr marL="285750" indent="-285750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preprocessing</a:t>
            </a:r>
            <a:endParaRPr lang="nb-NO" dirty="0"/>
          </a:p>
          <a:p>
            <a:pPr marL="285750" indent="-285750"/>
            <a:r>
              <a:rPr lang="nb-NO" dirty="0"/>
              <a:t>Prompt format</a:t>
            </a:r>
            <a:endParaRPr dirty="0"/>
          </a:p>
        </p:txBody>
      </p:sp>
      <p:graphicFrame>
        <p:nvGraphicFramePr>
          <p:cNvPr id="6" name="Tabell 2">
            <a:extLst>
              <a:ext uri="{FF2B5EF4-FFF2-40B4-BE49-F238E27FC236}">
                <a16:creationId xmlns:a16="http://schemas.microsoft.com/office/drawing/2014/main" id="{8C94CA89-0B89-7FD2-1E6E-5B4F865B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43936"/>
              </p:ext>
            </p:extLst>
          </p:nvPr>
        </p:nvGraphicFramePr>
        <p:xfrm>
          <a:off x="4508944" y="2460830"/>
          <a:ext cx="4367606" cy="118872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676242">
                  <a:extLst>
                    <a:ext uri="{9D8B030D-6E8A-4147-A177-3AD203B41FA5}">
                      <a16:colId xmlns:a16="http://schemas.microsoft.com/office/drawing/2014/main" val="3993970545"/>
                    </a:ext>
                  </a:extLst>
                </a:gridCol>
                <a:gridCol w="3691364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992375">
                <a:tc>
                  <a:txBody>
                    <a:bodyPr/>
                    <a:lstStyle/>
                    <a:p>
                      <a:r>
                        <a:rPr lang="nb-N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this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anyway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. And I am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very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pleased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did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! This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movie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is a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masterpiece</a:t>
                      </a:r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endParaRPr lang="nb-NO" sz="1200" b="0" u="none" strike="noStrike" cap="none" dirty="0">
                        <a:solidFill>
                          <a:schemeClr val="dk1"/>
                        </a:solidFill>
                        <a:effectLst/>
                        <a:sym typeface="Arial"/>
                      </a:endParaRPr>
                    </a:p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For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everyone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wondering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whether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 is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worth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trip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the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cinema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will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certainly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say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so !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  <p:sp>
        <p:nvSpPr>
          <p:cNvPr id="2" name="Pil ned 1">
            <a:extLst>
              <a:ext uri="{FF2B5EF4-FFF2-40B4-BE49-F238E27FC236}">
                <a16:creationId xmlns:a16="http://schemas.microsoft.com/office/drawing/2014/main" id="{C11ACE5A-D5D5-698C-6C94-A26F66E91D5C}"/>
              </a:ext>
            </a:extLst>
          </p:cNvPr>
          <p:cNvSpPr/>
          <p:nvPr/>
        </p:nvSpPr>
        <p:spPr>
          <a:xfrm>
            <a:off x="6509867" y="2866932"/>
            <a:ext cx="278208" cy="2743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7" name="Tabell 2">
            <a:extLst>
              <a:ext uri="{FF2B5EF4-FFF2-40B4-BE49-F238E27FC236}">
                <a16:creationId xmlns:a16="http://schemas.microsoft.com/office/drawing/2014/main" id="{6FD2693C-902A-9BEB-8881-34E0CFA03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66993"/>
              </p:ext>
            </p:extLst>
          </p:nvPr>
        </p:nvGraphicFramePr>
        <p:xfrm>
          <a:off x="4508944" y="3394729"/>
          <a:ext cx="4367605" cy="376518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4367605">
                  <a:extLst>
                    <a:ext uri="{9D8B030D-6E8A-4147-A177-3AD203B41FA5}">
                      <a16:colId xmlns:a16="http://schemas.microsoft.com/office/drawing/2014/main" val="4116420236"/>
                    </a:ext>
                  </a:extLst>
                </a:gridCol>
              </a:tblGrid>
              <a:tr h="376518">
                <a:tc>
                  <a:txBody>
                    <a:bodyPr/>
                    <a:lstStyle/>
                    <a:p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10&lt;|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rating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|&gt;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Although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I'm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not a golf fan, I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decided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</a:t>
                      </a:r>
                      <a:r>
                        <a:rPr lang="nb-NO" sz="12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watch</a:t>
                      </a:r>
                      <a:r>
                        <a:rPr lang="nb-NO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...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7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4444E-6 2.83951E-6 L -0.00017 -0.192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Ironic Gradient by Slidesgo">
  <a:themeElements>
    <a:clrScheme name="Simple Light">
      <a:dk1>
        <a:srgbClr val="FFFFFF"/>
      </a:dk1>
      <a:lt1>
        <a:srgbClr val="22004C"/>
      </a:lt1>
      <a:dk2>
        <a:srgbClr val="FFFFFF"/>
      </a:dk2>
      <a:lt2>
        <a:srgbClr val="4E3F3F"/>
      </a:lt2>
      <a:accent1>
        <a:srgbClr val="562F88"/>
      </a:accent1>
      <a:accent2>
        <a:srgbClr val="FF209A"/>
      </a:accent2>
      <a:accent3>
        <a:srgbClr val="461CBC"/>
      </a:accent3>
      <a:accent4>
        <a:srgbClr val="FFFFFF"/>
      </a:accent4>
      <a:accent5>
        <a:srgbClr val="562F88"/>
      </a:accent5>
      <a:accent6>
        <a:srgbClr val="FF209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onic Gradient by Slidesgo" id="{FAE54B6F-A884-054A-9996-CE36468BAE2B}" vid="{CC6A683A-41E5-5448-BCE8-32108F8112F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Ironic Gradient by Slidesgo</Template>
  <TotalTime>839</TotalTime>
  <Words>991</Words>
  <Application>Microsoft Macintosh PowerPoint</Application>
  <PresentationFormat>Skjermfremvisning (16:9)</PresentationFormat>
  <Paragraphs>175</Paragraphs>
  <Slides>26</Slides>
  <Notes>26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26</vt:i4>
      </vt:variant>
    </vt:vector>
  </HeadingPairs>
  <TitlesOfParts>
    <vt:vector size="30" baseType="lpstr">
      <vt:lpstr>Alata</vt:lpstr>
      <vt:lpstr>Arial</vt:lpstr>
      <vt:lpstr>Abel</vt:lpstr>
      <vt:lpstr>Ironic Gradient by Slidesgo</vt:lpstr>
      <vt:lpstr>Movie review generation</vt:lpstr>
      <vt:lpstr>Introduction</vt:lpstr>
      <vt:lpstr>Agenda</vt:lpstr>
      <vt:lpstr>The creation of training prompts</vt:lpstr>
      <vt:lpstr>The creation of training prompts</vt:lpstr>
      <vt:lpstr>The creation of training prompts</vt:lpstr>
      <vt:lpstr>The creation of training prompts</vt:lpstr>
      <vt:lpstr>The creation of training prompts</vt:lpstr>
      <vt:lpstr>The creation of training prompts</vt:lpstr>
      <vt:lpstr>Experimental setup</vt:lpstr>
      <vt:lpstr>Discussion</vt:lpstr>
      <vt:lpstr>Temperature</vt:lpstr>
      <vt:lpstr>Temperature</vt:lpstr>
      <vt:lpstr>Top k sampling</vt:lpstr>
      <vt:lpstr>Nucleus sampling</vt:lpstr>
      <vt:lpstr>Nucleus sampling</vt:lpstr>
      <vt:lpstr>Discussion</vt:lpstr>
      <vt:lpstr>Generated review #1</vt:lpstr>
      <vt:lpstr>Generated review #2</vt:lpstr>
      <vt:lpstr>Conclusion</vt:lpstr>
      <vt:lpstr>Future work</vt:lpstr>
      <vt:lpstr>—Guess the rating</vt:lpstr>
      <vt:lpstr> </vt:lpstr>
      <vt:lpstr>Metric</vt:lpstr>
      <vt:lpstr>Thank you</vt:lpstr>
      <vt:lpstr>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Ironic Gradient</dc:title>
  <dc:creator>Martin Johannes Nilsen</dc:creator>
  <cp:lastModifiedBy>Martin Johannes Nilsen</cp:lastModifiedBy>
  <cp:revision>4</cp:revision>
  <dcterms:created xsi:type="dcterms:W3CDTF">2022-11-27T12:30:36Z</dcterms:created>
  <dcterms:modified xsi:type="dcterms:W3CDTF">2022-11-30T20:28:21Z</dcterms:modified>
</cp:coreProperties>
</file>