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5"/>
  </p:notesMasterIdLst>
  <p:sldIdLst>
    <p:sldId id="310" r:id="rId2"/>
    <p:sldId id="311" r:id="rId3"/>
    <p:sldId id="315" r:id="rId4"/>
    <p:sldId id="333" r:id="rId5"/>
    <p:sldId id="324" r:id="rId6"/>
    <p:sldId id="325" r:id="rId7"/>
    <p:sldId id="334" r:id="rId8"/>
    <p:sldId id="326" r:id="rId9"/>
    <p:sldId id="346" r:id="rId10"/>
    <p:sldId id="313" r:id="rId11"/>
    <p:sldId id="314" r:id="rId12"/>
    <p:sldId id="340" r:id="rId13"/>
    <p:sldId id="347" r:id="rId14"/>
    <p:sldId id="345" r:id="rId15"/>
    <p:sldId id="344" r:id="rId16"/>
    <p:sldId id="331" r:id="rId17"/>
    <p:sldId id="336" r:id="rId18"/>
    <p:sldId id="348" r:id="rId19"/>
    <p:sldId id="350" r:id="rId20"/>
    <p:sldId id="341" r:id="rId21"/>
    <p:sldId id="349" r:id="rId22"/>
    <p:sldId id="256" r:id="rId23"/>
    <p:sldId id="351" r:id="rId24"/>
  </p:sldIdLst>
  <p:sldSz cx="9144000" cy="5143500" type="screen16x9"/>
  <p:notesSz cx="6858000" cy="9144000"/>
  <p:embeddedFontLst>
    <p:embeddedFont>
      <p:font typeface="Abel" panose="02000506030000020004" pitchFamily="2" charset="0"/>
      <p:regular r:id="rId26"/>
    </p:embeddedFont>
    <p:embeddedFont>
      <p:font typeface="Alata" pitchFamily="2" charset="77"/>
      <p:regular r:id="rId27"/>
    </p:embeddedFont>
    <p:embeddedFont>
      <p:font typeface="Roboto Condensed Light" panose="020F0302020204030204" pitchFamily="3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9D6DF8-9E06-4F16-907A-2650A3AA4183}">
  <a:tblStyle styleId="{3F9D6DF8-9E06-4F16-907A-2650A3AA41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63"/>
    <p:restoredTop sz="94737"/>
  </p:normalViewPr>
  <p:slideViewPr>
    <p:cSldViewPr snapToGrid="0">
      <p:cViewPr>
        <p:scale>
          <a:sx n="136" d="100"/>
          <a:sy n="136" d="100"/>
        </p:scale>
        <p:origin x="6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506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38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792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4ee3e092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4ee3e092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040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36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94ee3e092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94ee3e092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782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94ee3e092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94ee3e092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56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28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26d32d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26d32d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err="1"/>
              <a:t>https</a:t>
            </a:r>
            <a:r>
              <a:rPr lang="nb-NO"/>
              <a:t>://</a:t>
            </a:r>
            <a:r>
              <a:rPr lang="nb-NO" err="1"/>
              <a:t>i.pinimg.com</a:t>
            </a:r>
            <a:r>
              <a:rPr lang="nb-NO"/>
              <a:t>/736x/9a/82/10/9a82105b98fcd569a05544178e325317.jpg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71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626d32db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626d32db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err="1"/>
              <a:t>https</a:t>
            </a:r>
            <a:r>
              <a:rPr lang="nb-NO"/>
              <a:t>://</a:t>
            </a:r>
            <a:r>
              <a:rPr lang="nb-NO" err="1"/>
              <a:t>i.pinimg.com</a:t>
            </a:r>
            <a:r>
              <a:rPr lang="nb-NO"/>
              <a:t>/736x/9a/82/10/9a82105b98fcd569a05544178e325317.jpg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367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201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626d32db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626d32db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13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9626d32db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9626d32db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01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www.freepik.com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72098" y="1693800"/>
            <a:ext cx="5084452" cy="36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80650" y="19307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2475" y="2880013"/>
            <a:ext cx="45390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9199" y="-85000"/>
            <a:ext cx="361544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219650" y="1764700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18100" y="432875"/>
            <a:ext cx="396600" cy="396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8076525" y="2600200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8275025" y="4328875"/>
            <a:ext cx="396600" cy="396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53425" y="4505875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616075" y="5400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1756994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2700000">
            <a:off x="2019119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2700000">
            <a:off x="2281244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2700000">
            <a:off x="6861869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2700000">
            <a:off x="7123994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2700000">
            <a:off x="7386119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936300" y="1753888"/>
            <a:ext cx="7250400" cy="10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1"/>
          </p:nvPr>
        </p:nvSpPr>
        <p:spPr>
          <a:xfrm>
            <a:off x="2451300" y="3056625"/>
            <a:ext cx="42414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7777" y="-127500"/>
            <a:ext cx="361544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/>
          <p:nvPr/>
        </p:nvSpPr>
        <p:spPr>
          <a:xfrm flipH="1">
            <a:off x="354300" y="5400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/>
          <p:nvPr/>
        </p:nvSpPr>
        <p:spPr>
          <a:xfrm rot="-2700000" flipH="1">
            <a:off x="2129377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1"/>
          <p:cNvSpPr/>
          <p:nvPr/>
        </p:nvSpPr>
        <p:spPr>
          <a:xfrm rot="-2700000" flipH="1">
            <a:off x="1867252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/>
          <p:nvPr/>
        </p:nvSpPr>
        <p:spPr>
          <a:xfrm rot="-2700000" flipH="1">
            <a:off x="1605127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 rot="10800000" flipH="1">
            <a:off x="2826900" y="341700"/>
            <a:ext cx="396600" cy="396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2724" y="2345625"/>
            <a:ext cx="5084452" cy="36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/>
          <p:nvPr/>
        </p:nvSpPr>
        <p:spPr>
          <a:xfrm flipH="1">
            <a:off x="7516950" y="4505875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 rot="-2700000" flipH="1">
            <a:off x="7234252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 rot="-2700000" flipH="1">
            <a:off x="6972127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-2700000" flipH="1">
            <a:off x="6710002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10800000" flipH="1">
            <a:off x="5889500" y="4406100"/>
            <a:ext cx="396600" cy="396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Tomt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1191800" y="1759950"/>
            <a:ext cx="27048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5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5393025" y="1373875"/>
            <a:ext cx="23409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2"/>
          </p:nvPr>
        </p:nvSpPr>
        <p:spPr>
          <a:xfrm>
            <a:off x="5400650" y="955600"/>
            <a:ext cx="29592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ata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3"/>
          </p:nvPr>
        </p:nvSpPr>
        <p:spPr>
          <a:xfrm>
            <a:off x="5396057" y="2434588"/>
            <a:ext cx="23409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4"/>
          </p:nvPr>
        </p:nvSpPr>
        <p:spPr>
          <a:xfrm>
            <a:off x="5404463" y="2016313"/>
            <a:ext cx="29592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ata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5"/>
          </p:nvPr>
        </p:nvSpPr>
        <p:spPr>
          <a:xfrm>
            <a:off x="5396838" y="3491150"/>
            <a:ext cx="23409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6"/>
          </p:nvPr>
        </p:nvSpPr>
        <p:spPr>
          <a:xfrm>
            <a:off x="5404463" y="3072875"/>
            <a:ext cx="29592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lata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7" hasCustomPrompt="1"/>
          </p:nvPr>
        </p:nvSpPr>
        <p:spPr>
          <a:xfrm>
            <a:off x="4699050" y="984750"/>
            <a:ext cx="7704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8" hasCustomPrompt="1"/>
          </p:nvPr>
        </p:nvSpPr>
        <p:spPr>
          <a:xfrm>
            <a:off x="4699050" y="2016625"/>
            <a:ext cx="7704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9" hasCustomPrompt="1"/>
          </p:nvPr>
        </p:nvSpPr>
        <p:spPr>
          <a:xfrm>
            <a:off x="4699050" y="3080750"/>
            <a:ext cx="7704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351996" y="0"/>
            <a:ext cx="4130404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6125" y="4265825"/>
            <a:ext cx="4130404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1999" cy="13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594250" y="3786400"/>
            <a:ext cx="4571999" cy="138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/>
          <p:nvPr/>
        </p:nvSpPr>
        <p:spPr>
          <a:xfrm rot="10800000" flipH="1">
            <a:off x="7878125" y="143250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 rot="10800000" flipH="1">
            <a:off x="8671625" y="936750"/>
            <a:ext cx="269100" cy="2691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 flipH="1">
            <a:off x="461975" y="4139675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 flipH="1">
            <a:off x="192875" y="3870575"/>
            <a:ext cx="269100" cy="2691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806375" y="466275"/>
            <a:ext cx="2634000" cy="9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1"/>
          </p:nvPr>
        </p:nvSpPr>
        <p:spPr>
          <a:xfrm>
            <a:off x="806500" y="1306625"/>
            <a:ext cx="33069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806375" y="3406100"/>
            <a:ext cx="34869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, infographics &amp; images by </a:t>
            </a:r>
            <a:r>
              <a:rPr lang="en" u="sng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2"/>
          </p:nvPr>
        </p:nvSpPr>
        <p:spPr>
          <a:xfrm>
            <a:off x="806375" y="4114000"/>
            <a:ext cx="4206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092399" y="-38987"/>
            <a:ext cx="3051601" cy="52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 rot="10800000" flipH="1">
            <a:off x="7037275" y="1792000"/>
            <a:ext cx="1445100" cy="1445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 rot="10800000" flipH="1">
            <a:off x="6754025" y="3681400"/>
            <a:ext cx="396600" cy="396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6125025" y="45427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 rot="2700000">
            <a:off x="5370819" y="45426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 rot="2700000">
            <a:off x="5632944" y="45426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"/>
          <p:cNvSpPr/>
          <p:nvPr/>
        </p:nvSpPr>
        <p:spPr>
          <a:xfrm rot="2700000">
            <a:off x="5895069" y="45426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2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ctrTitle"/>
          </p:nvPr>
        </p:nvSpPr>
        <p:spPr>
          <a:xfrm>
            <a:off x="1480650" y="18428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"/>
          </p:nvPr>
        </p:nvSpPr>
        <p:spPr>
          <a:xfrm>
            <a:off x="2302500" y="2678998"/>
            <a:ext cx="45390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22724" y="-127500"/>
            <a:ext cx="361544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/>
          <p:nvPr/>
        </p:nvSpPr>
        <p:spPr>
          <a:xfrm rot="5400000">
            <a:off x="8044353" y="1426968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 rot="8100000">
            <a:off x="8554791" y="162312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 rot="8100000">
            <a:off x="8554791" y="424437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 rot="8100000">
            <a:off x="8554791" y="686562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28773" y="2345625"/>
            <a:ext cx="5084452" cy="36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/>
          <p:nvPr/>
        </p:nvSpPr>
        <p:spPr>
          <a:xfrm rot="5400000">
            <a:off x="-19659" y="3563181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 rot="8100000">
            <a:off x="490778" y="435630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8100000">
            <a:off x="490778" y="4618425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 rot="8100000">
            <a:off x="490778" y="488055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 rot="10800000">
            <a:off x="7304425" y="4447200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 rot="10800000" flipH="1">
            <a:off x="7816900" y="3349750"/>
            <a:ext cx="956100" cy="956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2104888" y="341700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 flipH="1">
            <a:off x="950713" y="797450"/>
            <a:ext cx="956100" cy="956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49350"/>
            <a:ext cx="5834201" cy="41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4824925" y="2992275"/>
            <a:ext cx="35067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6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3716600" y="1660250"/>
            <a:ext cx="4614900" cy="12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208225" y="2391975"/>
            <a:ext cx="1119300" cy="1119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787925" y="4280300"/>
            <a:ext cx="450300" cy="4503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6657375" y="4908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 rot="2700000">
            <a:off x="7960944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 rot="2700000">
            <a:off x="8223069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 rot="2700000">
            <a:off x="8485194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 1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785525" y="2117125"/>
            <a:ext cx="35085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1"/>
          </p:nvPr>
        </p:nvSpPr>
        <p:spPr>
          <a:xfrm>
            <a:off x="4566600" y="1254075"/>
            <a:ext cx="41337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683849" y="0"/>
            <a:ext cx="4130404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519719" y="4265825"/>
            <a:ext cx="4130404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594250" y="0"/>
            <a:ext cx="4571999" cy="13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0" y="3786400"/>
            <a:ext cx="4571999" cy="138628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/>
          <p:nvPr/>
        </p:nvSpPr>
        <p:spPr>
          <a:xfrm rot="10800000">
            <a:off x="494624" y="143250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 rot="10800000">
            <a:off x="225524" y="936750"/>
            <a:ext cx="269100" cy="2691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910774" y="4139675"/>
            <a:ext cx="793500" cy="7935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8704274" y="3870575"/>
            <a:ext cx="269100" cy="2691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subTitle" idx="1"/>
          </p:nvPr>
        </p:nvSpPr>
        <p:spPr>
          <a:xfrm>
            <a:off x="855000" y="2605500"/>
            <a:ext cx="2189400" cy="12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subTitle" idx="2"/>
          </p:nvPr>
        </p:nvSpPr>
        <p:spPr>
          <a:xfrm>
            <a:off x="855000" y="21948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subTitle" idx="3"/>
          </p:nvPr>
        </p:nvSpPr>
        <p:spPr>
          <a:xfrm>
            <a:off x="3477300" y="2605500"/>
            <a:ext cx="2189400" cy="12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ubTitle" idx="4"/>
          </p:nvPr>
        </p:nvSpPr>
        <p:spPr>
          <a:xfrm>
            <a:off x="3477300" y="21948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5"/>
          </p:nvPr>
        </p:nvSpPr>
        <p:spPr>
          <a:xfrm>
            <a:off x="6099600" y="2605500"/>
            <a:ext cx="2189400" cy="12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6"/>
          </p:nvPr>
        </p:nvSpPr>
        <p:spPr>
          <a:xfrm>
            <a:off x="6099600" y="21948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196" name="Google Shape;1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28927" y="-130474"/>
            <a:ext cx="3815073" cy="274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719" y="4236650"/>
            <a:ext cx="4130404" cy="9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/>
          <p:nvPr/>
        </p:nvSpPr>
        <p:spPr>
          <a:xfrm flipH="1">
            <a:off x="1245283" y="45552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"/>
          <p:cNvSpPr/>
          <p:nvPr/>
        </p:nvSpPr>
        <p:spPr>
          <a:xfrm rot="-2700000" flipH="1">
            <a:off x="962585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8"/>
          <p:cNvSpPr/>
          <p:nvPr/>
        </p:nvSpPr>
        <p:spPr>
          <a:xfrm rot="-2700000" flipH="1">
            <a:off x="700460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"/>
          <p:cNvSpPr/>
          <p:nvPr/>
        </p:nvSpPr>
        <p:spPr>
          <a:xfrm rot="-2700000" flipH="1">
            <a:off x="438335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"/>
          <p:cNvSpPr/>
          <p:nvPr/>
        </p:nvSpPr>
        <p:spPr>
          <a:xfrm flipH="1">
            <a:off x="7550646" y="942875"/>
            <a:ext cx="906900" cy="906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"/>
          <p:cNvSpPr/>
          <p:nvPr/>
        </p:nvSpPr>
        <p:spPr>
          <a:xfrm flipH="1">
            <a:off x="6942550" y="358500"/>
            <a:ext cx="363000" cy="3630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5686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"/>
          </p:nvPr>
        </p:nvSpPr>
        <p:spPr>
          <a:xfrm>
            <a:off x="880525" y="2329800"/>
            <a:ext cx="3346800" cy="11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594250" y="0"/>
            <a:ext cx="4571999" cy="13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786400"/>
            <a:ext cx="4571999" cy="138628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/>
          <p:nvPr/>
        </p:nvSpPr>
        <p:spPr>
          <a:xfrm rot="-1689033" flipH="1">
            <a:off x="7135637" y="319253"/>
            <a:ext cx="906760" cy="90676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/>
          <p:nvPr/>
        </p:nvSpPr>
        <p:spPr>
          <a:xfrm rot="-1689195" flipH="1">
            <a:off x="5842958" y="223151"/>
            <a:ext cx="363053" cy="363053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19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>
            <a:off x="855000" y="2415450"/>
            <a:ext cx="2189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2"/>
          </p:nvPr>
        </p:nvSpPr>
        <p:spPr>
          <a:xfrm>
            <a:off x="855000" y="200475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3"/>
          </p:nvPr>
        </p:nvSpPr>
        <p:spPr>
          <a:xfrm>
            <a:off x="3477300" y="2415450"/>
            <a:ext cx="2189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4"/>
          </p:nvPr>
        </p:nvSpPr>
        <p:spPr>
          <a:xfrm>
            <a:off x="3477300" y="200475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5"/>
          </p:nvPr>
        </p:nvSpPr>
        <p:spPr>
          <a:xfrm>
            <a:off x="6099600" y="2415450"/>
            <a:ext cx="2189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subTitle" idx="6"/>
          </p:nvPr>
        </p:nvSpPr>
        <p:spPr>
          <a:xfrm>
            <a:off x="6099600" y="200475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7"/>
          </p:nvPr>
        </p:nvSpPr>
        <p:spPr>
          <a:xfrm>
            <a:off x="855000" y="3959050"/>
            <a:ext cx="2189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8"/>
          </p:nvPr>
        </p:nvSpPr>
        <p:spPr>
          <a:xfrm>
            <a:off x="855000" y="354835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9"/>
          </p:nvPr>
        </p:nvSpPr>
        <p:spPr>
          <a:xfrm>
            <a:off x="3477300" y="3959050"/>
            <a:ext cx="2189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subTitle" idx="13"/>
          </p:nvPr>
        </p:nvSpPr>
        <p:spPr>
          <a:xfrm>
            <a:off x="3477300" y="354835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14"/>
          </p:nvPr>
        </p:nvSpPr>
        <p:spPr>
          <a:xfrm>
            <a:off x="6099600" y="3959050"/>
            <a:ext cx="21894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15"/>
          </p:nvPr>
        </p:nvSpPr>
        <p:spPr>
          <a:xfrm>
            <a:off x="6099600" y="354835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 rot="5400000" flipH="1">
            <a:off x="8113953" y="3649209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"/>
          <p:cNvSpPr/>
          <p:nvPr/>
        </p:nvSpPr>
        <p:spPr>
          <a:xfrm rot="2700000" flipH="1">
            <a:off x="8624391" y="4913835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2700000" flipH="1">
            <a:off x="8624391" y="465171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rot="2700000" flipH="1">
            <a:off x="8624391" y="4389585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336098" y="-873473"/>
            <a:ext cx="5084452" cy="36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/>
          <p:nvPr/>
        </p:nvSpPr>
        <p:spPr>
          <a:xfrm flipH="1">
            <a:off x="7311750" y="365702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824225" y="821452"/>
            <a:ext cx="956100" cy="956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611825" y="1429300"/>
            <a:ext cx="3876600" cy="5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237" y="2741763"/>
            <a:ext cx="9302226" cy="240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2" y="-39000"/>
            <a:ext cx="3051601" cy="52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 rot="10800000">
            <a:off x="500888" y="1594213"/>
            <a:ext cx="1445100" cy="1445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>
            <a:off x="1832638" y="3483613"/>
            <a:ext cx="396600" cy="396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6710113" y="560388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-2700000" flipH="1">
            <a:off x="8485190" y="56037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2700000" flipH="1">
            <a:off x="8223065" y="56037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 rot="-2700000" flipH="1">
            <a:off x="7960940" y="56037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4611825" y="2101750"/>
            <a:ext cx="3213000" cy="5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3670150" y="1429300"/>
            <a:ext cx="941700" cy="5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figures and subtitles">
  <p:cSld name="CUSTOM_8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 hasCustomPrompt="1"/>
          </p:nvPr>
        </p:nvSpPr>
        <p:spPr>
          <a:xfrm>
            <a:off x="1958499" y="912425"/>
            <a:ext cx="52269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1957850" y="1673850"/>
            <a:ext cx="52284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 idx="2" hasCustomPrompt="1"/>
          </p:nvPr>
        </p:nvSpPr>
        <p:spPr>
          <a:xfrm>
            <a:off x="1958499" y="2044050"/>
            <a:ext cx="52269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1957850" y="2805475"/>
            <a:ext cx="52284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 idx="4" hasCustomPrompt="1"/>
          </p:nvPr>
        </p:nvSpPr>
        <p:spPr>
          <a:xfrm>
            <a:off x="1958499" y="3175675"/>
            <a:ext cx="5226900" cy="6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1957850" y="3937100"/>
            <a:ext cx="5228400" cy="2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239" name="Google Shape;23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02577" y="-432300"/>
            <a:ext cx="361544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/>
          <p:nvPr/>
        </p:nvSpPr>
        <p:spPr>
          <a:xfrm rot="-5400000" flipH="1">
            <a:off x="126848" y="1426968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 rot="-8100000" flipH="1">
            <a:off x="637281" y="162312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 rot="-8100000" flipH="1">
            <a:off x="637281" y="424437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 rot="-8100000" flipH="1">
            <a:off x="637281" y="686562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7524" y="2671225"/>
            <a:ext cx="5084452" cy="36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/>
          <p:nvPr/>
        </p:nvSpPr>
        <p:spPr>
          <a:xfrm rot="-5400000" flipH="1">
            <a:off x="8190861" y="3563181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 rot="-8100000" flipH="1">
            <a:off x="8701294" y="435630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 rot="-8100000" flipH="1">
            <a:off x="8701294" y="4618425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 rot="-8100000" flipH="1">
            <a:off x="8701294" y="488055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1"/>
          <p:cNvSpPr/>
          <p:nvPr/>
        </p:nvSpPr>
        <p:spPr>
          <a:xfrm rot="10800000" flipH="1">
            <a:off x="1359526" y="4604400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"/>
          <p:cNvSpPr/>
          <p:nvPr/>
        </p:nvSpPr>
        <p:spPr>
          <a:xfrm rot="10800000">
            <a:off x="212701" y="3675350"/>
            <a:ext cx="956100" cy="956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"/>
          <p:cNvSpPr/>
          <p:nvPr/>
        </p:nvSpPr>
        <p:spPr>
          <a:xfrm flipH="1">
            <a:off x="7236714" y="181950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7647888" y="666175"/>
            <a:ext cx="956100" cy="956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9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5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1"/>
          </p:nvPr>
        </p:nvSpPr>
        <p:spPr>
          <a:xfrm>
            <a:off x="1722400" y="1737700"/>
            <a:ext cx="21894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2"/>
          </p:nvPr>
        </p:nvSpPr>
        <p:spPr>
          <a:xfrm>
            <a:off x="1722400" y="13270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3"/>
          </p:nvPr>
        </p:nvSpPr>
        <p:spPr>
          <a:xfrm>
            <a:off x="4788450" y="1737700"/>
            <a:ext cx="21894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subTitle" idx="4"/>
          </p:nvPr>
        </p:nvSpPr>
        <p:spPr>
          <a:xfrm>
            <a:off x="4788450" y="13270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ubTitle" idx="5"/>
          </p:nvPr>
        </p:nvSpPr>
        <p:spPr>
          <a:xfrm>
            <a:off x="1722400" y="3336098"/>
            <a:ext cx="2189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subTitle" idx="6"/>
          </p:nvPr>
        </p:nvSpPr>
        <p:spPr>
          <a:xfrm>
            <a:off x="1722400" y="29268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ubTitle" idx="7"/>
          </p:nvPr>
        </p:nvSpPr>
        <p:spPr>
          <a:xfrm>
            <a:off x="4788450" y="3336108"/>
            <a:ext cx="2189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subTitle" idx="8"/>
          </p:nvPr>
        </p:nvSpPr>
        <p:spPr>
          <a:xfrm>
            <a:off x="4788450" y="29268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 rot="10800000" flipH="1">
            <a:off x="1006426" y="4555202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"/>
          <p:cNvSpPr/>
          <p:nvPr/>
        </p:nvSpPr>
        <p:spPr>
          <a:xfrm rot="8100000" flipH="1">
            <a:off x="252220" y="455519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"/>
          <p:cNvSpPr/>
          <p:nvPr/>
        </p:nvSpPr>
        <p:spPr>
          <a:xfrm rot="8100000" flipH="1">
            <a:off x="514345" y="455519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2"/>
          <p:cNvSpPr/>
          <p:nvPr/>
        </p:nvSpPr>
        <p:spPr>
          <a:xfrm rot="8100000" flipH="1">
            <a:off x="776470" y="4555190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051566">
            <a:off x="5317947" y="1057526"/>
            <a:ext cx="5084455" cy="365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/>
          <p:nvPr/>
        </p:nvSpPr>
        <p:spPr>
          <a:xfrm flipH="1">
            <a:off x="7796725" y="637577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735950" y="1517600"/>
            <a:ext cx="1191300" cy="1191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416869" y="4390687"/>
            <a:ext cx="4130404" cy="9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5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pic>
        <p:nvPicPr>
          <p:cNvPr id="273" name="Google Shape;2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689775" y="-66125"/>
            <a:ext cx="4571999" cy="13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102850" y="3911262"/>
            <a:ext cx="4571999" cy="138628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/>
          <p:nvPr/>
        </p:nvSpPr>
        <p:spPr>
          <a:xfrm rot="-1689033" flipH="1">
            <a:off x="7833687" y="253128"/>
            <a:ext cx="906760" cy="90676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3"/>
          <p:cNvSpPr/>
          <p:nvPr/>
        </p:nvSpPr>
        <p:spPr>
          <a:xfrm rot="-1689195" flipH="1">
            <a:off x="6128908" y="157026"/>
            <a:ext cx="363053" cy="363053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3"/>
          <p:cNvSpPr/>
          <p:nvPr/>
        </p:nvSpPr>
        <p:spPr>
          <a:xfrm rot="3436638">
            <a:off x="766385" y="4084418"/>
            <a:ext cx="906814" cy="906814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"/>
          <p:cNvSpPr/>
          <p:nvPr/>
        </p:nvSpPr>
        <p:spPr>
          <a:xfrm rot="3436911">
            <a:off x="2795373" y="4732077"/>
            <a:ext cx="362993" cy="362993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resources">
  <p:cSld name="CUSTOM_1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9444" y="4235151"/>
            <a:ext cx="4130404" cy="9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5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63411" y="1691000"/>
            <a:ext cx="4849653" cy="348637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4"/>
          <p:cNvSpPr/>
          <p:nvPr/>
        </p:nvSpPr>
        <p:spPr>
          <a:xfrm rot="10800000">
            <a:off x="7141550" y="2784475"/>
            <a:ext cx="1156800" cy="1156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 rot="10800000">
            <a:off x="7560650" y="1847450"/>
            <a:ext cx="318600" cy="318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subTitle" idx="1"/>
          </p:nvPr>
        </p:nvSpPr>
        <p:spPr>
          <a:xfrm>
            <a:off x="747650" y="2029000"/>
            <a:ext cx="6393900" cy="12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2"/>
          </p:nvPr>
        </p:nvSpPr>
        <p:spPr>
          <a:xfrm>
            <a:off x="747650" y="1556000"/>
            <a:ext cx="41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5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 rot="10800000" flipH="1">
            <a:off x="6895892" y="490795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 rot="8100000" flipH="1">
            <a:off x="8199460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 rot="8100000" flipH="1">
            <a:off x="8461585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 rot="8100000" flipH="1">
            <a:off x="8723710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9444" y="4235151"/>
            <a:ext cx="4130404" cy="9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5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pic>
        <p:nvPicPr>
          <p:cNvPr id="294" name="Google Shape;2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63411" y="1691000"/>
            <a:ext cx="4849653" cy="348637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5"/>
          <p:cNvSpPr/>
          <p:nvPr/>
        </p:nvSpPr>
        <p:spPr>
          <a:xfrm rot="10800000">
            <a:off x="7141550" y="2784475"/>
            <a:ext cx="1156800" cy="1156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"/>
          <p:cNvSpPr/>
          <p:nvPr/>
        </p:nvSpPr>
        <p:spPr>
          <a:xfrm rot="10800000">
            <a:off x="7560650" y="1847450"/>
            <a:ext cx="318600" cy="318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1"/>
          </p:nvPr>
        </p:nvSpPr>
        <p:spPr>
          <a:xfrm>
            <a:off x="754750" y="2521900"/>
            <a:ext cx="6393900" cy="1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2"/>
          </p:nvPr>
        </p:nvSpPr>
        <p:spPr>
          <a:xfrm>
            <a:off x="754750" y="2048900"/>
            <a:ext cx="41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5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rot="10800000" flipH="1">
            <a:off x="6895892" y="490795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5"/>
          <p:cNvSpPr/>
          <p:nvPr/>
        </p:nvSpPr>
        <p:spPr>
          <a:xfrm rot="8100000" flipH="1">
            <a:off x="8199460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 rot="8100000" flipH="1">
            <a:off x="8461585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 rot="8100000" flipH="1">
            <a:off x="8723710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3"/>
          </p:nvPr>
        </p:nvSpPr>
        <p:spPr>
          <a:xfrm>
            <a:off x="754750" y="3676800"/>
            <a:ext cx="50007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subTitle" idx="4"/>
          </p:nvPr>
        </p:nvSpPr>
        <p:spPr>
          <a:xfrm>
            <a:off x="754750" y="3203800"/>
            <a:ext cx="41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5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5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6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subTitle" idx="1"/>
          </p:nvPr>
        </p:nvSpPr>
        <p:spPr>
          <a:xfrm>
            <a:off x="3944700" y="1937300"/>
            <a:ext cx="21894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subTitle" idx="2"/>
          </p:nvPr>
        </p:nvSpPr>
        <p:spPr>
          <a:xfrm>
            <a:off x="3944700" y="15116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subTitle" idx="3"/>
          </p:nvPr>
        </p:nvSpPr>
        <p:spPr>
          <a:xfrm>
            <a:off x="6414600" y="1937300"/>
            <a:ext cx="21894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4"/>
          </p:nvPr>
        </p:nvSpPr>
        <p:spPr>
          <a:xfrm>
            <a:off x="6414600" y="15116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5"/>
          </p:nvPr>
        </p:nvSpPr>
        <p:spPr>
          <a:xfrm>
            <a:off x="3944700" y="3784434"/>
            <a:ext cx="21894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6"/>
          </p:nvPr>
        </p:nvSpPr>
        <p:spPr>
          <a:xfrm>
            <a:off x="3944700" y="3358725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7"/>
          </p:nvPr>
        </p:nvSpPr>
        <p:spPr>
          <a:xfrm>
            <a:off x="6414600" y="3784425"/>
            <a:ext cx="21894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8"/>
          </p:nvPr>
        </p:nvSpPr>
        <p:spPr>
          <a:xfrm>
            <a:off x="6414600" y="3358725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315" name="Google Shape;31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4575" y="1278975"/>
            <a:ext cx="5834201" cy="41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6"/>
          <p:cNvSpPr/>
          <p:nvPr/>
        </p:nvSpPr>
        <p:spPr>
          <a:xfrm>
            <a:off x="2544900" y="3786000"/>
            <a:ext cx="1119300" cy="1119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815375" y="3936950"/>
            <a:ext cx="450300" cy="4503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6881200" y="5604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 rot="2700000">
            <a:off x="8184769" y="5603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 rot="2700000">
            <a:off x="8446894" y="5603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 rot="2700000">
            <a:off x="8709019" y="5603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6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1"/>
          </p:nvPr>
        </p:nvSpPr>
        <p:spPr>
          <a:xfrm>
            <a:off x="1307450" y="2266700"/>
            <a:ext cx="43917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2"/>
          </p:nvPr>
        </p:nvSpPr>
        <p:spPr>
          <a:xfrm>
            <a:off x="1307450" y="18560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3"/>
          </p:nvPr>
        </p:nvSpPr>
        <p:spPr>
          <a:xfrm>
            <a:off x="1307450" y="3501950"/>
            <a:ext cx="43917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4"/>
          </p:nvPr>
        </p:nvSpPr>
        <p:spPr>
          <a:xfrm>
            <a:off x="1307450" y="309125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328" name="Google Shape;32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9444" y="4235151"/>
            <a:ext cx="4130404" cy="9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63411" y="1691000"/>
            <a:ext cx="4849653" cy="348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7"/>
          <p:cNvSpPr/>
          <p:nvPr/>
        </p:nvSpPr>
        <p:spPr>
          <a:xfrm rot="10800000">
            <a:off x="7141550" y="2784475"/>
            <a:ext cx="1156800" cy="1156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 rot="10800000" flipH="1">
            <a:off x="6895892" y="490795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/>
          <p:nvPr/>
        </p:nvSpPr>
        <p:spPr>
          <a:xfrm rot="8100000" flipH="1">
            <a:off x="8199460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/>
          <p:nvPr/>
        </p:nvSpPr>
        <p:spPr>
          <a:xfrm rot="8100000" flipH="1">
            <a:off x="8461585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7"/>
          <p:cNvSpPr/>
          <p:nvPr/>
        </p:nvSpPr>
        <p:spPr>
          <a:xfrm rot="8100000" flipH="1">
            <a:off x="8723710" y="4907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7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78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1"/>
          </p:nvPr>
        </p:nvSpPr>
        <p:spPr>
          <a:xfrm>
            <a:off x="1658950" y="3496825"/>
            <a:ext cx="24621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2"/>
          </p:nvPr>
        </p:nvSpPr>
        <p:spPr>
          <a:xfrm>
            <a:off x="1749563" y="3071125"/>
            <a:ext cx="2280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3"/>
          </p:nvPr>
        </p:nvSpPr>
        <p:spPr>
          <a:xfrm>
            <a:off x="5022925" y="3496825"/>
            <a:ext cx="24621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4"/>
          </p:nvPr>
        </p:nvSpPr>
        <p:spPr>
          <a:xfrm>
            <a:off x="5113513" y="3071125"/>
            <a:ext cx="2280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341" name="Google Shape;34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89775" y="-66125"/>
            <a:ext cx="4571999" cy="13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2850" y="3911262"/>
            <a:ext cx="4571999" cy="138628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8"/>
          <p:cNvSpPr/>
          <p:nvPr/>
        </p:nvSpPr>
        <p:spPr>
          <a:xfrm rot="-1689033" flipH="1">
            <a:off x="7833687" y="253128"/>
            <a:ext cx="906760" cy="90676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 rot="-1689195" flipH="1">
            <a:off x="6128908" y="157026"/>
            <a:ext cx="363053" cy="363053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 rot="3436638">
            <a:off x="766385" y="4084418"/>
            <a:ext cx="906814" cy="906814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"/>
          <p:cNvSpPr/>
          <p:nvPr/>
        </p:nvSpPr>
        <p:spPr>
          <a:xfrm rot="3436911">
            <a:off x="2795373" y="4732077"/>
            <a:ext cx="362993" cy="362993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rot="10800000" flipH="1">
            <a:off x="6895892" y="4555195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 rot="8100000" flipH="1">
            <a:off x="8199460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8"/>
          <p:cNvSpPr/>
          <p:nvPr/>
        </p:nvSpPr>
        <p:spPr>
          <a:xfrm rot="8100000" flipH="1">
            <a:off x="8461585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8"/>
          <p:cNvSpPr/>
          <p:nvPr/>
        </p:nvSpPr>
        <p:spPr>
          <a:xfrm rot="8100000" flipH="1">
            <a:off x="8723710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8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26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1"/>
          </p:nvPr>
        </p:nvSpPr>
        <p:spPr>
          <a:xfrm>
            <a:off x="918450" y="2979850"/>
            <a:ext cx="21894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subTitle" idx="2"/>
          </p:nvPr>
        </p:nvSpPr>
        <p:spPr>
          <a:xfrm>
            <a:off x="826200" y="2554150"/>
            <a:ext cx="2373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3"/>
          </p:nvPr>
        </p:nvSpPr>
        <p:spPr>
          <a:xfrm>
            <a:off x="3477300" y="2979850"/>
            <a:ext cx="21894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subTitle" idx="4"/>
          </p:nvPr>
        </p:nvSpPr>
        <p:spPr>
          <a:xfrm>
            <a:off x="3385050" y="2554150"/>
            <a:ext cx="2373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subTitle" idx="5"/>
          </p:nvPr>
        </p:nvSpPr>
        <p:spPr>
          <a:xfrm>
            <a:off x="6036150" y="2979850"/>
            <a:ext cx="21894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6"/>
          </p:nvPr>
        </p:nvSpPr>
        <p:spPr>
          <a:xfrm>
            <a:off x="5943900" y="2554150"/>
            <a:ext cx="23739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849548" y="-245628"/>
            <a:ext cx="4990653" cy="358772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/>
          <p:nvPr/>
        </p:nvSpPr>
        <p:spPr>
          <a:xfrm rot="10800000">
            <a:off x="6251279" y="254131"/>
            <a:ext cx="1119300" cy="1119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 rot="10800000">
            <a:off x="8153704" y="732106"/>
            <a:ext cx="450300" cy="4503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/>
          <p:nvPr/>
        </p:nvSpPr>
        <p:spPr>
          <a:xfrm rot="5400000">
            <a:off x="-19665" y="3504242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"/>
          <p:cNvSpPr/>
          <p:nvPr/>
        </p:nvSpPr>
        <p:spPr>
          <a:xfrm rot="8100000">
            <a:off x="490773" y="4297361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/>
          <p:nvPr/>
        </p:nvSpPr>
        <p:spPr>
          <a:xfrm rot="8100000">
            <a:off x="490773" y="4559486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"/>
          <p:cNvSpPr/>
          <p:nvPr/>
        </p:nvSpPr>
        <p:spPr>
          <a:xfrm rot="8100000">
            <a:off x="490773" y="4821611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689775" y="-66125"/>
            <a:ext cx="4571999" cy="13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2850" y="3911262"/>
            <a:ext cx="4571999" cy="1386282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0"/>
          <p:cNvSpPr/>
          <p:nvPr/>
        </p:nvSpPr>
        <p:spPr>
          <a:xfrm rot="-1689033" flipH="1">
            <a:off x="7833687" y="253128"/>
            <a:ext cx="906760" cy="90676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/>
          <p:nvPr/>
        </p:nvSpPr>
        <p:spPr>
          <a:xfrm rot="-1689195" flipH="1">
            <a:off x="6128908" y="157026"/>
            <a:ext cx="363053" cy="363053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/>
          <p:nvPr/>
        </p:nvSpPr>
        <p:spPr>
          <a:xfrm rot="3436638">
            <a:off x="766385" y="4084418"/>
            <a:ext cx="906814" cy="906814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0"/>
          <p:cNvSpPr/>
          <p:nvPr/>
        </p:nvSpPr>
        <p:spPr>
          <a:xfrm rot="3436911">
            <a:off x="2795373" y="4732077"/>
            <a:ext cx="362993" cy="362993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/>
          <p:nvPr/>
        </p:nvSpPr>
        <p:spPr>
          <a:xfrm rot="10800000" flipH="1">
            <a:off x="6895892" y="4555195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"/>
          <p:cNvSpPr/>
          <p:nvPr/>
        </p:nvSpPr>
        <p:spPr>
          <a:xfrm rot="8100000" flipH="1">
            <a:off x="8199460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0"/>
          <p:cNvSpPr/>
          <p:nvPr/>
        </p:nvSpPr>
        <p:spPr>
          <a:xfrm rot="8100000" flipH="1">
            <a:off x="8461585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0"/>
          <p:cNvSpPr/>
          <p:nvPr/>
        </p:nvSpPr>
        <p:spPr>
          <a:xfrm rot="8100000" flipH="1">
            <a:off x="8723710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5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008300" y="1241325"/>
            <a:ext cx="7127400" cy="3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latin typeface="Alata"/>
                <a:ea typeface="Alata"/>
                <a:cs typeface="Alata"/>
                <a:sym typeface="A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latin typeface="Alata"/>
                <a:ea typeface="Alata"/>
                <a:cs typeface="Alata"/>
                <a:sym typeface="A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latin typeface="Alata"/>
                <a:ea typeface="Alata"/>
                <a:cs typeface="Alata"/>
                <a:sym typeface="A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latin typeface="Alata"/>
                <a:ea typeface="Alata"/>
                <a:cs typeface="Alata"/>
                <a:sym typeface="A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latin typeface="Alata"/>
                <a:ea typeface="Alata"/>
                <a:cs typeface="Alata"/>
                <a:sym typeface="A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latin typeface="Alata"/>
                <a:ea typeface="Alata"/>
                <a:cs typeface="Alata"/>
                <a:sym typeface="A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latin typeface="Alata"/>
                <a:ea typeface="Alata"/>
                <a:cs typeface="Alata"/>
                <a:sym typeface="A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6818125" y="45552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rot="2700000">
            <a:off x="8121694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2700000">
            <a:off x="8383819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 rot="2700000">
            <a:off x="8645944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4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98300" y="0"/>
            <a:ext cx="2845699" cy="20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/>
          <p:nvPr/>
        </p:nvSpPr>
        <p:spPr>
          <a:xfrm flipH="1">
            <a:off x="7202862" y="623151"/>
            <a:ext cx="688800" cy="6888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8404475" y="388500"/>
            <a:ext cx="303000" cy="3030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653577" y="2693275"/>
            <a:ext cx="361544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1"/>
          <p:cNvSpPr/>
          <p:nvPr/>
        </p:nvSpPr>
        <p:spPr>
          <a:xfrm rot="-5400000">
            <a:off x="-17352" y="3612157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 rot="-2700000">
            <a:off x="493081" y="4876784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 rot="-2700000">
            <a:off x="493081" y="4614659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/>
          <p:nvPr/>
        </p:nvSpPr>
        <p:spPr>
          <a:xfrm rot="-2700000">
            <a:off x="493081" y="4352534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3" name="Google Shape;3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266924" y="-863250"/>
            <a:ext cx="5084452" cy="36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1"/>
          <p:cNvSpPr/>
          <p:nvPr/>
        </p:nvSpPr>
        <p:spPr>
          <a:xfrm rot="-5400000">
            <a:off x="8046661" y="1475944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 rot="-2700000">
            <a:off x="8557094" y="682796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 rot="-2700000">
            <a:off x="8557094" y="420671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1"/>
          <p:cNvSpPr/>
          <p:nvPr/>
        </p:nvSpPr>
        <p:spPr>
          <a:xfrm rot="-2700000">
            <a:off x="8557094" y="158546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1527476" y="375925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1"/>
          <p:cNvSpPr/>
          <p:nvPr/>
        </p:nvSpPr>
        <p:spPr>
          <a:xfrm flipH="1">
            <a:off x="373301" y="831675"/>
            <a:ext cx="956100" cy="956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1"/>
          <p:cNvSpPr/>
          <p:nvPr/>
        </p:nvSpPr>
        <p:spPr>
          <a:xfrm rot="10800000">
            <a:off x="6727014" y="4481425"/>
            <a:ext cx="314400" cy="3144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 rot="10800000" flipH="1">
            <a:off x="7239488" y="3383975"/>
            <a:ext cx="956100" cy="956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4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4575" y="1278975"/>
            <a:ext cx="5834201" cy="41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2"/>
          <p:cNvSpPr/>
          <p:nvPr/>
        </p:nvSpPr>
        <p:spPr>
          <a:xfrm>
            <a:off x="2705250" y="3786000"/>
            <a:ext cx="1119300" cy="1119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815375" y="3936950"/>
            <a:ext cx="450300" cy="4503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/>
          <p:nvPr/>
        </p:nvSpPr>
        <p:spPr>
          <a:xfrm rot="-5400000">
            <a:off x="8044344" y="1556839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 rot="-2700000">
            <a:off x="8554777" y="763691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"/>
          <p:cNvSpPr/>
          <p:nvPr/>
        </p:nvSpPr>
        <p:spPr>
          <a:xfrm rot="-2700000">
            <a:off x="8554777" y="501566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"/>
          <p:cNvSpPr/>
          <p:nvPr/>
        </p:nvSpPr>
        <p:spPr>
          <a:xfrm rot="-2700000">
            <a:off x="8554777" y="239441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13600" y="-5"/>
            <a:ext cx="4130401" cy="296930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2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1"/>
          </p:nvPr>
        </p:nvSpPr>
        <p:spPr>
          <a:xfrm>
            <a:off x="1101575" y="2847499"/>
            <a:ext cx="3090300" cy="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"/>
          </p:nvPr>
        </p:nvSpPr>
        <p:spPr>
          <a:xfrm>
            <a:off x="4875925" y="2842300"/>
            <a:ext cx="3090300" cy="9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3"/>
          </p:nvPr>
        </p:nvSpPr>
        <p:spPr>
          <a:xfrm>
            <a:off x="4875925" y="24316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4"/>
          </p:nvPr>
        </p:nvSpPr>
        <p:spPr>
          <a:xfrm>
            <a:off x="1101575" y="2431600"/>
            <a:ext cx="18642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pic>
        <p:nvPicPr>
          <p:cNvPr id="54" name="Google Shape;5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6" y="4236650"/>
            <a:ext cx="4130404" cy="9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/>
          <p:nvPr/>
        </p:nvSpPr>
        <p:spPr>
          <a:xfrm>
            <a:off x="6818125" y="45552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rot="2700000">
            <a:off x="8121694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2700000">
            <a:off x="8383819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rot="2700000">
            <a:off x="8645944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 flipH="1">
            <a:off x="6108546" y="445025"/>
            <a:ext cx="906900" cy="9069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 flipH="1">
            <a:off x="8041300" y="579875"/>
            <a:ext cx="363000" cy="3630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709223" y="1"/>
            <a:ext cx="4048752" cy="29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56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6818125" y="45552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2700000">
            <a:off x="8121694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2700000">
            <a:off x="8383819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2700000">
            <a:off x="8645944" y="45551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flipH="1">
            <a:off x="6912025" y="445024"/>
            <a:ext cx="1025400" cy="10254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822825" y="1733113"/>
            <a:ext cx="45192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822825" y="1020988"/>
            <a:ext cx="2942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5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pic>
        <p:nvPicPr>
          <p:cNvPr id="72" name="Google Shape;7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741775"/>
            <a:ext cx="9302226" cy="240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092399" y="-38987"/>
            <a:ext cx="3051601" cy="52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7"/>
          <p:cNvSpPr/>
          <p:nvPr/>
        </p:nvSpPr>
        <p:spPr>
          <a:xfrm rot="10800000" flipH="1">
            <a:off x="7198000" y="1594225"/>
            <a:ext cx="1445100" cy="14451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rot="10800000" flipH="1">
            <a:off x="6914750" y="3483625"/>
            <a:ext cx="396600" cy="396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6553400" y="5604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2700000">
            <a:off x="5799194" y="5603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2700000">
            <a:off x="6061319" y="5603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rot="2700000">
            <a:off x="6323444" y="5603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1480650" y="1212450"/>
            <a:ext cx="6182700" cy="27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22724" y="-127500"/>
            <a:ext cx="361544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/>
          <p:nvPr/>
        </p:nvSpPr>
        <p:spPr>
          <a:xfrm>
            <a:off x="7816901" y="540000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rot="2700000">
            <a:off x="7062695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 rot="2700000">
            <a:off x="7324820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 rot="2700000">
            <a:off x="7586945" y="539983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 rot="10800000">
            <a:off x="6067001" y="341700"/>
            <a:ext cx="396600" cy="396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28773" y="2345625"/>
            <a:ext cx="5084452" cy="36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/>
          <p:nvPr/>
        </p:nvSpPr>
        <p:spPr>
          <a:xfrm>
            <a:off x="654251" y="4505875"/>
            <a:ext cx="1119300" cy="9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2700000">
            <a:off x="1957820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 rot="2700000">
            <a:off x="2219945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 rot="2700000">
            <a:off x="2482070" y="4505858"/>
            <a:ext cx="98429" cy="984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 rot="10800000">
            <a:off x="3004401" y="4406100"/>
            <a:ext cx="396600" cy="3966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nb-NO"/>
              <a:t>Klikk for å redigere undertittelstil i malen</a:t>
            </a:r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4189700" y="2898075"/>
            <a:ext cx="4243800" cy="173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nb-NO"/>
              <a:t>Klikk for å redigere tittelstil</a:t>
            </a:r>
            <a:endParaRPr/>
          </a:p>
        </p:txBody>
      </p:sp>
      <p:pic>
        <p:nvPicPr>
          <p:cNvPr id="100" name="Google Shape;10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16549" y="-40150"/>
            <a:ext cx="3827451" cy="2751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/>
          <p:nvPr/>
        </p:nvSpPr>
        <p:spPr>
          <a:xfrm rot="10800000">
            <a:off x="5983476" y="320902"/>
            <a:ext cx="1119300" cy="11193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"/>
          <p:cNvSpPr/>
          <p:nvPr/>
        </p:nvSpPr>
        <p:spPr>
          <a:xfrm rot="10800000">
            <a:off x="7729425" y="722302"/>
            <a:ext cx="316500" cy="316500"/>
          </a:xfrm>
          <a:prstGeom prst="ellipse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5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845150"/>
            <a:ext cx="85206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9.jpeg"/><Relationship Id="rId9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erta | Muppet Wiki | Fandom">
            <a:extLst>
              <a:ext uri="{FF2B5EF4-FFF2-40B4-BE49-F238E27FC236}">
                <a16:creationId xmlns:a16="http://schemas.microsoft.com/office/drawing/2014/main" id="{E915DBB8-F777-D251-5F1A-DDA9ACAE1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1" b="67319" l="25085" r="80000">
                        <a14:foregroundMark x1="79661" y1="35812" x2="80000" y2="27789"/>
                        <a14:foregroundMark x1="59661" y1="5871" x2="59661" y2="5871"/>
                        <a14:backgroundMark x1="65254" y1="60665" x2="65254" y2="60665"/>
                        <a14:backgroundMark x1="38475" y1="64971" x2="38475" y2="64971"/>
                        <a14:backgroundMark x1="37288" y1="63209" x2="37288" y2="63209"/>
                        <a14:backgroundMark x1="57288" y1="67123" x2="57288" y2="67123"/>
                        <a14:backgroundMark x1="59831" y1="64579" x2="56441" y2="66928"/>
                        <a14:backgroundMark x1="43220" y1="64971" x2="43220" y2="64971"/>
                        <a14:backgroundMark x1="50847" y1="67710" x2="58305" y2="67515"/>
                        <a14:backgroundMark x1="58475" y1="67123" x2="58475" y2="67123"/>
                        <a14:backgroundMark x1="58305" y1="64971" x2="58305" y2="64971"/>
                        <a14:backgroundMark x1="58814" y1="63992" x2="56610" y2="66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64" r="14388" b="25019"/>
          <a:stretch/>
        </p:blipFill>
        <p:spPr bwMode="auto">
          <a:xfrm>
            <a:off x="125923" y="1776140"/>
            <a:ext cx="864535" cy="8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" name="Google Shape;412;p37"/>
          <p:cNvSpPr txBox="1">
            <a:spLocks noGrp="1"/>
          </p:cNvSpPr>
          <p:nvPr>
            <p:ph type="ctrTitle"/>
          </p:nvPr>
        </p:nvSpPr>
        <p:spPr>
          <a:xfrm>
            <a:off x="558190" y="2043913"/>
            <a:ext cx="8155755" cy="568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/>
              <a:t>Movie review rating prediction</a:t>
            </a:r>
            <a:endParaRPr sz="4000" dirty="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-301577" y="421104"/>
            <a:ext cx="45390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rgbClr val="282B2D"/>
              </a:buClr>
              <a:buSzPts val="1100"/>
              <a:buFont typeface="Arial"/>
            </a:pPr>
            <a:r>
              <a:rPr lang="en" dirty="0"/>
              <a:t>Martin and Ole Jonas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5021D27-3090-FEBF-87F7-28BED1417FC8}"/>
              </a:ext>
            </a:extLst>
          </p:cNvPr>
          <p:cNvSpPr txBox="1"/>
          <p:nvPr/>
        </p:nvSpPr>
        <p:spPr>
          <a:xfrm>
            <a:off x="-57899" y="4989612"/>
            <a:ext cx="25827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https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://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static.wikia.nocookie.net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/muppet/images/b/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bb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500" err="1">
                <a:solidFill>
                  <a:schemeClr val="tx1">
                    <a:lumMod val="50000"/>
                  </a:schemeClr>
                </a:solidFill>
              </a:rPr>
              <a:t>Roberta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.JPG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revision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latest?cb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=20200925003124</a:t>
            </a:r>
          </a:p>
        </p:txBody>
      </p:sp>
      <p:sp>
        <p:nvSpPr>
          <p:cNvPr id="2" name="Google Shape;413;p37">
            <a:extLst>
              <a:ext uri="{FF2B5EF4-FFF2-40B4-BE49-F238E27FC236}">
                <a16:creationId xmlns:a16="http://schemas.microsoft.com/office/drawing/2014/main" id="{7BB5B523-EC4E-B885-687C-7E3C46C66517}"/>
              </a:ext>
            </a:extLst>
          </p:cNvPr>
          <p:cNvSpPr txBox="1">
            <a:spLocks/>
          </p:cNvSpPr>
          <p:nvPr/>
        </p:nvSpPr>
        <p:spPr>
          <a:xfrm>
            <a:off x="1830579" y="2612239"/>
            <a:ext cx="5482842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1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>
              <a:buClr>
                <a:srgbClr val="282B2D"/>
              </a:buClr>
              <a:buSzPts val="1100"/>
            </a:pPr>
            <a:r>
              <a:rPr lang="nb-NO" dirty="0"/>
              <a:t>A </a:t>
            </a: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a transfer-</a:t>
            </a:r>
            <a:r>
              <a:rPr lang="nb-NO" dirty="0" err="1"/>
              <a:t>learned</a:t>
            </a:r>
            <a:r>
              <a:rPr lang="nb-NO" dirty="0"/>
              <a:t> </a:t>
            </a:r>
            <a:r>
              <a:rPr lang="nb-NO" dirty="0" err="1"/>
              <a:t>RoBERTa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against</a:t>
            </a:r>
            <a:r>
              <a:rPr lang="nb-NO" dirty="0"/>
              <a:t> a </a:t>
            </a:r>
            <a:r>
              <a:rPr lang="nb-NO" dirty="0" err="1"/>
              <a:t>XGBoost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8855C29F-81B5-E76B-220F-98892F464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492" y="2697317"/>
            <a:ext cx="568326" cy="5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2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37627702-16ED-1DFF-6E48-BE00EBA05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195" y="1098768"/>
            <a:ext cx="4630078" cy="1910312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326BF3EC-FC07-3634-1055-8FDDD3A2E899}"/>
              </a:ext>
            </a:extLst>
          </p:cNvPr>
          <p:cNvSpPr/>
          <p:nvPr/>
        </p:nvSpPr>
        <p:spPr>
          <a:xfrm>
            <a:off x="7963280" y="1626326"/>
            <a:ext cx="55915" cy="82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700" dirty="0">
                <a:solidFill>
                  <a:schemeClr val="tx1"/>
                </a:solidFill>
              </a:rPr>
              <a:t>?</a:t>
            </a:r>
            <a:endParaRPr lang="nb-NO" sz="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1736B-2798-814C-4C7B-61182D11B2ED}"/>
              </a:ext>
            </a:extLst>
          </p:cNvPr>
          <p:cNvSpPr txBox="1"/>
          <p:nvPr/>
        </p:nvSpPr>
        <p:spPr>
          <a:xfrm>
            <a:off x="594773" y="376218"/>
            <a:ext cx="3174422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Alata"/>
              </a:rPr>
              <a:t>Noise</a:t>
            </a:r>
            <a:endParaRPr lang="en-US" sz="3500" dirty="0">
              <a:latin typeface="Alata"/>
            </a:endParaRPr>
          </a:p>
        </p:txBody>
      </p:sp>
    </p:spTree>
    <p:extLst>
      <p:ext uri="{BB962C8B-B14F-4D97-AF65-F5344CB8AC3E}">
        <p14:creationId xmlns:p14="http://schemas.microsoft.com/office/powerpoint/2010/main" val="409041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C5487-EB04-6154-A501-405A5F68DCA4}"/>
              </a:ext>
            </a:extLst>
          </p:cNvPr>
          <p:cNvSpPr txBox="1"/>
          <p:nvPr/>
        </p:nvSpPr>
        <p:spPr>
          <a:xfrm>
            <a:off x="594773" y="376218"/>
            <a:ext cx="3174422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Alata"/>
              </a:rPr>
              <a:t>Noise</a:t>
            </a:r>
            <a:endParaRPr lang="en-US" sz="3500" dirty="0">
              <a:latin typeface="Alata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E9C7A6-BBEE-F238-6AB3-535EC523D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8" y="3402509"/>
            <a:ext cx="4999121" cy="1132444"/>
          </a:xfrm>
          <a:prstGeom prst="rect">
            <a:avLst/>
          </a:prstGeom>
        </p:spPr>
      </p:pic>
      <p:pic>
        <p:nvPicPr>
          <p:cNvPr id="6" name="Bilde 5" descr="Et bilde som inneholder tekst&#10;&#10;Automatisk generert beskrivelse">
            <a:extLst>
              <a:ext uri="{FF2B5EF4-FFF2-40B4-BE49-F238E27FC236}">
                <a16:creationId xmlns:a16="http://schemas.microsoft.com/office/drawing/2014/main" id="{2D2BA202-1D5F-CC81-D9A4-FE6B7BDAA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195" y="1098768"/>
            <a:ext cx="4630078" cy="19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4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erta | Muppet Wiki | Fandom">
            <a:extLst>
              <a:ext uri="{FF2B5EF4-FFF2-40B4-BE49-F238E27FC236}">
                <a16:creationId xmlns:a16="http://schemas.microsoft.com/office/drawing/2014/main" id="{E915DBB8-F777-D251-5F1A-DDA9ACAE1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1" b="67319" l="25085" r="80000">
                        <a14:foregroundMark x1="79661" y1="35812" x2="80000" y2="27789"/>
                        <a14:foregroundMark x1="59661" y1="5871" x2="59661" y2="5871"/>
                        <a14:backgroundMark x1="65254" y1="60665" x2="65254" y2="60665"/>
                        <a14:backgroundMark x1="38475" y1="64971" x2="38475" y2="64971"/>
                        <a14:backgroundMark x1="37288" y1="63209" x2="37288" y2="63209"/>
                        <a14:backgroundMark x1="57288" y1="67123" x2="57288" y2="67123"/>
                        <a14:backgroundMark x1="59831" y1="64579" x2="56441" y2="66928"/>
                        <a14:backgroundMark x1="43220" y1="64971" x2="43220" y2="64971"/>
                        <a14:backgroundMark x1="50847" y1="67710" x2="58305" y2="67515"/>
                        <a14:backgroundMark x1="58475" y1="67123" x2="58475" y2="67123"/>
                        <a14:backgroundMark x1="58305" y1="64971" x2="58305" y2="64971"/>
                        <a14:backgroundMark x1="58814" y1="63992" x2="56610" y2="66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64" r="14388" b="25019"/>
          <a:stretch/>
        </p:blipFill>
        <p:spPr bwMode="auto">
          <a:xfrm>
            <a:off x="125923" y="1776140"/>
            <a:ext cx="864535" cy="8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" name="Google Shape;412;p37"/>
          <p:cNvSpPr txBox="1">
            <a:spLocks noGrp="1"/>
          </p:cNvSpPr>
          <p:nvPr>
            <p:ph type="ctrTitle"/>
          </p:nvPr>
        </p:nvSpPr>
        <p:spPr>
          <a:xfrm>
            <a:off x="558727" y="2153700"/>
            <a:ext cx="8026546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dirty="0"/>
              <a:t>Experiments and results</a:t>
            </a:r>
            <a:endParaRPr sz="44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5021D27-3090-FEBF-87F7-28BED1417FC8}"/>
              </a:ext>
            </a:extLst>
          </p:cNvPr>
          <p:cNvSpPr txBox="1"/>
          <p:nvPr/>
        </p:nvSpPr>
        <p:spPr>
          <a:xfrm>
            <a:off x="-57899" y="4989612"/>
            <a:ext cx="25827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https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://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static.wikia.nocookie.net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/muppet/images/b/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bb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500" err="1">
                <a:solidFill>
                  <a:schemeClr val="tx1">
                    <a:lumMod val="50000"/>
                  </a:schemeClr>
                </a:solidFill>
              </a:rPr>
              <a:t>Roberta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.JPG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revision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latest?cb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=20200925003124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3EB4A44E-52D8-887F-CF69-B20BD28A9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492" y="2697317"/>
            <a:ext cx="568326" cy="5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6AB-9698-41F9-9395-1F612BC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00" y="243653"/>
            <a:ext cx="5082722" cy="988800"/>
          </a:xfrm>
        </p:spPr>
        <p:txBody>
          <a:bodyPr/>
          <a:lstStyle/>
          <a:p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021C886-12FF-ECE2-6AC9-3ABB07B2A17D}"/>
              </a:ext>
            </a:extLst>
          </p:cNvPr>
          <p:cNvSpPr txBox="1">
            <a:spLocks/>
          </p:cNvSpPr>
          <p:nvPr/>
        </p:nvSpPr>
        <p:spPr>
          <a:xfrm>
            <a:off x="511005" y="1317349"/>
            <a:ext cx="46149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buFont typeface="Arial"/>
              <a:buChar char="•"/>
            </a:pPr>
            <a:r>
              <a:rPr lang="en-US" sz="1800" dirty="0"/>
              <a:t>85 / 15 - train/test</a:t>
            </a:r>
          </a:p>
          <a:p>
            <a:pPr marL="114300" indent="0">
              <a:buNone/>
            </a:pP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/>
              <a:t>Regression head</a:t>
            </a:r>
          </a:p>
          <a:p>
            <a:pPr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/>
              <a:t>5 epochs</a:t>
            </a:r>
          </a:p>
          <a:p>
            <a:pPr marL="114300" indent="0">
              <a:buNone/>
            </a:pPr>
            <a:endParaRPr lang="en-US" sz="1800" dirty="0"/>
          </a:p>
        </p:txBody>
      </p:sp>
      <p:pic>
        <p:nvPicPr>
          <p:cNvPr id="10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65904B5-A6FD-F9A1-40CA-408BAD8D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51" y="1376826"/>
            <a:ext cx="3315457" cy="2635448"/>
          </a:xfrm>
          <a:prstGeom prst="rect">
            <a:avLst/>
          </a:prstGeom>
        </p:spPr>
      </p:pic>
      <p:grpSp>
        <p:nvGrpSpPr>
          <p:cNvPr id="11" name="Gruppe 10">
            <a:extLst>
              <a:ext uri="{FF2B5EF4-FFF2-40B4-BE49-F238E27FC236}">
                <a16:creationId xmlns:a16="http://schemas.microsoft.com/office/drawing/2014/main" id="{91D772CF-0F4A-353A-CC51-51871D120BCD}"/>
              </a:ext>
            </a:extLst>
          </p:cNvPr>
          <p:cNvGrpSpPr/>
          <p:nvPr/>
        </p:nvGrpSpPr>
        <p:grpSpPr>
          <a:xfrm>
            <a:off x="3451654" y="99280"/>
            <a:ext cx="619808" cy="988801"/>
            <a:chOff x="4218837" y="82827"/>
            <a:chExt cx="907068" cy="1532476"/>
          </a:xfrm>
        </p:grpSpPr>
        <p:pic>
          <p:nvPicPr>
            <p:cNvPr id="5" name="Bilde 4" descr="Et bilde som inneholder kvinne, person, dame, kjole&#10;&#10;Automatisk generert beskrivelse">
              <a:extLst>
                <a:ext uri="{FF2B5EF4-FFF2-40B4-BE49-F238E27FC236}">
                  <a16:creationId xmlns:a16="http://schemas.microsoft.com/office/drawing/2014/main" id="{B837D97F-01C6-0075-D9A1-2437609EE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841" b="95843" l="10000" r="90000">
                          <a14:foregroundMark x1="52344" y1="8899" x2="52344" y2="8899"/>
                          <a14:foregroundMark x1="51250" y1="9309" x2="51250" y2="9309"/>
                          <a14:foregroundMark x1="71094" y1="90691" x2="71094" y2="90691"/>
                          <a14:foregroundMark x1="71641" y1="94321" x2="71641" y2="94321"/>
                          <a14:foregroundMark x1="39844" y1="95843" x2="39844" y2="958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4218837" y="358646"/>
              <a:ext cx="907068" cy="1256657"/>
            </a:xfrm>
            <a:prstGeom prst="rect">
              <a:avLst/>
            </a:prstGeom>
          </p:spPr>
        </p:pic>
        <p:pic>
          <p:nvPicPr>
            <p:cNvPr id="4" name="Picture 2" descr="Roberta | Muppet Wiki | Fandom">
              <a:extLst>
                <a:ext uri="{FF2B5EF4-FFF2-40B4-BE49-F238E27FC236}">
                  <a16:creationId xmlns:a16="http://schemas.microsoft.com/office/drawing/2014/main" id="{7E04AAE9-74CF-C5EC-1353-6867D1388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871" b="67319" l="25085" r="80000">
                          <a14:foregroundMark x1="79661" y1="35812" x2="80000" y2="27789"/>
                          <a14:foregroundMark x1="59661" y1="5871" x2="59661" y2="5871"/>
                          <a14:backgroundMark x1="65254" y1="60665" x2="65254" y2="60665"/>
                          <a14:backgroundMark x1="38475" y1="64971" x2="38475" y2="64971"/>
                          <a14:backgroundMark x1="37288" y1="63209" x2="37288" y2="63209"/>
                          <a14:backgroundMark x1="57288" y1="67123" x2="57288" y2="67123"/>
                          <a14:backgroundMark x1="59831" y1="64579" x2="56441" y2="66928"/>
                          <a14:backgroundMark x1="43220" y1="64971" x2="43220" y2="64971"/>
                          <a14:backgroundMark x1="50847" y1="67710" x2="58305" y2="67515"/>
                          <a14:backgroundMark x1="58475" y1="67123" x2="58475" y2="67123"/>
                          <a14:backgroundMark x1="58305" y1="64971" x2="58305" y2="64971"/>
                          <a14:backgroundMark x1="58814" y1="63992" x2="56610" y2="665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64" r="14388" b="25019"/>
            <a:stretch/>
          </p:blipFill>
          <p:spPr bwMode="auto">
            <a:xfrm>
              <a:off x="4323991" y="82827"/>
              <a:ext cx="707151" cy="685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9B252656-B1BC-2CDD-DAE7-3E3A7F6A2C52}"/>
              </a:ext>
            </a:extLst>
          </p:cNvPr>
          <p:cNvSpPr txBox="1"/>
          <p:nvPr/>
        </p:nvSpPr>
        <p:spPr>
          <a:xfrm>
            <a:off x="95507" y="47741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800" dirty="0"/>
              <a:t>🚣🏽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094E4337-7F8E-F067-5047-23BCF01525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334"/>
          <a:stretch/>
        </p:blipFill>
        <p:spPr>
          <a:xfrm>
            <a:off x="543143" y="4798882"/>
            <a:ext cx="264570" cy="241986"/>
          </a:xfrm>
          <a:prstGeom prst="rect">
            <a:avLst/>
          </a:prstGeom>
        </p:spPr>
      </p:pic>
      <p:sp>
        <p:nvSpPr>
          <p:cNvPr id="14" name="TekstSylinder 13">
            <a:extLst>
              <a:ext uri="{FF2B5EF4-FFF2-40B4-BE49-F238E27FC236}">
                <a16:creationId xmlns:a16="http://schemas.microsoft.com/office/drawing/2014/main" id="{9046BED1-7C70-872C-E79A-DEA771F5046B}"/>
              </a:ext>
            </a:extLst>
          </p:cNvPr>
          <p:cNvSpPr txBox="1"/>
          <p:nvPr/>
        </p:nvSpPr>
        <p:spPr>
          <a:xfrm>
            <a:off x="839851" y="47902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🅰️</a:t>
            </a:r>
          </a:p>
        </p:txBody>
      </p:sp>
    </p:spTree>
    <p:extLst>
      <p:ext uri="{BB962C8B-B14F-4D97-AF65-F5344CB8AC3E}">
        <p14:creationId xmlns:p14="http://schemas.microsoft.com/office/powerpoint/2010/main" val="2753941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6AB-9698-41F9-9395-1F612BC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00" y="243653"/>
            <a:ext cx="5082722" cy="988800"/>
          </a:xfrm>
        </p:spPr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021C886-12FF-ECE2-6AC9-3ABB07B2A17D}"/>
              </a:ext>
            </a:extLst>
          </p:cNvPr>
          <p:cNvSpPr txBox="1">
            <a:spLocks/>
          </p:cNvSpPr>
          <p:nvPr/>
        </p:nvSpPr>
        <p:spPr>
          <a:xfrm>
            <a:off x="511005" y="1317349"/>
            <a:ext cx="46149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buFont typeface="Arial"/>
              <a:buChar char="•"/>
            </a:pPr>
            <a:r>
              <a:rPr lang="en-US" sz="1800" dirty="0"/>
              <a:t>Used </a:t>
            </a:r>
            <a:r>
              <a:rPr lang="en-US" sz="1800" dirty="0" err="1"/>
              <a:t>RoBERTa</a:t>
            </a:r>
            <a:r>
              <a:rPr lang="en-US" sz="1800" dirty="0"/>
              <a:t> as an intermediary</a:t>
            </a:r>
          </a:p>
          <a:p>
            <a:pPr marL="114300" indent="0">
              <a:buNone/>
            </a:pP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/>
              <a:t>Sentiment analysis output as features</a:t>
            </a:r>
          </a:p>
          <a:p>
            <a:pPr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/>
              <a:t>Tried extending features with a lexical approach: VADER</a:t>
            </a:r>
          </a:p>
          <a:p>
            <a:pPr marL="114300" indent="0">
              <a:buNone/>
            </a:pPr>
            <a:endParaRPr lang="en-US" sz="1800" dirty="0"/>
          </a:p>
        </p:txBody>
      </p:sp>
      <p:grpSp>
        <p:nvGrpSpPr>
          <p:cNvPr id="18" name="Gruppe 17">
            <a:extLst>
              <a:ext uri="{FF2B5EF4-FFF2-40B4-BE49-F238E27FC236}">
                <a16:creationId xmlns:a16="http://schemas.microsoft.com/office/drawing/2014/main" id="{36D545E9-0617-786F-78E0-481A7B04B732}"/>
              </a:ext>
            </a:extLst>
          </p:cNvPr>
          <p:cNvGrpSpPr/>
          <p:nvPr/>
        </p:nvGrpSpPr>
        <p:grpSpPr>
          <a:xfrm>
            <a:off x="3566046" y="243653"/>
            <a:ext cx="555602" cy="819418"/>
            <a:chOff x="3435794" y="243653"/>
            <a:chExt cx="555602" cy="819418"/>
          </a:xfrm>
        </p:grpSpPr>
        <p:pic>
          <p:nvPicPr>
            <p:cNvPr id="16" name="Bilde 15" descr="Et bilde som inneholder person, stående, mobil, dress&#10;&#10;Automatisk generert beskrivelse">
              <a:extLst>
                <a:ext uri="{FF2B5EF4-FFF2-40B4-BE49-F238E27FC236}">
                  <a16:creationId xmlns:a16="http://schemas.microsoft.com/office/drawing/2014/main" id="{EDEBCE5E-20CD-1442-AF85-676E64B02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71" b="94096" l="9932" r="91020">
                          <a14:foregroundMark x1="91156" y1="49539" x2="91156" y2="49539"/>
                          <a14:foregroundMark x1="49660" y1="66697" x2="49660" y2="66697"/>
                          <a14:foregroundMark x1="36463" y1="93081" x2="60272" y2="940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35794" y="243653"/>
              <a:ext cx="555602" cy="819418"/>
            </a:xfrm>
            <a:prstGeom prst="rect">
              <a:avLst/>
            </a:prstGeom>
          </p:spPr>
        </p:pic>
        <p:pic>
          <p:nvPicPr>
            <p:cNvPr id="17" name="Bilde 16">
              <a:extLst>
                <a:ext uri="{FF2B5EF4-FFF2-40B4-BE49-F238E27FC236}">
                  <a16:creationId xmlns:a16="http://schemas.microsoft.com/office/drawing/2014/main" id="{F547A379-B846-8635-A353-6C911C8EB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825" t="11473" r="16486" b="26844"/>
            <a:stretch/>
          </p:blipFill>
          <p:spPr>
            <a:xfrm>
              <a:off x="3531988" y="296000"/>
              <a:ext cx="363213" cy="199534"/>
            </a:xfrm>
            <a:prstGeom prst="rect">
              <a:avLst/>
            </a:prstGeom>
          </p:spPr>
        </p:pic>
      </p:grpSp>
      <p:pic>
        <p:nvPicPr>
          <p:cNvPr id="20" name="Bilde 19">
            <a:extLst>
              <a:ext uri="{FF2B5EF4-FFF2-40B4-BE49-F238E27FC236}">
                <a16:creationId xmlns:a16="http://schemas.microsoft.com/office/drawing/2014/main" id="{7A5A5F71-8EDB-B35B-1E4C-DBF1D08C9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668" y="1509247"/>
            <a:ext cx="3824327" cy="206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6AB-9698-41F9-9395-1F612BC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2" y="329977"/>
            <a:ext cx="5082722" cy="988800"/>
          </a:xfrm>
        </p:spPr>
        <p:txBody>
          <a:bodyPr/>
          <a:lstStyle/>
          <a:p>
            <a:r>
              <a:rPr lang="en-US" dirty="0"/>
              <a:t>Roberta vs.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021C886-12FF-ECE2-6AC9-3ABB07B2A17D}"/>
              </a:ext>
            </a:extLst>
          </p:cNvPr>
          <p:cNvSpPr txBox="1">
            <a:spLocks/>
          </p:cNvSpPr>
          <p:nvPr/>
        </p:nvSpPr>
        <p:spPr>
          <a:xfrm>
            <a:off x="511005" y="1317349"/>
            <a:ext cx="46149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buFont typeface="Arial"/>
              <a:buChar char="•"/>
            </a:pPr>
            <a:r>
              <a:rPr lang="en-US" sz="1800" dirty="0"/>
              <a:t>Comparison of the two approaches</a:t>
            </a:r>
          </a:p>
          <a:p>
            <a:pPr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err="1"/>
              <a:t>XGBoost</a:t>
            </a:r>
            <a:r>
              <a:rPr lang="en-US" sz="1800" dirty="0"/>
              <a:t> approach performed poorly</a:t>
            </a:r>
          </a:p>
          <a:p>
            <a:pPr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err="1"/>
              <a:t>RoBERTa</a:t>
            </a:r>
            <a:r>
              <a:rPr lang="en-US" sz="1800" dirty="0"/>
              <a:t> impressed! </a:t>
            </a:r>
          </a:p>
        </p:txBody>
      </p:sp>
      <p:pic>
        <p:nvPicPr>
          <p:cNvPr id="10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65904B5-A6FD-F9A1-40CA-408BAD8D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605" y="927299"/>
            <a:ext cx="1797628" cy="1428930"/>
          </a:xfrm>
          <a:prstGeom prst="rect">
            <a:avLst/>
          </a:prstGeom>
        </p:spPr>
      </p:pic>
      <p:pic>
        <p:nvPicPr>
          <p:cNvPr id="12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3924186-2B0F-25C3-9FB2-B4B7BD20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605" y="2534908"/>
            <a:ext cx="1797628" cy="1679080"/>
          </a:xfrm>
          <a:prstGeom prst="rect">
            <a:avLst/>
          </a:prstGeom>
        </p:spPr>
      </p:pic>
      <p:pic>
        <p:nvPicPr>
          <p:cNvPr id="5" name="Bilde 4" descr="Et bilde som inneholder kvinne, person, dame, kjole&#10;&#10;Automatisk generert beskrivelse">
            <a:extLst>
              <a:ext uri="{FF2B5EF4-FFF2-40B4-BE49-F238E27FC236}">
                <a16:creationId xmlns:a16="http://schemas.microsoft.com/office/drawing/2014/main" id="{B837D97F-01C6-0075-D9A1-2437609EE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41" b="95843" l="10000" r="90000">
                        <a14:foregroundMark x1="52344" y1="8899" x2="52344" y2="8899"/>
                        <a14:foregroundMark x1="51250" y1="9309" x2="51250" y2="9309"/>
                        <a14:foregroundMark x1="71094" y1="90691" x2="71094" y2="90691"/>
                        <a14:foregroundMark x1="71641" y1="94321" x2="71641" y2="94321"/>
                        <a14:foregroundMark x1="39844" y1="95843" x2="39844" y2="958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861860" y="876362"/>
            <a:ext cx="631709" cy="877389"/>
          </a:xfrm>
          <a:prstGeom prst="rect">
            <a:avLst/>
          </a:prstGeom>
        </p:spPr>
      </p:pic>
      <p:pic>
        <p:nvPicPr>
          <p:cNvPr id="4" name="Picture 2" descr="Roberta | Muppet Wiki | Fandom">
            <a:extLst>
              <a:ext uri="{FF2B5EF4-FFF2-40B4-BE49-F238E27FC236}">
                <a16:creationId xmlns:a16="http://schemas.microsoft.com/office/drawing/2014/main" id="{7E04AAE9-74CF-C5EC-1353-6867D1388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71" b="67319" l="25085" r="80000">
                        <a14:foregroundMark x1="79661" y1="35812" x2="80000" y2="27789"/>
                        <a14:foregroundMark x1="59661" y1="5871" x2="59661" y2="5871"/>
                        <a14:backgroundMark x1="65254" y1="60665" x2="65254" y2="60665"/>
                        <a14:backgroundMark x1="38475" y1="64971" x2="38475" y2="64971"/>
                        <a14:backgroundMark x1="37288" y1="63209" x2="37288" y2="63209"/>
                        <a14:backgroundMark x1="57288" y1="67123" x2="57288" y2="67123"/>
                        <a14:backgroundMark x1="59831" y1="64579" x2="56441" y2="66928"/>
                        <a14:backgroundMark x1="43220" y1="64971" x2="43220" y2="64971"/>
                        <a14:backgroundMark x1="50847" y1="67710" x2="58305" y2="67515"/>
                        <a14:backgroundMark x1="58475" y1="67123" x2="58475" y2="67123"/>
                        <a14:backgroundMark x1="58305" y1="64971" x2="58305" y2="64971"/>
                        <a14:backgroundMark x1="58814" y1="63992" x2="56610" y2="66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64" r="14388" b="25019"/>
          <a:stretch/>
        </p:blipFill>
        <p:spPr bwMode="auto">
          <a:xfrm>
            <a:off x="5930645" y="662888"/>
            <a:ext cx="494138" cy="4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 descr="Et bilde som inneholder person, stående, mobil, dress&#10;&#10;Automatisk generert beskrivelse">
            <a:extLst>
              <a:ext uri="{FF2B5EF4-FFF2-40B4-BE49-F238E27FC236}">
                <a16:creationId xmlns:a16="http://schemas.microsoft.com/office/drawing/2014/main" id="{227F930D-9142-0C3F-5A06-A564EA83A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71" b="94096" l="9932" r="91020">
                        <a14:foregroundMark x1="91156" y1="49539" x2="91156" y2="49539"/>
                        <a14:foregroundMark x1="49660" y1="66697" x2="49660" y2="66697"/>
                        <a14:foregroundMark x1="36463" y1="93081" x2="60272" y2="940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8442" y="2571750"/>
            <a:ext cx="555602" cy="819418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05564080-A4F0-8E56-71D7-D519287E2B2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825" t="11473" r="16486" b="26844"/>
          <a:stretch/>
        </p:blipFill>
        <p:spPr>
          <a:xfrm>
            <a:off x="5874636" y="2624097"/>
            <a:ext cx="363213" cy="19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55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6AB-9698-41F9-9395-1F612BC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83" y="211643"/>
            <a:ext cx="5082722" cy="988800"/>
          </a:xfrm>
        </p:spPr>
        <p:txBody>
          <a:bodyPr/>
          <a:lstStyle/>
          <a:p>
            <a:r>
              <a:rPr lang="en-US" dirty="0"/>
              <a:t>Scores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0E26386-3316-8BA5-19A9-51AB75F2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13" y="2660055"/>
            <a:ext cx="2634097" cy="124113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43CCA0D-0142-8767-F5F3-F8FFDCFFBD5A}"/>
              </a:ext>
            </a:extLst>
          </p:cNvPr>
          <p:cNvSpPr txBox="1">
            <a:spLocks/>
          </p:cNvSpPr>
          <p:nvPr/>
        </p:nvSpPr>
        <p:spPr>
          <a:xfrm>
            <a:off x="511004" y="1317349"/>
            <a:ext cx="5222821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buFont typeface="Arial"/>
              <a:buChar char="•"/>
            </a:pPr>
            <a:r>
              <a:rPr lang="en-US" sz="1800" dirty="0"/>
              <a:t>How does the model perform against </a:t>
            </a:r>
            <a:r>
              <a:rPr lang="en-US" sz="1800" dirty="0" err="1"/>
              <a:t>Scaria</a:t>
            </a:r>
            <a:r>
              <a:rPr lang="en-US" sz="1800" dirty="0"/>
              <a:t> et al.?</a:t>
            </a:r>
          </a:p>
        </p:txBody>
      </p:sp>
      <p:pic>
        <p:nvPicPr>
          <p:cNvPr id="7" name="Bilde 6" descr="Et bilde som inneholder bord&#10;&#10;Automatisk generert beskrivelse">
            <a:extLst>
              <a:ext uri="{FF2B5EF4-FFF2-40B4-BE49-F238E27FC236}">
                <a16:creationId xmlns:a16="http://schemas.microsoft.com/office/drawing/2014/main" id="{A5634151-7266-387C-47B7-E5E578AF3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92" y="2679088"/>
            <a:ext cx="3594808" cy="625448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B658EA19-6792-BBAA-1964-C6C8C3031691}"/>
              </a:ext>
            </a:extLst>
          </p:cNvPr>
          <p:cNvSpPr txBox="1"/>
          <p:nvPr/>
        </p:nvSpPr>
        <p:spPr>
          <a:xfrm>
            <a:off x="2330260" y="2235372"/>
            <a:ext cx="7655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Paper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7F5251F-98A9-1B86-4204-9E256441B96C}"/>
              </a:ext>
            </a:extLst>
          </p:cNvPr>
          <p:cNvSpPr txBox="1"/>
          <p:nvPr/>
        </p:nvSpPr>
        <p:spPr>
          <a:xfrm>
            <a:off x="6009353" y="2235372"/>
            <a:ext cx="13624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Our models</a:t>
            </a:r>
          </a:p>
        </p:txBody>
      </p:sp>
    </p:spTree>
    <p:extLst>
      <p:ext uri="{BB962C8B-B14F-4D97-AF65-F5344CB8AC3E}">
        <p14:creationId xmlns:p14="http://schemas.microsoft.com/office/powerpoint/2010/main" val="108724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6AB-9698-41F9-9395-1F612BC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138" y="259489"/>
            <a:ext cx="5082722" cy="988800"/>
          </a:xfrm>
        </p:spPr>
        <p:txBody>
          <a:bodyPr/>
          <a:lstStyle/>
          <a:p>
            <a:r>
              <a:rPr lang="en-US" dirty="0"/>
              <a:t>Good, but how good?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E743D94-8295-6F9F-A756-5CCE762D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71" y="1455470"/>
            <a:ext cx="4256696" cy="230058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85D2103-513C-85B1-00F1-DC30592171CC}"/>
              </a:ext>
            </a:extLst>
          </p:cNvPr>
          <p:cNvSpPr txBox="1">
            <a:spLocks/>
          </p:cNvSpPr>
          <p:nvPr/>
        </p:nvSpPr>
        <p:spPr>
          <a:xfrm>
            <a:off x="511005" y="1317349"/>
            <a:ext cx="46149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buFont typeface="Arial"/>
              <a:buChar char="•"/>
            </a:pPr>
            <a:r>
              <a:rPr lang="en-US" sz="1800" dirty="0"/>
              <a:t>In most cases ~1 star away</a:t>
            </a:r>
          </a:p>
          <a:p>
            <a:pPr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/>
              <a:t>MAE below 1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A17A833-5D3F-B2D8-E8B5-08FD5C8B94FF}"/>
              </a:ext>
            </a:extLst>
          </p:cNvPr>
          <p:cNvSpPr txBox="1"/>
          <p:nvPr/>
        </p:nvSpPr>
        <p:spPr>
          <a:xfrm>
            <a:off x="4406923" y="3824722"/>
            <a:ext cx="4421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000" dirty="0" err="1">
                <a:solidFill>
                  <a:schemeClr val="tx1"/>
                </a:solidFill>
              </a:rPr>
              <a:t>Table</a:t>
            </a:r>
            <a:r>
              <a:rPr lang="nb-NO" sz="1000" dirty="0">
                <a:solidFill>
                  <a:schemeClr val="tx1"/>
                </a:solidFill>
              </a:rPr>
              <a:t> </a:t>
            </a:r>
            <a:r>
              <a:rPr lang="nb-NO" sz="1000" dirty="0" err="1">
                <a:solidFill>
                  <a:schemeClr val="tx1"/>
                </a:solidFill>
              </a:rPr>
              <a:t>of</a:t>
            </a:r>
            <a:r>
              <a:rPr lang="nb-NO" sz="1000" dirty="0">
                <a:solidFill>
                  <a:schemeClr val="tx1"/>
                </a:solidFill>
              </a:rPr>
              <a:t> all </a:t>
            </a:r>
            <a:r>
              <a:rPr lang="nb-NO" sz="1000" dirty="0" err="1">
                <a:solidFill>
                  <a:schemeClr val="tx1"/>
                </a:solidFill>
              </a:rPr>
              <a:t>misclassified</a:t>
            </a:r>
            <a:r>
              <a:rPr lang="nb-NO" sz="1000" dirty="0">
                <a:solidFill>
                  <a:schemeClr val="tx1"/>
                </a:solidFill>
              </a:rPr>
              <a:t> </a:t>
            </a:r>
            <a:r>
              <a:rPr lang="nb-NO" sz="1000" dirty="0" err="1">
                <a:solidFill>
                  <a:schemeClr val="tx1"/>
                </a:solidFill>
              </a:rPr>
              <a:t>reviews</a:t>
            </a:r>
            <a:endParaRPr lang="nb-NO" sz="1000" dirty="0">
              <a:solidFill>
                <a:schemeClr val="tx1"/>
              </a:solidFill>
            </a:endParaRPr>
          </a:p>
        </p:txBody>
      </p:sp>
      <p:pic>
        <p:nvPicPr>
          <p:cNvPr id="11" name="Bilde 10" descr="Et bilde som inneholder tekst&#10;&#10;Automatisk generert beskrivelse">
            <a:extLst>
              <a:ext uri="{FF2B5EF4-FFF2-40B4-BE49-F238E27FC236}">
                <a16:creationId xmlns:a16="http://schemas.microsoft.com/office/drawing/2014/main" id="{7718E57C-1585-23E7-CEF0-CCD3413E46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9" b="1926"/>
          <a:stretch/>
        </p:blipFill>
        <p:spPr>
          <a:xfrm>
            <a:off x="511005" y="2622604"/>
            <a:ext cx="3665076" cy="1133448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57F9393-2D5E-CAC0-A98A-A14210C800FA}"/>
              </a:ext>
            </a:extLst>
          </p:cNvPr>
          <p:cNvSpPr txBox="1"/>
          <p:nvPr/>
        </p:nvSpPr>
        <p:spPr>
          <a:xfrm>
            <a:off x="132847" y="3824721"/>
            <a:ext cx="44213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000" dirty="0">
                <a:solidFill>
                  <a:schemeClr val="tx1"/>
                </a:solidFill>
              </a:rPr>
              <a:t>Training stats</a:t>
            </a:r>
          </a:p>
        </p:txBody>
      </p:sp>
    </p:spTree>
    <p:extLst>
      <p:ext uri="{BB962C8B-B14F-4D97-AF65-F5344CB8AC3E}">
        <p14:creationId xmlns:p14="http://schemas.microsoft.com/office/powerpoint/2010/main" val="267483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6AB-9698-41F9-9395-1F612BC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70" y="822949"/>
            <a:ext cx="5425622" cy="988800"/>
          </a:xfrm>
        </p:spPr>
        <p:txBody>
          <a:bodyPr/>
          <a:lstStyle/>
          <a:p>
            <a:r>
              <a:rPr lang="en-US" sz="2600" dirty="0"/>
              <a:t>Some work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D13163C-39D6-3146-D9B8-FB01D3C2BD5C}"/>
              </a:ext>
            </a:extLst>
          </p:cNvPr>
          <p:cNvSpPr txBox="1"/>
          <p:nvPr/>
        </p:nvSpPr>
        <p:spPr>
          <a:xfrm>
            <a:off x="2829551" y="3941765"/>
            <a:ext cx="1527715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1000" dirty="0" err="1">
                <a:solidFill>
                  <a:schemeClr val="tx1"/>
                </a:solidFill>
              </a:rPr>
              <a:t>Predicted</a:t>
            </a:r>
            <a:r>
              <a:rPr lang="nb-NO" sz="1000" dirty="0">
                <a:solidFill>
                  <a:schemeClr val="tx1"/>
                </a:solidFill>
              </a:rPr>
              <a:t> 2.1/10 ~ 2/10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12E48EA-B696-EA5A-F0FF-05F7581D3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06" y="2946636"/>
            <a:ext cx="5435206" cy="988800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10F24ECC-089B-E4DA-6FBA-C48B5F1D426E}"/>
              </a:ext>
            </a:extLst>
          </p:cNvPr>
          <p:cNvSpPr txBox="1"/>
          <p:nvPr/>
        </p:nvSpPr>
        <p:spPr>
          <a:xfrm>
            <a:off x="5211417" y="2428796"/>
            <a:ext cx="160122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b-NO" sz="1000" dirty="0" err="1">
                <a:solidFill>
                  <a:schemeClr val="tx1"/>
                </a:solidFill>
              </a:rPr>
              <a:t>Predicted</a:t>
            </a:r>
            <a:r>
              <a:rPr lang="nb-NO" sz="1000" dirty="0">
                <a:solidFill>
                  <a:schemeClr val="tx1"/>
                </a:solidFill>
              </a:rPr>
              <a:t> 8.85/10 ~ 9/10</a:t>
            </a:r>
          </a:p>
        </p:txBody>
      </p:sp>
      <p:pic>
        <p:nvPicPr>
          <p:cNvPr id="12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24149024-9F73-B6FB-0A97-B43A200B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302" y="1130876"/>
            <a:ext cx="4555456" cy="12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2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6AB-9698-41F9-9395-1F612BC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70" y="822949"/>
            <a:ext cx="5425622" cy="988800"/>
          </a:xfrm>
        </p:spPr>
        <p:txBody>
          <a:bodyPr/>
          <a:lstStyle/>
          <a:p>
            <a:r>
              <a:rPr lang="en-US" sz="2600" dirty="0"/>
              <a:t>… and some don’t</a:t>
            </a:r>
          </a:p>
        </p:txBody>
      </p:sp>
      <p:sp>
        <p:nvSpPr>
          <p:cNvPr id="7" name="TekstSylinder 8">
            <a:extLst>
              <a:ext uri="{FF2B5EF4-FFF2-40B4-BE49-F238E27FC236}">
                <a16:creationId xmlns:a16="http://schemas.microsoft.com/office/drawing/2014/main" id="{9CDF02C3-A208-F3A6-49EF-DF7CAA2790E4}"/>
              </a:ext>
            </a:extLst>
          </p:cNvPr>
          <p:cNvSpPr txBox="1"/>
          <p:nvPr/>
        </p:nvSpPr>
        <p:spPr>
          <a:xfrm>
            <a:off x="2063086" y="3073388"/>
            <a:ext cx="1579278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b-NO" sz="1000" dirty="0" err="1">
                <a:solidFill>
                  <a:schemeClr val="tx1"/>
                </a:solidFill>
              </a:rPr>
              <a:t>Predicted</a:t>
            </a:r>
            <a:r>
              <a:rPr lang="nb-NO" sz="1000" dirty="0">
                <a:solidFill>
                  <a:schemeClr val="tx1"/>
                </a:solidFill>
              </a:rPr>
              <a:t> 6.55/10 ~ 7/10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3A8421-AF1C-E2AD-C245-5B945463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6" y="1777947"/>
            <a:ext cx="4585534" cy="1283298"/>
          </a:xfrm>
          <a:prstGeom prst="rect">
            <a:avLst/>
          </a:prstGeom>
        </p:spPr>
      </p:pic>
      <p:pic>
        <p:nvPicPr>
          <p:cNvPr id="9" name="Picture 9" descr="Text, letter&#10;&#10;Description automatically generated">
            <a:extLst>
              <a:ext uri="{FF2B5EF4-FFF2-40B4-BE49-F238E27FC236}">
                <a16:creationId xmlns:a16="http://schemas.microsoft.com/office/drawing/2014/main" id="{2E8DE200-9FA4-1C45-AACF-6CB5F310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43" y="3331752"/>
            <a:ext cx="4593055" cy="1213130"/>
          </a:xfrm>
          <a:prstGeom prst="rect">
            <a:avLst/>
          </a:prstGeom>
        </p:spPr>
      </p:pic>
      <p:sp>
        <p:nvSpPr>
          <p:cNvPr id="10" name="TekstSylinder 8">
            <a:extLst>
              <a:ext uri="{FF2B5EF4-FFF2-40B4-BE49-F238E27FC236}">
                <a16:creationId xmlns:a16="http://schemas.microsoft.com/office/drawing/2014/main" id="{80ACC614-43E6-5F29-0DF0-70A026408BD7}"/>
              </a:ext>
            </a:extLst>
          </p:cNvPr>
          <p:cNvSpPr txBox="1"/>
          <p:nvPr/>
        </p:nvSpPr>
        <p:spPr>
          <a:xfrm>
            <a:off x="5309102" y="4557025"/>
            <a:ext cx="1651414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nb-NO" sz="1000" dirty="0" err="1">
                <a:solidFill>
                  <a:schemeClr val="tx1"/>
                </a:solidFill>
              </a:rPr>
              <a:t>Predicted</a:t>
            </a:r>
            <a:r>
              <a:rPr lang="nb-NO" sz="1000" dirty="0">
                <a:solidFill>
                  <a:schemeClr val="tx1"/>
                </a:solidFill>
              </a:rPr>
              <a:t> 9.92/10 ~ 10/10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>
            <a:spLocks noGrp="1"/>
          </p:cNvSpPr>
          <p:nvPr>
            <p:ph type="title"/>
          </p:nvPr>
        </p:nvSpPr>
        <p:spPr>
          <a:xfrm>
            <a:off x="1191800" y="1759950"/>
            <a:ext cx="2704800" cy="16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426" name="Google Shape;426;p39"/>
          <p:cNvSpPr txBox="1">
            <a:spLocks noGrp="1"/>
          </p:cNvSpPr>
          <p:nvPr>
            <p:ph type="subTitle" idx="2"/>
          </p:nvPr>
        </p:nvSpPr>
        <p:spPr>
          <a:xfrm>
            <a:off x="5277486" y="1011395"/>
            <a:ext cx="29592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Motivation</a:t>
            </a:r>
            <a:endParaRPr sz="2000" dirty="0"/>
          </a:p>
        </p:txBody>
      </p:sp>
      <p:sp>
        <p:nvSpPr>
          <p:cNvPr id="431" name="Google Shape;431;p39"/>
          <p:cNvSpPr txBox="1">
            <a:spLocks noGrp="1"/>
          </p:cNvSpPr>
          <p:nvPr>
            <p:ph type="title" idx="7"/>
          </p:nvPr>
        </p:nvSpPr>
        <p:spPr>
          <a:xfrm>
            <a:off x="4699050" y="984750"/>
            <a:ext cx="7704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01</a:t>
            </a:r>
            <a:endParaRPr sz="2400"/>
          </a:p>
        </p:txBody>
      </p:sp>
      <p:sp>
        <p:nvSpPr>
          <p:cNvPr id="22" name="Google Shape;426;p39">
            <a:extLst>
              <a:ext uri="{FF2B5EF4-FFF2-40B4-BE49-F238E27FC236}">
                <a16:creationId xmlns:a16="http://schemas.microsoft.com/office/drawing/2014/main" id="{7758F71D-97B8-6E6A-DBF7-D54202EEDD06}"/>
              </a:ext>
            </a:extLst>
          </p:cNvPr>
          <p:cNvSpPr txBox="1">
            <a:spLocks/>
          </p:cNvSpPr>
          <p:nvPr/>
        </p:nvSpPr>
        <p:spPr>
          <a:xfrm>
            <a:off x="5273537" y="1533345"/>
            <a:ext cx="2959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ata"/>
              <a:buNone/>
              <a:defRPr sz="23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nb-NO" sz="2000" dirty="0"/>
              <a:t>Architecture</a:t>
            </a:r>
          </a:p>
        </p:txBody>
      </p:sp>
      <p:sp>
        <p:nvSpPr>
          <p:cNvPr id="23" name="Google Shape;431;p39">
            <a:extLst>
              <a:ext uri="{FF2B5EF4-FFF2-40B4-BE49-F238E27FC236}">
                <a16:creationId xmlns:a16="http://schemas.microsoft.com/office/drawing/2014/main" id="{19E8D5B7-9CD3-3E94-E53F-2BD090437DB1}"/>
              </a:ext>
            </a:extLst>
          </p:cNvPr>
          <p:cNvSpPr txBox="1">
            <a:spLocks/>
          </p:cNvSpPr>
          <p:nvPr/>
        </p:nvSpPr>
        <p:spPr>
          <a:xfrm>
            <a:off x="4695101" y="1506700"/>
            <a:ext cx="7704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0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" sz="2400"/>
              <a:t>02</a:t>
            </a:r>
          </a:p>
        </p:txBody>
      </p:sp>
      <p:sp>
        <p:nvSpPr>
          <p:cNvPr id="24" name="Google Shape;426;p39">
            <a:extLst>
              <a:ext uri="{FF2B5EF4-FFF2-40B4-BE49-F238E27FC236}">
                <a16:creationId xmlns:a16="http://schemas.microsoft.com/office/drawing/2014/main" id="{C006DB85-1DD9-5FB3-195A-51D33F041224}"/>
              </a:ext>
            </a:extLst>
          </p:cNvPr>
          <p:cNvSpPr txBox="1">
            <a:spLocks/>
          </p:cNvSpPr>
          <p:nvPr/>
        </p:nvSpPr>
        <p:spPr>
          <a:xfrm>
            <a:off x="5255378" y="2088460"/>
            <a:ext cx="2959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ata"/>
              <a:buNone/>
              <a:defRPr sz="23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nb-NO" sz="2000" dirty="0"/>
              <a:t>Data</a:t>
            </a:r>
          </a:p>
        </p:txBody>
      </p:sp>
      <p:sp>
        <p:nvSpPr>
          <p:cNvPr id="25" name="Google Shape;431;p39">
            <a:extLst>
              <a:ext uri="{FF2B5EF4-FFF2-40B4-BE49-F238E27FC236}">
                <a16:creationId xmlns:a16="http://schemas.microsoft.com/office/drawing/2014/main" id="{CB451E33-4485-0B85-7F96-17452ACEB0C3}"/>
              </a:ext>
            </a:extLst>
          </p:cNvPr>
          <p:cNvSpPr txBox="1">
            <a:spLocks/>
          </p:cNvSpPr>
          <p:nvPr/>
        </p:nvSpPr>
        <p:spPr>
          <a:xfrm>
            <a:off x="4676942" y="2061815"/>
            <a:ext cx="7704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0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" sz="2400"/>
              <a:t>03</a:t>
            </a:r>
          </a:p>
        </p:txBody>
      </p:sp>
      <p:sp>
        <p:nvSpPr>
          <p:cNvPr id="26" name="Google Shape;426;p39">
            <a:extLst>
              <a:ext uri="{FF2B5EF4-FFF2-40B4-BE49-F238E27FC236}">
                <a16:creationId xmlns:a16="http://schemas.microsoft.com/office/drawing/2014/main" id="{3F548854-6848-D98F-97F9-B42A35AC74C2}"/>
              </a:ext>
            </a:extLst>
          </p:cNvPr>
          <p:cNvSpPr txBox="1">
            <a:spLocks/>
          </p:cNvSpPr>
          <p:nvPr/>
        </p:nvSpPr>
        <p:spPr>
          <a:xfrm>
            <a:off x="5251432" y="2600934"/>
            <a:ext cx="2959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ata"/>
              <a:buNone/>
              <a:defRPr sz="23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nb-NO" sz="2000" dirty="0"/>
              <a:t>Experiments and </a:t>
            </a:r>
            <a:r>
              <a:rPr lang="nb-NO" sz="2000" dirty="0" err="1"/>
              <a:t>results</a:t>
            </a:r>
            <a:endParaRPr lang="nb-NO" sz="2000" dirty="0"/>
          </a:p>
        </p:txBody>
      </p:sp>
      <p:sp>
        <p:nvSpPr>
          <p:cNvPr id="27" name="Google Shape;431;p39">
            <a:extLst>
              <a:ext uri="{FF2B5EF4-FFF2-40B4-BE49-F238E27FC236}">
                <a16:creationId xmlns:a16="http://schemas.microsoft.com/office/drawing/2014/main" id="{F68C9B0F-EC2C-701A-9E14-734B2D54BB5E}"/>
              </a:ext>
            </a:extLst>
          </p:cNvPr>
          <p:cNvSpPr txBox="1">
            <a:spLocks/>
          </p:cNvSpPr>
          <p:nvPr/>
        </p:nvSpPr>
        <p:spPr>
          <a:xfrm>
            <a:off x="4672996" y="2574289"/>
            <a:ext cx="7704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0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" sz="2400"/>
              <a:t>04</a:t>
            </a:r>
          </a:p>
        </p:txBody>
      </p:sp>
      <p:sp>
        <p:nvSpPr>
          <p:cNvPr id="28" name="Google Shape;426;p39">
            <a:extLst>
              <a:ext uri="{FF2B5EF4-FFF2-40B4-BE49-F238E27FC236}">
                <a16:creationId xmlns:a16="http://schemas.microsoft.com/office/drawing/2014/main" id="{69519849-87CE-9D81-5CBB-19D6981CEEC3}"/>
              </a:ext>
            </a:extLst>
          </p:cNvPr>
          <p:cNvSpPr txBox="1">
            <a:spLocks/>
          </p:cNvSpPr>
          <p:nvPr/>
        </p:nvSpPr>
        <p:spPr>
          <a:xfrm>
            <a:off x="5256960" y="3208169"/>
            <a:ext cx="3411551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lata"/>
              <a:buNone/>
              <a:defRPr sz="23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nb-NO" sz="2000" dirty="0" err="1"/>
              <a:t>Conclusion</a:t>
            </a:r>
            <a:r>
              <a:rPr lang="nb-NO" sz="2000" dirty="0"/>
              <a:t> and </a:t>
            </a:r>
            <a:r>
              <a:rPr lang="nb-NO" sz="2000" dirty="0" err="1"/>
              <a:t>future</a:t>
            </a:r>
            <a:r>
              <a:rPr lang="nb-NO" sz="2000" dirty="0"/>
              <a:t> </a:t>
            </a:r>
            <a:r>
              <a:rPr lang="nb-NO" sz="2000" dirty="0" err="1"/>
              <a:t>work</a:t>
            </a:r>
            <a:endParaRPr lang="nb-NO" sz="2000" dirty="0"/>
          </a:p>
        </p:txBody>
      </p:sp>
      <p:sp>
        <p:nvSpPr>
          <p:cNvPr id="29" name="Google Shape;431;p39">
            <a:extLst>
              <a:ext uri="{FF2B5EF4-FFF2-40B4-BE49-F238E27FC236}">
                <a16:creationId xmlns:a16="http://schemas.microsoft.com/office/drawing/2014/main" id="{FCF92064-C545-A3AC-6FCA-76A363F8E124}"/>
              </a:ext>
            </a:extLst>
          </p:cNvPr>
          <p:cNvSpPr txBox="1">
            <a:spLocks/>
          </p:cNvSpPr>
          <p:nvPr/>
        </p:nvSpPr>
        <p:spPr>
          <a:xfrm>
            <a:off x="4678525" y="3181524"/>
            <a:ext cx="7704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0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lata"/>
              <a:buNone/>
              <a:defRPr sz="36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" sz="240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86577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erta | Muppet Wiki | Fandom">
            <a:extLst>
              <a:ext uri="{FF2B5EF4-FFF2-40B4-BE49-F238E27FC236}">
                <a16:creationId xmlns:a16="http://schemas.microsoft.com/office/drawing/2014/main" id="{E915DBB8-F777-D251-5F1A-DDA9ACAE1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1" b="67319" l="25085" r="80000">
                        <a14:foregroundMark x1="79661" y1="35812" x2="80000" y2="27789"/>
                        <a14:foregroundMark x1="59661" y1="5871" x2="59661" y2="5871"/>
                        <a14:backgroundMark x1="65254" y1="60665" x2="65254" y2="60665"/>
                        <a14:backgroundMark x1="38475" y1="64971" x2="38475" y2="64971"/>
                        <a14:backgroundMark x1="37288" y1="63209" x2="37288" y2="63209"/>
                        <a14:backgroundMark x1="57288" y1="67123" x2="57288" y2="67123"/>
                        <a14:backgroundMark x1="59831" y1="64579" x2="56441" y2="66928"/>
                        <a14:backgroundMark x1="43220" y1="64971" x2="43220" y2="64971"/>
                        <a14:backgroundMark x1="50847" y1="67710" x2="58305" y2="67515"/>
                        <a14:backgroundMark x1="58475" y1="67123" x2="58475" y2="67123"/>
                        <a14:backgroundMark x1="58305" y1="64971" x2="58305" y2="64971"/>
                        <a14:backgroundMark x1="58814" y1="63992" x2="56610" y2="66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64" r="14388" b="25019"/>
          <a:stretch/>
        </p:blipFill>
        <p:spPr bwMode="auto">
          <a:xfrm>
            <a:off x="125923" y="1776140"/>
            <a:ext cx="864535" cy="8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" name="Google Shape;412;p37"/>
          <p:cNvSpPr txBox="1">
            <a:spLocks noGrp="1"/>
          </p:cNvSpPr>
          <p:nvPr>
            <p:ph type="ctrTitle"/>
          </p:nvPr>
        </p:nvSpPr>
        <p:spPr>
          <a:xfrm>
            <a:off x="558727" y="2153700"/>
            <a:ext cx="8026546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dirty="0"/>
              <a:t>Conclusion and future work</a:t>
            </a:r>
            <a:endParaRPr sz="44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5021D27-3090-FEBF-87F7-28BED1417FC8}"/>
              </a:ext>
            </a:extLst>
          </p:cNvPr>
          <p:cNvSpPr txBox="1"/>
          <p:nvPr/>
        </p:nvSpPr>
        <p:spPr>
          <a:xfrm>
            <a:off x="-57899" y="4989612"/>
            <a:ext cx="25827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https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://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static.wikia.nocookie.net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/muppet/images/b/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bb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500" err="1">
                <a:solidFill>
                  <a:schemeClr val="tx1">
                    <a:lumMod val="50000"/>
                  </a:schemeClr>
                </a:solidFill>
              </a:rPr>
              <a:t>Roberta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.JPG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revision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latest?cb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=20200925003124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3EB4A44E-52D8-887F-CF69-B20BD28A9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492" y="2697317"/>
            <a:ext cx="568326" cy="5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10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23E7EB-68D2-11CA-8127-55648BAD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72" y="329977"/>
            <a:ext cx="5425622" cy="988800"/>
          </a:xfrm>
        </p:spPr>
        <p:txBody>
          <a:bodyPr/>
          <a:lstStyle/>
          <a:p>
            <a:r>
              <a:rPr lang="en-US" sz="3200" dirty="0"/>
              <a:t>Potential improvements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6AD754D-83E2-872C-BC6B-45F71B659E38}"/>
              </a:ext>
            </a:extLst>
          </p:cNvPr>
          <p:cNvSpPr txBox="1">
            <a:spLocks/>
          </p:cNvSpPr>
          <p:nvPr/>
        </p:nvSpPr>
        <p:spPr>
          <a:xfrm>
            <a:off x="542545" y="1457199"/>
            <a:ext cx="46149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buFont typeface="Arial"/>
              <a:buChar char="•"/>
            </a:pPr>
            <a:r>
              <a:rPr lang="en-US" sz="1800" dirty="0"/>
              <a:t>Balance and clean data</a:t>
            </a:r>
          </a:p>
          <a:p>
            <a:pPr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/>
              <a:t>Expand feature set</a:t>
            </a:r>
          </a:p>
          <a:p>
            <a:pPr>
              <a:buFont typeface="Arial"/>
              <a:buChar char="•"/>
            </a:pP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/>
              <a:t>Experiment with other models</a:t>
            </a:r>
          </a:p>
          <a:p>
            <a:pPr>
              <a:buFont typeface="Arial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300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ctrTitle"/>
          </p:nvPr>
        </p:nvSpPr>
        <p:spPr>
          <a:xfrm>
            <a:off x="1480650" y="19307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2302475" y="2880013"/>
            <a:ext cx="45390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r>
              <a:rPr lang="en" dirty="0"/>
              <a:t>For your attention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ctrTitle"/>
          </p:nvPr>
        </p:nvSpPr>
        <p:spPr>
          <a:xfrm>
            <a:off x="1480650" y="1930788"/>
            <a:ext cx="6182700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🔥</a:t>
            </a:r>
            <a:endParaRPr dirty="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1"/>
          </p:nvPr>
        </p:nvSpPr>
        <p:spPr>
          <a:xfrm>
            <a:off x="2302475" y="2880013"/>
            <a:ext cx="4539000" cy="3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82B2D"/>
              </a:buClr>
              <a:buSzPts val="1100"/>
              <a:buFont typeface="Arial"/>
              <a:buNone/>
            </a:pPr>
            <a:r>
              <a:rPr lang="en" dirty="0"/>
              <a:t>Any 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>
            <a:spLocks noGrp="1"/>
          </p:cNvSpPr>
          <p:nvPr>
            <p:ph type="subTitle" idx="1"/>
          </p:nvPr>
        </p:nvSpPr>
        <p:spPr>
          <a:xfrm>
            <a:off x="822824" y="1807350"/>
            <a:ext cx="4287655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lt2"/>
              </a:buClr>
              <a:buSzPts val="1100"/>
              <a:buFont typeface="Arial"/>
              <a:buChar char="•"/>
            </a:pPr>
            <a:r>
              <a:rPr lang="en" dirty="0"/>
              <a:t>Some movie sites don't let users post ratings with reviews :(</a:t>
            </a:r>
          </a:p>
          <a:p>
            <a:pPr marL="285750" indent="-285750">
              <a:buClr>
                <a:schemeClr val="lt2"/>
              </a:buClr>
              <a:buSzPts val="1100"/>
              <a:buFont typeface="Arial"/>
              <a:buChar char="•"/>
            </a:pPr>
            <a:endParaRPr lang="en" dirty="0"/>
          </a:p>
          <a:p>
            <a:pPr marL="285750" indent="-285750">
              <a:buClr>
                <a:schemeClr val="lt2"/>
              </a:buClr>
              <a:buSzPts val="1100"/>
              <a:buFont typeface="Arial"/>
              <a:buChar char="•"/>
            </a:pPr>
            <a:r>
              <a:rPr lang="en" dirty="0"/>
              <a:t>How could we combat this HUGE problem?</a:t>
            </a:r>
          </a:p>
          <a:p>
            <a:pPr marL="285750" indent="-285750">
              <a:buClr>
                <a:schemeClr val="lt2"/>
              </a:buClr>
              <a:buSzPts val="1100"/>
              <a:buFont typeface="Arial"/>
              <a:buChar char="•"/>
            </a:pPr>
            <a:endParaRPr lang="en" dirty="0"/>
          </a:p>
          <a:p>
            <a:pPr marL="285750" indent="-285750">
              <a:buClr>
                <a:schemeClr val="lt2"/>
              </a:buClr>
              <a:buSzPts val="1100"/>
              <a:buFont typeface="Arial"/>
              <a:buChar char="•"/>
            </a:pPr>
            <a:r>
              <a:rPr lang="en" dirty="0"/>
              <a:t>Testing out some newer NLP methods</a:t>
            </a:r>
          </a:p>
        </p:txBody>
      </p:sp>
      <p:sp>
        <p:nvSpPr>
          <p:cNvPr id="439" name="Google Shape;439;p40"/>
          <p:cNvSpPr txBox="1">
            <a:spLocks noGrp="1"/>
          </p:cNvSpPr>
          <p:nvPr>
            <p:ph type="title"/>
          </p:nvPr>
        </p:nvSpPr>
        <p:spPr>
          <a:xfrm>
            <a:off x="822824" y="1020988"/>
            <a:ext cx="374917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ctrTitle"/>
          </p:nvPr>
        </p:nvSpPr>
        <p:spPr>
          <a:xfrm>
            <a:off x="558727" y="2153700"/>
            <a:ext cx="8026546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dirty="0"/>
              <a:t>Architecture</a:t>
            </a:r>
            <a:endParaRPr sz="44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5021D27-3090-FEBF-87F7-28BED1417FC8}"/>
              </a:ext>
            </a:extLst>
          </p:cNvPr>
          <p:cNvSpPr txBox="1"/>
          <p:nvPr/>
        </p:nvSpPr>
        <p:spPr>
          <a:xfrm>
            <a:off x="-57899" y="4989612"/>
            <a:ext cx="25827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https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://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static.wikia.nocookie.net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/muppet/images/b/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bb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500" err="1">
                <a:solidFill>
                  <a:schemeClr val="tx1">
                    <a:lumMod val="50000"/>
                  </a:schemeClr>
                </a:solidFill>
              </a:rPr>
              <a:t>Roberta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.JPG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revision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latest?cb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=20200925003124</a:t>
            </a:r>
          </a:p>
        </p:txBody>
      </p:sp>
    </p:spTree>
    <p:extLst>
      <p:ext uri="{BB962C8B-B14F-4D97-AF65-F5344CB8AC3E}">
        <p14:creationId xmlns:p14="http://schemas.microsoft.com/office/powerpoint/2010/main" val="21179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624160" y="1388408"/>
            <a:ext cx="3635868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pic>
        <p:nvPicPr>
          <p:cNvPr id="8" name="Bilde 7" descr="Et bilde som inneholder person, stående, mobil, dress&#10;&#10;Automatisk generert beskrivelse">
            <a:extLst>
              <a:ext uri="{FF2B5EF4-FFF2-40B4-BE49-F238E27FC236}">
                <a16:creationId xmlns:a16="http://schemas.microsoft.com/office/drawing/2014/main" id="{148C89C3-E792-ABEB-C90B-00637576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017" y="1504933"/>
            <a:ext cx="1806511" cy="2664296"/>
          </a:xfrm>
          <a:prstGeom prst="rect">
            <a:avLst/>
          </a:prstGeom>
        </p:spPr>
      </p:pic>
      <p:pic>
        <p:nvPicPr>
          <p:cNvPr id="11" name="Bilde 10" descr="Et bilde som inneholder kvinne, person, dame, kjole&#10;&#10;Automatisk generert beskrivelse">
            <a:extLst>
              <a:ext uri="{FF2B5EF4-FFF2-40B4-BE49-F238E27FC236}">
                <a16:creationId xmlns:a16="http://schemas.microsoft.com/office/drawing/2014/main" id="{88FCA6D9-98F4-B3A2-AA51-9F128AB5D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83082" y="1504933"/>
            <a:ext cx="191825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7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624160" y="1308475"/>
            <a:ext cx="3635868" cy="11550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pic>
        <p:nvPicPr>
          <p:cNvPr id="8" name="Bilde 7" descr="Et bilde som inneholder person, stående, mobil, dress&#10;&#10;Automatisk generert beskrivelse">
            <a:extLst>
              <a:ext uri="{FF2B5EF4-FFF2-40B4-BE49-F238E27FC236}">
                <a16:creationId xmlns:a16="http://schemas.microsoft.com/office/drawing/2014/main" id="{148C89C3-E792-ABEB-C90B-00637576B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017" y="1504933"/>
            <a:ext cx="1806511" cy="2664296"/>
          </a:xfrm>
          <a:prstGeom prst="rect">
            <a:avLst/>
          </a:prstGeom>
        </p:spPr>
      </p:pic>
      <p:pic>
        <p:nvPicPr>
          <p:cNvPr id="11" name="Bilde 10" descr="Et bilde som inneholder kvinne, person, dame, kjole&#10;&#10;Automatisk generert beskrivelse">
            <a:extLst>
              <a:ext uri="{FF2B5EF4-FFF2-40B4-BE49-F238E27FC236}">
                <a16:creationId xmlns:a16="http://schemas.microsoft.com/office/drawing/2014/main" id="{88FCA6D9-98F4-B3A2-AA51-9F128AB5D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83082" y="1504933"/>
            <a:ext cx="1918258" cy="2664296"/>
          </a:xfrm>
          <a:prstGeom prst="rect">
            <a:avLst/>
          </a:prstGeom>
        </p:spPr>
      </p:pic>
      <p:pic>
        <p:nvPicPr>
          <p:cNvPr id="4" name="Picture 2" descr="Roberta | Muppet Wiki | Fandom">
            <a:extLst>
              <a:ext uri="{FF2B5EF4-FFF2-40B4-BE49-F238E27FC236}">
                <a16:creationId xmlns:a16="http://schemas.microsoft.com/office/drawing/2014/main" id="{33E35336-3FD3-33D8-6BC4-FC5BF20AB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871" b="67319" l="25085" r="80000">
                        <a14:foregroundMark x1="79661" y1="35812" x2="80000" y2="27789"/>
                        <a14:foregroundMark x1="59661" y1="5871" x2="59661" y2="5871"/>
                        <a14:backgroundMark x1="65254" y1="60665" x2="65254" y2="60665"/>
                        <a14:backgroundMark x1="38475" y1="64971" x2="38475" y2="64971"/>
                        <a14:backgroundMark x1="37288" y1="63209" x2="37288" y2="63209"/>
                        <a14:backgroundMark x1="57288" y1="67123" x2="57288" y2="67123"/>
                        <a14:backgroundMark x1="59831" y1="64579" x2="56441" y2="66928"/>
                        <a14:backgroundMark x1="43220" y1="64971" x2="43220" y2="64971"/>
                        <a14:backgroundMark x1="50847" y1="67710" x2="58305" y2="67515"/>
                        <a14:backgroundMark x1="58475" y1="67123" x2="58475" y2="67123"/>
                        <a14:backgroundMark x1="58305" y1="64971" x2="58305" y2="64971"/>
                        <a14:backgroundMark x1="58814" y1="63992" x2="56610" y2="665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64" r="14388" b="25019"/>
          <a:stretch/>
        </p:blipFill>
        <p:spPr bwMode="auto">
          <a:xfrm>
            <a:off x="3909943" y="1294878"/>
            <a:ext cx="864535" cy="83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BF630D2B-9CEF-4D06-EC90-41E2CC45F2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825" t="11473" r="16486" b="26844"/>
          <a:stretch/>
        </p:blipFill>
        <p:spPr>
          <a:xfrm>
            <a:off x="5828201" y="1541934"/>
            <a:ext cx="1484443" cy="815489"/>
          </a:xfrm>
          <a:prstGeom prst="rect">
            <a:avLst/>
          </a:prstGeom>
        </p:spPr>
      </p:pic>
      <p:sp>
        <p:nvSpPr>
          <p:cNvPr id="3" name="Google Shape;486;p45">
            <a:extLst>
              <a:ext uri="{FF2B5EF4-FFF2-40B4-BE49-F238E27FC236}">
                <a16:creationId xmlns:a16="http://schemas.microsoft.com/office/drawing/2014/main" id="{357892C8-FDAA-199D-5454-C549AA6C5533}"/>
              </a:ext>
            </a:extLst>
          </p:cNvPr>
          <p:cNvSpPr txBox="1">
            <a:spLocks/>
          </p:cNvSpPr>
          <p:nvPr/>
        </p:nvSpPr>
        <p:spPr>
          <a:xfrm>
            <a:off x="624160" y="2343267"/>
            <a:ext cx="3635868" cy="105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 b="0" i="0" u="none" strike="noStrike" cap="none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lata"/>
              <a:buNone/>
              <a:defRPr sz="35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1800" dirty="0" err="1"/>
              <a:t>RoBERTa</a:t>
            </a:r>
            <a:r>
              <a:rPr lang="en-US" sz="1800" dirty="0"/>
              <a:t> - base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sz="1800" dirty="0"/>
          </a:p>
          <a:p>
            <a:pPr marL="457200" indent="-457200">
              <a:buFont typeface="Arial"/>
              <a:buChar char="•"/>
            </a:pPr>
            <a:r>
              <a:rPr lang="en-US" sz="1800" dirty="0" err="1"/>
              <a:t>XGBoost</a:t>
            </a:r>
            <a:endParaRPr lang="en-US" sz="1800" dirty="0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599B9995-DE25-36DB-53FC-62F365A602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9688" l="10000" r="90000">
                        <a14:foregroundMark x1="41250" y1="56875" x2="41250" y2="56875"/>
                        <a14:foregroundMark x1="41250" y1="54688" x2="41250" y2="54688"/>
                        <a14:foregroundMark x1="41563" y1="53438" x2="41563" y2="53438"/>
                        <a14:foregroundMark x1="39375" y1="53438" x2="39375" y2="53438"/>
                        <a14:foregroundMark x1="38125" y1="54063" x2="40625" y2="54063"/>
                        <a14:foregroundMark x1="52812" y1="50625" x2="51875" y2="51250"/>
                        <a14:foregroundMark x1="49688" y1="87188" x2="51250" y2="94063"/>
                        <a14:foregroundMark x1="43438" y1="88438" x2="46563" y2="95938"/>
                        <a14:foregroundMark x1="41875" y1="96875" x2="39688" y2="99063"/>
                        <a14:foregroundMark x1="41250" y1="95000" x2="35625" y2="996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427287">
            <a:off x="-168696" y="4132380"/>
            <a:ext cx="1195026" cy="1195026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A5428DDD-F5BB-64C0-218F-DE9E365DB357}"/>
              </a:ext>
            </a:extLst>
          </p:cNvPr>
          <p:cNvSpPr txBox="1"/>
          <p:nvPr/>
        </p:nvSpPr>
        <p:spPr>
          <a:xfrm>
            <a:off x="266308" y="4854575"/>
            <a:ext cx="5528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💧</a:t>
            </a:r>
          </a:p>
        </p:txBody>
      </p:sp>
    </p:spTree>
    <p:extLst>
      <p:ext uri="{BB962C8B-B14F-4D97-AF65-F5344CB8AC3E}">
        <p14:creationId xmlns:p14="http://schemas.microsoft.com/office/powerpoint/2010/main" val="335333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>
            <a:spLocks noGrp="1"/>
          </p:cNvSpPr>
          <p:nvPr>
            <p:ph type="ctrTitle"/>
          </p:nvPr>
        </p:nvSpPr>
        <p:spPr>
          <a:xfrm>
            <a:off x="558727" y="2153700"/>
            <a:ext cx="8026546" cy="8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dirty="0"/>
              <a:t>Data</a:t>
            </a:r>
            <a:endParaRPr sz="4400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5021D27-3090-FEBF-87F7-28BED1417FC8}"/>
              </a:ext>
            </a:extLst>
          </p:cNvPr>
          <p:cNvSpPr txBox="1"/>
          <p:nvPr/>
        </p:nvSpPr>
        <p:spPr>
          <a:xfrm>
            <a:off x="-57899" y="4989612"/>
            <a:ext cx="258275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https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://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static.wikia.nocookie.net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/muppet/images/b/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bb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500" err="1">
                <a:solidFill>
                  <a:schemeClr val="tx1">
                    <a:lumMod val="50000"/>
                  </a:schemeClr>
                </a:solidFill>
              </a:rPr>
              <a:t>Roberta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.JPG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revision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nb-NO" sz="400" err="1">
                <a:solidFill>
                  <a:schemeClr val="tx1">
                    <a:lumMod val="50000"/>
                  </a:schemeClr>
                </a:solidFill>
              </a:rPr>
              <a:t>latest?cb</a:t>
            </a:r>
            <a:r>
              <a:rPr lang="nb-NO" sz="400">
                <a:solidFill>
                  <a:schemeClr val="tx1">
                    <a:lumMod val="50000"/>
                  </a:schemeClr>
                </a:solidFill>
              </a:rPr>
              <a:t>=20200925003124</a:t>
            </a:r>
          </a:p>
        </p:txBody>
      </p:sp>
    </p:spTree>
    <p:extLst>
      <p:ext uri="{BB962C8B-B14F-4D97-AF65-F5344CB8AC3E}">
        <p14:creationId xmlns:p14="http://schemas.microsoft.com/office/powerpoint/2010/main" val="131049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6AB-9698-41F9-9395-1F612BC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92" y="391199"/>
            <a:ext cx="3508500" cy="98880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8313-2F89-E7A6-78F0-12BA7AED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592" y="1379999"/>
            <a:ext cx="4133700" cy="2715000"/>
          </a:xfrm>
        </p:spPr>
        <p:txBody>
          <a:bodyPr/>
          <a:lstStyle/>
          <a:p>
            <a:r>
              <a:rPr lang="en-US" dirty="0"/>
              <a:t>Large movie review database - Maas et al. (2011)</a:t>
            </a:r>
          </a:p>
          <a:p>
            <a:endParaRPr lang="en-US" dirty="0"/>
          </a:p>
          <a:p>
            <a:r>
              <a:rPr lang="en-US" dirty="0"/>
              <a:t>Kaggle movie reviews</a:t>
            </a:r>
          </a:p>
          <a:p>
            <a:endParaRPr lang="en-US" dirty="0"/>
          </a:p>
          <a:p>
            <a:r>
              <a:rPr lang="en-US" dirty="0"/>
              <a:t>Highly polar</a:t>
            </a:r>
          </a:p>
          <a:p>
            <a:endParaRPr lang="en-US" dirty="0"/>
          </a:p>
          <a:p>
            <a:r>
              <a:rPr lang="en-US" dirty="0"/>
              <a:t>Imbalanced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4202CE5-6A69-DCFC-721C-0A2332588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695"/>
          <a:stretch/>
        </p:blipFill>
        <p:spPr>
          <a:xfrm>
            <a:off x="4976322" y="826416"/>
            <a:ext cx="3003666" cy="1525809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F7F8F11B-0225-7B53-1792-60FDA3C79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39" r="26748"/>
          <a:stretch/>
        </p:blipFill>
        <p:spPr>
          <a:xfrm>
            <a:off x="4976322" y="2517034"/>
            <a:ext cx="1540009" cy="1516811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194E360E-CC8D-5714-0E80-D699D8217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307" r="1780"/>
          <a:stretch/>
        </p:blipFill>
        <p:spPr>
          <a:xfrm>
            <a:off x="6677762" y="2508036"/>
            <a:ext cx="1549145" cy="15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D6AB-9698-41F9-9395-1F612BCC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611" y="391199"/>
            <a:ext cx="3508500" cy="988800"/>
          </a:xfrm>
        </p:spPr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38313-2F89-E7A6-78F0-12BA7AED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592" y="1379999"/>
            <a:ext cx="4133700" cy="2715000"/>
          </a:xfrm>
        </p:spPr>
        <p:txBody>
          <a:bodyPr/>
          <a:lstStyle/>
          <a:p>
            <a:r>
              <a:rPr lang="en-US"/>
              <a:t>Minimal</a:t>
            </a:r>
          </a:p>
          <a:p>
            <a:pPr lvl="1"/>
            <a:r>
              <a:rPr lang="en-US"/>
              <a:t>Lose least amount of semantic meaning</a:t>
            </a:r>
          </a:p>
          <a:p>
            <a:endParaRPr lang="en-US"/>
          </a:p>
          <a:p>
            <a:r>
              <a:rPr lang="en-US"/>
              <a:t>Remove</a:t>
            </a:r>
          </a:p>
          <a:p>
            <a:pPr lvl="1"/>
            <a:r>
              <a:rPr lang="en-US"/>
              <a:t>User tags</a:t>
            </a:r>
          </a:p>
          <a:p>
            <a:pPr lvl="1"/>
            <a:r>
              <a:rPr lang="en-US"/>
              <a:t>Whitespaces</a:t>
            </a:r>
          </a:p>
          <a:p>
            <a:pPr lvl="1"/>
            <a:r>
              <a:rPr lang="en-US"/>
              <a:t>HTML tags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3656"/>
      </p:ext>
    </p:extLst>
  </p:cSld>
  <p:clrMapOvr>
    <a:masterClrMapping/>
  </p:clrMapOvr>
</p:sld>
</file>

<file path=ppt/theme/theme1.xml><?xml version="1.0" encoding="utf-8"?>
<a:theme xmlns:a="http://schemas.openxmlformats.org/drawingml/2006/main" name="Ironic Gradient by Slidesgo">
  <a:themeElements>
    <a:clrScheme name="Simple Light">
      <a:dk1>
        <a:srgbClr val="FFFFFF"/>
      </a:dk1>
      <a:lt1>
        <a:srgbClr val="22004C"/>
      </a:lt1>
      <a:dk2>
        <a:srgbClr val="FFFFFF"/>
      </a:dk2>
      <a:lt2>
        <a:srgbClr val="4E3F3F"/>
      </a:lt2>
      <a:accent1>
        <a:srgbClr val="562F88"/>
      </a:accent1>
      <a:accent2>
        <a:srgbClr val="FF209A"/>
      </a:accent2>
      <a:accent3>
        <a:srgbClr val="461CBC"/>
      </a:accent3>
      <a:accent4>
        <a:srgbClr val="FFFFFF"/>
      </a:accent4>
      <a:accent5>
        <a:srgbClr val="562F88"/>
      </a:accent5>
      <a:accent6>
        <a:srgbClr val="FF209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ronic Gradient by Slidesgo" id="{FAE54B6F-A884-054A-9996-CE36468BAE2B}" vid="{CC6A683A-41E5-5448-BCE8-32108F8112F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Ironic Gradient by Slidesgo</Template>
  <TotalTime>1162</TotalTime>
  <Words>419</Words>
  <Application>Microsoft Macintosh PowerPoint</Application>
  <PresentationFormat>Skjermfremvisning (16:9)</PresentationFormat>
  <Paragraphs>103</Paragraphs>
  <Slides>23</Slides>
  <Notes>14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23</vt:i4>
      </vt:variant>
    </vt:vector>
  </HeadingPairs>
  <TitlesOfParts>
    <vt:vector size="28" baseType="lpstr">
      <vt:lpstr>Roboto Condensed Light</vt:lpstr>
      <vt:lpstr>Abel</vt:lpstr>
      <vt:lpstr>Arial</vt:lpstr>
      <vt:lpstr>Alata</vt:lpstr>
      <vt:lpstr>Ironic Gradient by Slidesgo</vt:lpstr>
      <vt:lpstr>Movie review rating prediction</vt:lpstr>
      <vt:lpstr>Agenda</vt:lpstr>
      <vt:lpstr>Motivation</vt:lpstr>
      <vt:lpstr>Architecture</vt:lpstr>
      <vt:lpstr>Models</vt:lpstr>
      <vt:lpstr>Models</vt:lpstr>
      <vt:lpstr>Data</vt:lpstr>
      <vt:lpstr>Dataset</vt:lpstr>
      <vt:lpstr>Preprocessing</vt:lpstr>
      <vt:lpstr>PowerPoint-presentasjon</vt:lpstr>
      <vt:lpstr>PowerPoint-presentasjon</vt:lpstr>
      <vt:lpstr>Experiments and results</vt:lpstr>
      <vt:lpstr>RoBERTa</vt:lpstr>
      <vt:lpstr>XGBoost</vt:lpstr>
      <vt:lpstr>Roberta vs. XGBoost</vt:lpstr>
      <vt:lpstr>Scores</vt:lpstr>
      <vt:lpstr>Good, but how good?</vt:lpstr>
      <vt:lpstr>Some work</vt:lpstr>
      <vt:lpstr>… and some don’t</vt:lpstr>
      <vt:lpstr>Conclusion and future work</vt:lpstr>
      <vt:lpstr>Potential improvements</vt:lpstr>
      <vt:lpstr>Thank you</vt:lpstr>
      <vt:lpstr>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Ironic Gradient</dc:title>
  <dc:creator>Martin Johannes Nilsen</dc:creator>
  <cp:lastModifiedBy>Martin Johannes Nilsen</cp:lastModifiedBy>
  <cp:revision>2</cp:revision>
  <cp:lastPrinted>2022-12-01T19:52:00Z</cp:lastPrinted>
  <dcterms:created xsi:type="dcterms:W3CDTF">2022-11-27T12:30:36Z</dcterms:created>
  <dcterms:modified xsi:type="dcterms:W3CDTF">2022-12-02T07:12:47Z</dcterms:modified>
</cp:coreProperties>
</file>