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65" r:id="rId3"/>
    <p:sldId id="266" r:id="rId4"/>
    <p:sldId id="286" r:id="rId5"/>
    <p:sldId id="287" r:id="rId6"/>
    <p:sldId id="288" r:id="rId7"/>
    <p:sldId id="289" r:id="rId8"/>
    <p:sldId id="267" r:id="rId9"/>
    <p:sldId id="284" r:id="rId10"/>
    <p:sldId id="278" r:id="rId11"/>
    <p:sldId id="285" r:id="rId12"/>
    <p:sldId id="290" r:id="rId13"/>
    <p:sldId id="279" r:id="rId14"/>
    <p:sldId id="280" r:id="rId15"/>
    <p:sldId id="281" r:id="rId16"/>
    <p:sldId id="29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784"/>
    <a:srgbClr val="4AFC70"/>
    <a:srgbClr val="E14F80"/>
    <a:srgbClr val="F26A00"/>
    <a:srgbClr val="00F7F7"/>
    <a:srgbClr val="474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>
      <p:cViewPr varScale="1">
        <p:scale>
          <a:sx n="86" d="100"/>
          <a:sy n="86" d="100"/>
        </p:scale>
        <p:origin x="31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9088D-798E-A20B-8B83-848EADA18073}"/>
              </a:ext>
            </a:extLst>
          </p:cNvPr>
          <p:cNvSpPr txBox="1">
            <a:spLocks/>
          </p:cNvSpPr>
          <p:nvPr/>
        </p:nvSpPr>
        <p:spPr bwMode="white">
          <a:xfrm>
            <a:off x="1066800" y="764704"/>
            <a:ext cx="10058400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INDIAN SIGN LANGUAGE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TO 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VOICE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B7AC65-5B53-1988-5ECE-02F03CC716AE}"/>
              </a:ext>
            </a:extLst>
          </p:cNvPr>
          <p:cNvSpPr txBox="1">
            <a:spLocks/>
          </p:cNvSpPr>
          <p:nvPr/>
        </p:nvSpPr>
        <p:spPr bwMode="white">
          <a:xfrm>
            <a:off x="623392" y="4581128"/>
            <a:ext cx="3822425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F7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Ms. Haritha H.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AF89-FA12-0354-C544-2B275830AF1B}"/>
              </a:ext>
            </a:extLst>
          </p:cNvPr>
          <p:cNvSpPr txBox="1"/>
          <p:nvPr/>
        </p:nvSpPr>
        <p:spPr>
          <a:xfrm>
            <a:off x="7608169" y="4581128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7F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Members</a:t>
            </a:r>
          </a:p>
          <a:p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Martin Joseph Juneie, </a:t>
            </a:r>
          </a:p>
          <a:p>
            <a:pPr lvl="1"/>
            <a:r>
              <a:rPr lang="en-US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Sandesh Sreeraj, </a:t>
            </a:r>
          </a:p>
          <a:p>
            <a:pPr lvl="1"/>
            <a:r>
              <a:rPr lang="en-US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Sidharth K.K.</a:t>
            </a:r>
          </a:p>
          <a:p>
            <a:r>
              <a:rPr lang="en-I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06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234560"/>
            <a:ext cx="11521280" cy="662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Proposed Methodology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u="none" strike="noStrike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1. Creating dataset for training and testing.</a:t>
            </a:r>
            <a:endParaRPr lang="en-IN" u="none" strike="noStrike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914400" lvl="1"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Capturing each frame.</a:t>
            </a:r>
            <a:endParaRPr lang="en-IN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914400" lvl="1"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Defining a Region of Interest (ROI).</a:t>
            </a:r>
            <a:endParaRPr lang="en-IN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914400" lvl="1"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Applying Gaussian blur.</a:t>
            </a:r>
          </a:p>
          <a:p>
            <a:pPr marL="914400" lvl="1"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ourier New" panose="02070309020205020404" pitchFamily="49" charset="0"/>
              <a:ea typeface="EB Garamond" panose="020B0604020202020204" pitchFamily="2" charset="0"/>
              <a:cs typeface="Courier New" panose="02070309020205020404" pitchFamily="49" charset="0"/>
            </a:endParaRPr>
          </a:p>
          <a:p>
            <a:pPr marL="914400" lvl="1" algn="just">
              <a:lnSpc>
                <a:spcPct val="107000"/>
              </a:lnSpc>
              <a:spcAft>
                <a:spcPts val="800"/>
              </a:spcAft>
            </a:pPr>
            <a:r>
              <a:rPr lang="en-IN" b="1" u="none" strike="noStrike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2. Using Convolutional Neural Network (CNN) for building a training model.</a:t>
            </a:r>
            <a:endParaRPr lang="en-IN" u="none" strike="noStrike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Network will learn filters that activate when they see some type of visual feature such as an edge of some orientation or a blotch of some colour.</a:t>
            </a: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ourier New" panose="02070309020205020404" pitchFamily="49" charset="0"/>
              <a:ea typeface="EB Garamond" panose="020B0604020202020204" pitchFamily="2" charset="0"/>
              <a:cs typeface="Courier New" panose="02070309020205020404" pitchFamily="49" charset="0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IN" b="1" u="none" strike="noStrike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3. Creating a GUI to convert signs into text.</a:t>
            </a:r>
            <a:endParaRPr lang="en-IN" u="none" strike="noStrike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EB Garamond" panose="020B0604020202020204" pitchFamily="2" charset="0"/>
                <a:cs typeface="Courier New" panose="02070309020205020404" pitchFamily="49" charset="0"/>
              </a:rPr>
              <a:t>UI shows the captured sign and the recognised symbol. At the same time, it appends the recognised character to a string and converts it into voice after termination of the string.</a:t>
            </a: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8264B-D4CC-B124-E920-26F574A76CDC}"/>
              </a:ext>
            </a:extLst>
          </p:cNvPr>
          <p:cNvSpPr txBox="1"/>
          <p:nvPr/>
        </p:nvSpPr>
        <p:spPr>
          <a:xfrm>
            <a:off x="767408" y="476672"/>
            <a:ext cx="856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33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Indian Sign Language</a:t>
            </a: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pic>
        <p:nvPicPr>
          <p:cNvPr id="6146" name="Picture 2" descr="Indian sign language for numbers and alphabets. | Download Scientific  Diagram">
            <a:extLst>
              <a:ext uri="{FF2B5EF4-FFF2-40B4-BE49-F238E27FC236}">
                <a16:creationId xmlns:a16="http://schemas.microsoft.com/office/drawing/2014/main" id="{F6AFF833-4B23-179C-375A-26190387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86" y="1340768"/>
            <a:ext cx="7479827" cy="52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0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8264B-D4CC-B124-E920-26F574A76CDC}"/>
              </a:ext>
            </a:extLst>
          </p:cNvPr>
          <p:cNvSpPr txBox="1"/>
          <p:nvPr/>
        </p:nvSpPr>
        <p:spPr>
          <a:xfrm>
            <a:off x="767408" y="476672"/>
            <a:ext cx="856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33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 Design or Architecture</a:t>
            </a: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E7640-2B20-C25A-4541-278415ADC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0" y="1340768"/>
            <a:ext cx="10416480" cy="52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404664"/>
            <a:ext cx="1152128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 Requirements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endParaRPr lang="en-US" sz="3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The system can run only on computers, as mobile devices have very 	limited computational power.</a:t>
            </a:r>
          </a:p>
          <a:p>
            <a:pPr algn="l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To recognize signs the system requires a camera interface or image 	sensor available on the host device.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 minimum of 8 GB ram will be required for all the computation to 	be performed.</a:t>
            </a:r>
          </a:p>
          <a:p>
            <a:pPr algn="l"/>
            <a:endParaRPr lang="en-US" sz="2000" b="0" i="0" dirty="0">
              <a:effectLst/>
              <a:latin typeface="ffd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31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404664"/>
            <a:ext cx="115212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 Requirements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below software interfaces are required to run the program: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MediaPipe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pPr algn="l"/>
            <a:endParaRPr lang="en-US" sz="2000" b="0" i="0" dirty="0">
              <a:effectLst/>
              <a:latin typeface="ffd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01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404664"/>
            <a:ext cx="11521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project is a simple demonstration of how CNN can be used to solve computer vision problems. 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Indian Sign Language is used in various Southern Asian regions, thus an Indian Sign Language converter eliminates the need for an external interpreter.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project can be extended to other sign languages by building the corresponding dataset. 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000" b="0" i="0" dirty="0">
              <a:effectLst/>
              <a:latin typeface="ffd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12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404664"/>
            <a:ext cx="1152128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400" dirty="0"/>
              <a:t> [1]</a:t>
            </a:r>
            <a:r>
              <a:rPr lang="en-IN" sz="2400" dirty="0"/>
              <a:t> Vi N.T. Truong, Chuan-Kai Yang, Quoc-Viet Tran, “</a:t>
            </a:r>
            <a:r>
              <a:rPr lang="en-US" sz="2400" dirty="0"/>
              <a:t>A Translator for American Sign     Language to Text and Speech</a:t>
            </a:r>
            <a:r>
              <a:rPr lang="en-IN" sz="2400" dirty="0"/>
              <a:t>”.</a:t>
            </a:r>
          </a:p>
          <a:p>
            <a:pPr lvl="1"/>
            <a:endParaRPr lang="en-IN" sz="24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/>
              <a:t>        [2]</a:t>
            </a:r>
            <a:r>
              <a:rPr lang="en-IN" sz="2400" dirty="0" err="1"/>
              <a:t>Kusurnika</a:t>
            </a:r>
            <a:r>
              <a:rPr lang="en-IN" sz="2400" dirty="0"/>
              <a:t> Dutta ,Satheesh Raju </a:t>
            </a:r>
            <a:r>
              <a:rPr lang="en-IN" sz="2400" dirty="0" err="1"/>
              <a:t>K,Anil</a:t>
            </a:r>
            <a:r>
              <a:rPr lang="en-IN" sz="2400" dirty="0"/>
              <a:t> Kumar </a:t>
            </a:r>
            <a:r>
              <a:rPr lang="en-IN" sz="2400" dirty="0" err="1"/>
              <a:t>G.S,Sunny</a:t>
            </a:r>
            <a:r>
              <a:rPr lang="en-IN" sz="2400" dirty="0"/>
              <a:t> Swamy B.</a:t>
            </a:r>
          </a:p>
          <a:p>
            <a:pPr lvl="1"/>
            <a:r>
              <a:rPr lang="en-US" sz="2400" dirty="0"/>
              <a:t> “Double Handed Indian Sign Language to Speech and Text”.</a:t>
            </a:r>
          </a:p>
          <a:p>
            <a:pPr lvl="1"/>
            <a:endParaRPr lang="en-US" sz="2400" dirty="0"/>
          </a:p>
          <a:p>
            <a:r>
              <a:rPr lang="sv-SE" sz="2400" dirty="0"/>
              <a:t>       [3]Nan Song,Hongwu Yang,Tingting Zhang</a:t>
            </a:r>
            <a:r>
              <a:rPr lang="en-IN" sz="2400" dirty="0"/>
              <a:t> “</a:t>
            </a:r>
            <a:r>
              <a:rPr lang="en-US" sz="2400" dirty="0"/>
              <a:t>Deaf Talk Using 3D Animated Sign Language </a:t>
            </a:r>
            <a:r>
              <a:rPr lang="en-IN" sz="2400" dirty="0"/>
              <a:t>”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IN" sz="2400" dirty="0"/>
          </a:p>
          <a:p>
            <a:pPr lvl="1"/>
            <a:endParaRPr lang="en-US" sz="24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000" b="0" i="0" dirty="0">
              <a:effectLst/>
              <a:latin typeface="ffd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72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551384" y="5949280"/>
            <a:ext cx="115212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  <a:r>
              <a:rPr lang="en-US" sz="3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N" sz="3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231D5A-3193-B365-3EF8-5B23EB9C8B64}"/>
              </a:ext>
            </a:extLst>
          </p:cNvPr>
          <p:cNvSpPr txBox="1"/>
          <p:nvPr/>
        </p:nvSpPr>
        <p:spPr>
          <a:xfrm>
            <a:off x="479376" y="260648"/>
            <a:ext cx="1152128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4400" dirty="0">
              <a:solidFill>
                <a:srgbClr val="E14F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 and Scope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Literature Survey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 System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Proposed Methodology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 Requirements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 Requirements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  <a:p>
            <a:pPr marL="1428750" lvl="2" indent="-514350">
              <a:buAutoNum type="arabicPeriod"/>
            </a:pPr>
            <a:endParaRPr lang="en-IN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AutoNum type="arabicPeriod"/>
            </a:pPr>
            <a:r>
              <a:rPr lang="en-IN" sz="2000" dirty="0">
                <a:solidFill>
                  <a:srgbClr val="4AFC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lang="en-US" sz="2000" dirty="0">
              <a:solidFill>
                <a:srgbClr val="4AFC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A6715B-DB75-9BDB-01BA-E5A9397E86CB}"/>
              </a:ext>
            </a:extLst>
          </p:cNvPr>
          <p:cNvSpPr txBox="1"/>
          <p:nvPr/>
        </p:nvSpPr>
        <p:spPr>
          <a:xfrm>
            <a:off x="479376" y="404664"/>
            <a:ext cx="115212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 and Scope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Communication is the process of exchange of thoughts and messages in various ways such as speech, signals, behavior and visuals.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Deaf and mute people make use of their hands to express different gestures to express their ideas with other people.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Gestures are the nonverbally exchanged messages and these gestures are understood with vision. This nonverbal communication of deaf and mute people is called sign language.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this project we are focusing on converting Indian Sign Language to speech.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A6715B-DB75-9BDB-01BA-E5A9397E86CB}"/>
              </a:ext>
            </a:extLst>
          </p:cNvPr>
          <p:cNvSpPr txBox="1"/>
          <p:nvPr/>
        </p:nvSpPr>
        <p:spPr>
          <a:xfrm>
            <a:off x="479376" y="404664"/>
            <a:ext cx="1152128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develop a communication approach for healthy people to understand sign language used by hearing impaired people with ease.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45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1191BA-E69A-37D1-1701-BDFD4DFE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309"/>
              </p:ext>
            </p:extLst>
          </p:nvPr>
        </p:nvGraphicFramePr>
        <p:xfrm>
          <a:off x="26297" y="2289604"/>
          <a:ext cx="12192000" cy="45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6972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31660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1903670711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166022384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766530396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2024329340"/>
                    </a:ext>
                  </a:extLst>
                </a:gridCol>
              </a:tblGrid>
              <a:tr h="671769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Disadvantages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42815"/>
                  </a:ext>
                </a:extLst>
              </a:tr>
              <a:tr h="1607024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American Sign Language to Text and Speech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 N.T. Truong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Chuan</a:t>
                      </a:r>
                      <a:r>
                        <a:rPr lang="en-IN" dirty="0"/>
                        <a:t>-Kai Yang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Quoc-Viet 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2016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Precision of 98.7%.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Takes live video as input.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works on American Sign Language.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Haar</a:t>
                      </a:r>
                      <a:r>
                        <a:rPr lang="en-US" dirty="0"/>
                        <a:t> for object detection.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AdaBoost for feature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72982"/>
                  </a:ext>
                </a:extLst>
              </a:tr>
              <a:tr h="22896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Double Handed Indian Sign Language to Speech and 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Kusurnika</a:t>
                      </a:r>
                      <a:r>
                        <a:rPr lang="en-IN" dirty="0"/>
                        <a:t> Dutta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Satheesh Raju 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Anil Kumar G.S.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Sunny Swamy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Translates double handed sign language.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 not require data gloves.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Lack of precision.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Shi-</a:t>
                      </a:r>
                      <a:r>
                        <a:rPr lang="en-US" dirty="0" err="1"/>
                        <a:t>Tomasi</a:t>
                      </a:r>
                      <a:r>
                        <a:rPr lang="en-US" dirty="0"/>
                        <a:t> (Minimum Eigen Value) for corner detection.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 processing is performed in MATLAB.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45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943641-05D2-C7F5-D916-5919D393DC7E}"/>
              </a:ext>
            </a:extLst>
          </p:cNvPr>
          <p:cNvSpPr txBox="1"/>
          <p:nvPr/>
        </p:nvSpPr>
        <p:spPr>
          <a:xfrm>
            <a:off x="623392" y="332656"/>
            <a:ext cx="7992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Literature Survey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4400" dirty="0">
              <a:solidFill>
                <a:srgbClr val="E14F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427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1191BA-E69A-37D1-1701-BDFD4DFE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31951"/>
              </p:ext>
            </p:extLst>
          </p:nvPr>
        </p:nvGraphicFramePr>
        <p:xfrm>
          <a:off x="0" y="1"/>
          <a:ext cx="12192000" cy="748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6972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31660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1903670711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166022384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766530396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2024329340"/>
                    </a:ext>
                  </a:extLst>
                </a:gridCol>
              </a:tblGrid>
              <a:tr h="59757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Disadvantages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42815"/>
                  </a:ext>
                </a:extLst>
              </a:tr>
              <a:tr h="178080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Deaf Talk Using 3D Animated Sign 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Mateen Ahmed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Mujtaba Idrees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Zain </a:t>
                      </a:r>
                      <a:r>
                        <a:rPr lang="en-IN" dirty="0" err="1"/>
                        <a:t>ul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Abideen</a:t>
                      </a: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Rafia</a:t>
                      </a:r>
                      <a:r>
                        <a:rPr lang="en-IN" dirty="0"/>
                        <a:t> Mumtaz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Sana Khalique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2016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 way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87% precision for speech conversion.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3d simulation.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 not convert into natural language.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AdaBoost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an analogous result.</a:t>
                      </a: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Random Forest Regression machine learning algorithm.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72982"/>
                  </a:ext>
                </a:extLst>
              </a:tr>
              <a:tr h="20367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Converting sign language to Mandarin-Tibetan cross-lingual emotional speech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Nan Song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Hongwu Yang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/>
                        <a:t>Tingting 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Detection of sign languages and emotions.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90.7% precision for sign.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 not translate into English.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deep neural network (DNN)-based framework.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Vector Machine to classify sign languages.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45337"/>
                  </a:ext>
                </a:extLst>
              </a:tr>
              <a:tr h="252157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Neural Networks and Learning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Doe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Jane Smith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Johnson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87% accuracy for converting into sign language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can be used in various settings.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 large amount of training data to achieve high accuracy, which can be challenging to collect.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Networks (CNN)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Recurrent Neural Networks (RNN)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8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2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1191BA-E69A-37D1-1701-BDFD4DFE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35724"/>
              </p:ext>
            </p:extLst>
          </p:nvPr>
        </p:nvGraphicFramePr>
        <p:xfrm>
          <a:off x="0" y="1"/>
          <a:ext cx="12192000" cy="634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6972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31660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1903670711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166022384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1766530396"/>
                    </a:ext>
                  </a:extLst>
                </a:gridCol>
                <a:gridCol w="2392040">
                  <a:extLst>
                    <a:ext uri="{9D8B030D-6E8A-4147-A177-3AD203B41FA5}">
                      <a16:colId xmlns:a16="http://schemas.microsoft.com/office/drawing/2014/main" val="2024329340"/>
                    </a:ext>
                  </a:extLst>
                </a:gridCol>
              </a:tblGrid>
              <a:tr h="671769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Disadvantages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42815"/>
                  </a:ext>
                </a:extLst>
              </a:tr>
              <a:tr h="2289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 Language to Emotional Speech Conversion by Deep Learning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Weizhe</a:t>
                      </a:r>
                      <a:r>
                        <a:rPr lang="en-IN" dirty="0"/>
                        <a:t> Wang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Hongwu Yang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Good gesture and facial expression recognition.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availability of suitable datasets.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real time performance.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DCGAN for gesture recognition and facial expression recognition.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Hybrid LSTM to improve the quality of synthesized emotional speech.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20862"/>
                  </a:ext>
                </a:extLst>
              </a:tr>
              <a:tr h="2289603">
                <a:tc>
                  <a:txBody>
                    <a:bodyPr/>
                    <a:lstStyle/>
                    <a:p>
                      <a:r>
                        <a:rPr lang="en-US" dirty="0"/>
                        <a:t>Convolutional Neural Network based Bidirectional Sign Language Translation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Lance Fernandes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Prathamesh Dalvi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Akash </a:t>
                      </a:r>
                      <a:r>
                        <a:rPr lang="en-IN" dirty="0" err="1"/>
                        <a:t>Junnarkar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Bi directional translation.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accuracy is  99.98 percent as the data-set was made versatile.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Several new gestures can be added by training the model with new required datasets.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Incorrect use of various electronic components tend to destroy the whole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additional hardware.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flex sensor and accelerometer values on the glove change according to the gesture made.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8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1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0EC1F8-0DDD-8ABD-7520-5E7B9C75D4FC}"/>
              </a:ext>
            </a:extLst>
          </p:cNvPr>
          <p:cNvSpPr txBox="1"/>
          <p:nvPr/>
        </p:nvSpPr>
        <p:spPr>
          <a:xfrm>
            <a:off x="479376" y="404664"/>
            <a:ext cx="115212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44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 System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algn="l"/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Currently there exists sign language to speech converters only for American Sign Language which is able to only solve a subset of the sign language conversion problem.</a:t>
            </a:r>
          </a:p>
          <a:p>
            <a:pPr lvl="1"/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There exists a plethora of sign languages prominent in various regions.</a:t>
            </a:r>
          </a:p>
          <a:p>
            <a:pPr lvl="1"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Existing systems implements finger spelling translators, however, sign languages are also spoken in a contextual basis where each gesture could represent an object or verb.</a:t>
            </a:r>
          </a:p>
          <a:p>
            <a:pPr lvl="1"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Other issues include lack of detection accuracy because of the system not being trained with enough samples.</a:t>
            </a:r>
          </a:p>
          <a:p>
            <a:pPr lvl="1" algn="just"/>
            <a:endParaRPr lang="en-US" sz="2000" b="0" i="0" dirty="0">
              <a:solidFill>
                <a:srgbClr val="C9D1D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26 letters and 10 digits of American Sign Language (ASL). | Download  Scientific Diagram">
            <a:extLst>
              <a:ext uri="{FF2B5EF4-FFF2-40B4-BE49-F238E27FC236}">
                <a16:creationId xmlns:a16="http://schemas.microsoft.com/office/drawing/2014/main" id="{7269554B-8158-76B7-0C15-B3CBD8DD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9" y="1259102"/>
            <a:ext cx="6947757" cy="5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8264B-D4CC-B124-E920-26F574A76CDC}"/>
              </a:ext>
            </a:extLst>
          </p:cNvPr>
          <p:cNvSpPr txBox="1"/>
          <p:nvPr/>
        </p:nvSpPr>
        <p:spPr>
          <a:xfrm>
            <a:off x="767408" y="476672"/>
            <a:ext cx="856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3300" dirty="0">
                <a:solidFill>
                  <a:srgbClr val="E14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American Sign Language</a:t>
            </a: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6286945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534</TotalTime>
  <Words>1084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Candara</vt:lpstr>
      <vt:lpstr>Consolas</vt:lpstr>
      <vt:lpstr>Courier New</vt:lpstr>
      <vt:lpstr>ffd</vt:lpstr>
      <vt:lpstr>Mongolian Baiti</vt:lpstr>
      <vt:lpstr>Tech Computer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72</cp:revision>
  <dcterms:created xsi:type="dcterms:W3CDTF">2023-03-07T13:50:15Z</dcterms:created>
  <dcterms:modified xsi:type="dcterms:W3CDTF">2023-04-19T09:26:22Z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