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4" r:id="rId2"/>
    <p:sldId id="542" r:id="rId3"/>
    <p:sldId id="328" r:id="rId4"/>
    <p:sldId id="540" r:id="rId5"/>
    <p:sldId id="541" r:id="rId6"/>
    <p:sldId id="543" r:id="rId7"/>
    <p:sldId id="326" r:id="rId8"/>
    <p:sldId id="327" r:id="rId9"/>
    <p:sldId id="258" r:id="rId10"/>
    <p:sldId id="301" r:id="rId11"/>
    <p:sldId id="302" r:id="rId12"/>
    <p:sldId id="303" r:id="rId13"/>
    <p:sldId id="304" r:id="rId14"/>
    <p:sldId id="305" r:id="rId15"/>
    <p:sldId id="309" r:id="rId16"/>
    <p:sldId id="307" r:id="rId17"/>
    <p:sldId id="259" r:id="rId18"/>
    <p:sldId id="317" r:id="rId19"/>
    <p:sldId id="319" r:id="rId20"/>
    <p:sldId id="321" r:id="rId21"/>
    <p:sldId id="260" r:id="rId22"/>
    <p:sldId id="322" r:id="rId23"/>
    <p:sldId id="324" r:id="rId24"/>
    <p:sldId id="325"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18YI6wNBlIe1IFF0zvNhA==" hashData="VF9NwGFErVkjyDbX6t+6B/Xh0PYmO8XqhONkgQNhXOMh/BdMuid8Jbg28ChP/2FrTNOaFmTq4DX5lrSNULYyi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Christer Kamme" initials="MCK" lastIdx="7" clrIdx="0">
    <p:extLst>
      <p:ext uri="{19B8F6BF-5375-455C-9EA6-DF929625EA0E}">
        <p15:presenceInfo xmlns:p15="http://schemas.microsoft.com/office/powerpoint/2012/main" userId="Martin Christer Kamme" providerId="None"/>
      </p:ext>
    </p:extLst>
  </p:cmAuthor>
  <p:cmAuthor id="2" name="Jordan Daniel Frederiksen" initials="JF" lastIdx="3" clrIdx="1">
    <p:extLst>
      <p:ext uri="{19B8F6BF-5375-455C-9EA6-DF929625EA0E}">
        <p15:presenceInfo xmlns:p15="http://schemas.microsoft.com/office/powerpoint/2012/main" userId="S::jofreder@calpoly.edu::5346eb71-3e19-4aae-8c66-65defbcd56f7" providerId="AD"/>
      </p:ext>
    </p:extLst>
  </p:cmAuthor>
  <p:cmAuthor id="3" name="Sean K. Nogrady" initials="SN" lastIdx="40" clrIdx="2">
    <p:extLst>
      <p:ext uri="{19B8F6BF-5375-455C-9EA6-DF929625EA0E}">
        <p15:presenceInfo xmlns:p15="http://schemas.microsoft.com/office/powerpoint/2012/main" userId="S::snogrady@calpoly.edu::07cd7773-36f6-4101-94dd-dd78afca97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75816" autoAdjust="0"/>
  </p:normalViewPr>
  <p:slideViewPr>
    <p:cSldViewPr snapToGrid="0">
      <p:cViewPr varScale="1">
        <p:scale>
          <a:sx n="81" d="100"/>
          <a:sy n="81" d="100"/>
        </p:scale>
        <p:origin x="11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5-27T17:24:53.483" idx="40">
    <p:pos x="10" y="10"/>
    <p:text>Launches to Launch to reflect this is for single launch (PM_5)</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5T19:25:34.330" idx="1">
    <p:pos x="1719" y="452"/>
    <p:text>Talk with elliot and make sure he is covering the transfer trade.</p:text>
    <p:extLst>
      <p:ext uri="{C676402C-5697-4E1C-873F-D02D1690AC5C}">
        <p15:threadingInfo xmlns:p15="http://schemas.microsoft.com/office/powerpoint/2012/main" timeZoneBias="420"/>
      </p:ext>
    </p:extLst>
  </p:cm>
  <p:cm authorId="1" dt="2020-05-25T19:26:01.442" idx="2">
    <p:pos x="1719" y="548"/>
    <p:text>Elliot is working on it rn and is gonna send it to me so I can include it in the GNC report</p:text>
    <p:extLst>
      <p:ext uri="{C676402C-5697-4E1C-873F-D02D1690AC5C}">
        <p15:threadingInfo xmlns:p15="http://schemas.microsoft.com/office/powerpoint/2012/main" timeZoneBias="420">
          <p15:parentCm authorId="1"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6T22:12:25.128" idx="4">
    <p:pos x="2880" y="2144"/>
    <p:text>Do I need to mention the alternatives that we considered</p:text>
    <p:extLst>
      <p:ext uri="{C676402C-5697-4E1C-873F-D02D1690AC5C}">
        <p15:threadingInfo xmlns:p15="http://schemas.microsoft.com/office/powerpoint/2012/main" timeZoneBias="420"/>
      </p:ext>
    </p:extLst>
  </p:cm>
  <p:cm authorId="2" dt="2020-05-27T13:23:31.141" idx="2">
    <p:pos x="2880" y="2240"/>
    <p:text>Yes
</p:text>
    <p:extLst>
      <p:ext uri="{C676402C-5697-4E1C-873F-D02D1690AC5C}">
        <p15:threadingInfo xmlns:p15="http://schemas.microsoft.com/office/powerpoint/2012/main" timeZoneBias="420">
          <p15:parentCm authorId="1" idx="4"/>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3399B-2921-4D1A-B84F-628F30E2CC3A}"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36D67-A8F1-413C-B801-1F2BDBFF4689}" type="slidenum">
              <a:rPr lang="en-US" smtClean="0"/>
              <a:t>‹#›</a:t>
            </a:fld>
            <a:endParaRPr lang="en-US"/>
          </a:p>
        </p:txBody>
      </p:sp>
    </p:spTree>
    <p:extLst>
      <p:ext uri="{BB962C8B-B14F-4D97-AF65-F5344CB8AC3E}">
        <p14:creationId xmlns:p14="http://schemas.microsoft.com/office/powerpoint/2010/main" val="249457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a:t>
            </a:fld>
            <a:endParaRPr lang="en-US"/>
          </a:p>
        </p:txBody>
      </p:sp>
    </p:spTree>
    <p:extLst>
      <p:ext uri="{BB962C8B-B14F-4D97-AF65-F5344CB8AC3E}">
        <p14:creationId xmlns:p14="http://schemas.microsoft.com/office/powerpoint/2010/main" val="271655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another Earth centered view but of LCV 2’s trajectory instead. LCV 2,3, and 4 will all have similar trajectories that swing beyond the location of the moon before they return to intercept the moon</a:t>
            </a:r>
          </a:p>
          <a:p>
            <a:pPr marL="628650" lvl="1" indent="-171450">
              <a:buFont typeface="Arial" panose="020B0604020202020204" pitchFamily="34" charset="0"/>
              <a:buChar char="•"/>
            </a:pPr>
            <a:r>
              <a:rPr lang="en-US" dirty="0"/>
              <a:t>This will be explained in a later slide</a:t>
            </a:r>
          </a:p>
        </p:txBody>
      </p:sp>
      <p:sp>
        <p:nvSpPr>
          <p:cNvPr id="4" name="Slide Number Placeholder 3"/>
          <p:cNvSpPr>
            <a:spLocks noGrp="1"/>
          </p:cNvSpPr>
          <p:nvPr>
            <p:ph type="sldNum" sz="quarter" idx="5"/>
          </p:nvPr>
        </p:nvSpPr>
        <p:spPr/>
        <p:txBody>
          <a:bodyPr/>
          <a:lstStyle/>
          <a:p>
            <a:fld id="{DD5619ED-E1C8-44EB-91D2-1E810E15DF32}" type="slidenum">
              <a:rPr lang="en-US" smtClean="0"/>
              <a:t>12</a:t>
            </a:fld>
            <a:endParaRPr lang="en-US"/>
          </a:p>
        </p:txBody>
      </p:sp>
    </p:spTree>
    <p:extLst>
      <p:ext uri="{BB962C8B-B14F-4D97-AF65-F5344CB8AC3E}">
        <p14:creationId xmlns:p14="http://schemas.microsoft.com/office/powerpoint/2010/main" val="191970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moon centered view of LCV 2’s trajectory is also illustrative of the path that LCVs 3 and 4 will take. </a:t>
            </a:r>
          </a:p>
          <a:p>
            <a:pPr marL="628650" lvl="1" indent="-171450">
              <a:buFont typeface="Arial" panose="020B0604020202020204" pitchFamily="34" charset="0"/>
              <a:buChar char="•"/>
            </a:pPr>
            <a:r>
              <a:rPr lang="en-US"/>
              <a:t>The colors all have the same correlation as was mentioned in the Moon Centered view of LCV 1</a:t>
            </a:r>
          </a:p>
        </p:txBody>
      </p:sp>
      <p:sp>
        <p:nvSpPr>
          <p:cNvPr id="4" name="Slide Number Placeholder 3"/>
          <p:cNvSpPr>
            <a:spLocks noGrp="1"/>
          </p:cNvSpPr>
          <p:nvPr>
            <p:ph type="sldNum" sz="quarter" idx="5"/>
          </p:nvPr>
        </p:nvSpPr>
        <p:spPr/>
        <p:txBody>
          <a:bodyPr/>
          <a:lstStyle/>
          <a:p>
            <a:fld id="{DD5619ED-E1C8-44EB-91D2-1E810E15DF32}" type="slidenum">
              <a:rPr lang="en-US" smtClean="0"/>
              <a:t>13</a:t>
            </a:fld>
            <a:endParaRPr lang="en-US"/>
          </a:p>
        </p:txBody>
      </p:sp>
    </p:spTree>
    <p:extLst>
      <p:ext uri="{BB962C8B-B14F-4D97-AF65-F5344CB8AC3E}">
        <p14:creationId xmlns:p14="http://schemas.microsoft.com/office/powerpoint/2010/main" val="136389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table presents the important data coupled with each of the launch dates</a:t>
            </a:r>
          </a:p>
          <a:p>
            <a:pPr marL="171450" indent="-171450">
              <a:buFont typeface="Arial" panose="020B0604020202020204" pitchFamily="34" charset="0"/>
              <a:buChar char="•"/>
            </a:pPr>
            <a:r>
              <a:rPr lang="en-US" dirty="0"/>
              <a:t>Note that the time in parking orbit ranges from 1000 second to almost 5000 seconds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parking orbit is a circular orbit at an altitude of 300 km</a:t>
            </a:r>
          </a:p>
          <a:p>
            <a:pPr marL="171450" indent="-171450">
              <a:buFont typeface="Arial" panose="020B0604020202020204" pitchFamily="34" charset="0"/>
              <a:buChar char="•"/>
            </a:pPr>
            <a:r>
              <a:rPr lang="en-US" dirty="0"/>
              <a:t>There is one opportunity for the TLI burn for each of the launches</a:t>
            </a:r>
          </a:p>
          <a:p>
            <a:pPr marL="171450" indent="-171450">
              <a:buFont typeface="Arial" panose="020B0604020202020204" pitchFamily="34" charset="0"/>
              <a:buChar char="•"/>
            </a:pPr>
            <a:r>
              <a:rPr lang="en-US" dirty="0"/>
              <a:t>The reason for the differences in the transfer time is explained in the following slide</a:t>
            </a:r>
          </a:p>
          <a:p>
            <a:pPr marL="171450" indent="-171450">
              <a:buFont typeface="Arial" panose="020B0604020202020204" pitchFamily="34" charset="0"/>
              <a:buChar char="•"/>
            </a:pPr>
            <a:r>
              <a:rPr lang="en-US" dirty="0"/>
              <a:t>Again, the targeted RAAN was the driving factor of each of the launch dates and is thus the only orbital parameter that is included in the table</a:t>
            </a:r>
          </a:p>
          <a:p>
            <a:pPr marL="628650" lvl="1" indent="-171450">
              <a:buFont typeface="Arial" panose="020B0604020202020204" pitchFamily="34" charset="0"/>
              <a:buChar char="•"/>
            </a:pPr>
            <a:r>
              <a:rPr lang="en-US" dirty="0"/>
              <a:t>As mentioned earlier, a 55 degree inclination and radius of </a:t>
            </a:r>
            <a:r>
              <a:rPr lang="en-US" dirty="0" err="1"/>
              <a:t>perilune</a:t>
            </a:r>
            <a:r>
              <a:rPr lang="en-US" dirty="0"/>
              <a:t> of 7380 km were also targeted during the trajectory design</a:t>
            </a:r>
          </a:p>
        </p:txBody>
      </p:sp>
      <p:sp>
        <p:nvSpPr>
          <p:cNvPr id="4" name="Slide Number Placeholder 3"/>
          <p:cNvSpPr>
            <a:spLocks noGrp="1"/>
          </p:cNvSpPr>
          <p:nvPr>
            <p:ph type="sldNum" sz="quarter" idx="5"/>
          </p:nvPr>
        </p:nvSpPr>
        <p:spPr/>
        <p:txBody>
          <a:bodyPr/>
          <a:lstStyle/>
          <a:p>
            <a:fld id="{DD5619ED-E1C8-44EB-91D2-1E810E15DF32}" type="slidenum">
              <a:rPr lang="en-US" smtClean="0"/>
              <a:t>14</a:t>
            </a:fld>
            <a:endParaRPr lang="en-US"/>
          </a:p>
        </p:txBody>
      </p:sp>
    </p:spTree>
    <p:extLst>
      <p:ext uri="{BB962C8B-B14F-4D97-AF65-F5344CB8AC3E}">
        <p14:creationId xmlns:p14="http://schemas.microsoft.com/office/powerpoint/2010/main" val="2440096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shorten the transfer times it would be necessary to try all combinations of desired RAAN and the Programmatic launch windows. </a:t>
            </a:r>
          </a:p>
        </p:txBody>
      </p:sp>
      <p:sp>
        <p:nvSpPr>
          <p:cNvPr id="4" name="Slide Number Placeholder 3"/>
          <p:cNvSpPr>
            <a:spLocks noGrp="1"/>
          </p:cNvSpPr>
          <p:nvPr>
            <p:ph type="sldNum" sz="quarter" idx="5"/>
          </p:nvPr>
        </p:nvSpPr>
        <p:spPr/>
        <p:txBody>
          <a:bodyPr/>
          <a:lstStyle/>
          <a:p>
            <a:fld id="{DD5619ED-E1C8-44EB-91D2-1E810E15DF32}" type="slidenum">
              <a:rPr lang="en-US" smtClean="0"/>
              <a:t>15</a:t>
            </a:fld>
            <a:endParaRPr lang="en-US"/>
          </a:p>
        </p:txBody>
      </p:sp>
    </p:spTree>
    <p:extLst>
      <p:ext uri="{BB962C8B-B14F-4D97-AF65-F5344CB8AC3E}">
        <p14:creationId xmlns:p14="http://schemas.microsoft.com/office/powerpoint/2010/main" val="4251413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not perform any analysis to design the correctional maneuvers for our transfer trajectory. We learned from the Apollo missions that the direct transfer method included a correctional maneuver closely following the TLI burn and another one upon close approach of the moon. We copied this the correctional maneuver design for our direct transfer. </a:t>
            </a:r>
          </a:p>
        </p:txBody>
      </p:sp>
      <p:sp>
        <p:nvSpPr>
          <p:cNvPr id="4" name="Slide Number Placeholder 3"/>
          <p:cNvSpPr>
            <a:spLocks noGrp="1"/>
          </p:cNvSpPr>
          <p:nvPr>
            <p:ph type="sldNum" sz="quarter" idx="5"/>
          </p:nvPr>
        </p:nvSpPr>
        <p:spPr/>
        <p:txBody>
          <a:bodyPr/>
          <a:lstStyle/>
          <a:p>
            <a:fld id="{DD5619ED-E1C8-44EB-91D2-1E810E15DF32}" type="slidenum">
              <a:rPr lang="en-US" smtClean="0"/>
              <a:t>16</a:t>
            </a:fld>
            <a:endParaRPr lang="en-US"/>
          </a:p>
        </p:txBody>
      </p:sp>
    </p:spTree>
    <p:extLst>
      <p:ext uri="{BB962C8B-B14F-4D97-AF65-F5344CB8AC3E}">
        <p14:creationId xmlns:p14="http://schemas.microsoft.com/office/powerpoint/2010/main" val="307985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initially considered performing the capture and circularization burns simultaneously upon capture into lunar orbit. Splitting the burn into two burns does not reduce the total </a:t>
            </a:r>
            <a:r>
              <a:rPr lang="en-US" err="1"/>
              <a:t>deltaV</a:t>
            </a:r>
            <a:r>
              <a:rPr lang="en-US"/>
              <a:t> requirement, but it significantly lowers the requirements placed on the LCV propulsion system. It lowers the amount of thrusters required and the burn time. The additional lifetime of the LCV (from spending one orbit in the eccentric capture orbit to return to </a:t>
            </a:r>
            <a:r>
              <a:rPr lang="en-US" err="1"/>
              <a:t>perilune</a:t>
            </a:r>
            <a:r>
              <a:rPr lang="en-US"/>
              <a:t>) did not present any problems to the design to the LCV and thus it was decided to split the capture burn into two burns.</a:t>
            </a:r>
          </a:p>
        </p:txBody>
      </p:sp>
      <p:sp>
        <p:nvSpPr>
          <p:cNvPr id="4" name="Slide Number Placeholder 3"/>
          <p:cNvSpPr>
            <a:spLocks noGrp="1"/>
          </p:cNvSpPr>
          <p:nvPr>
            <p:ph type="sldNum" sz="quarter" idx="5"/>
          </p:nvPr>
        </p:nvSpPr>
        <p:spPr/>
        <p:txBody>
          <a:bodyPr/>
          <a:lstStyle/>
          <a:p>
            <a:fld id="{DD5619ED-E1C8-44EB-91D2-1E810E15DF32}" type="slidenum">
              <a:rPr lang="en-US" smtClean="0"/>
              <a:t>17</a:t>
            </a:fld>
            <a:endParaRPr lang="en-US"/>
          </a:p>
        </p:txBody>
      </p:sp>
    </p:spTree>
    <p:extLst>
      <p:ext uri="{BB962C8B-B14F-4D97-AF65-F5344CB8AC3E}">
        <p14:creationId xmlns:p14="http://schemas.microsoft.com/office/powerpoint/2010/main" val="2443717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the </a:t>
            </a:r>
            <a:r>
              <a:rPr lang="en-US" dirty="0" err="1"/>
              <a:t>ConOps</a:t>
            </a:r>
            <a:r>
              <a:rPr lang="en-US" dirty="0"/>
              <a:t> of the chosen LSS deployment scheme</a:t>
            </a:r>
          </a:p>
        </p:txBody>
      </p:sp>
      <p:sp>
        <p:nvSpPr>
          <p:cNvPr id="4" name="Slide Number Placeholder 3"/>
          <p:cNvSpPr>
            <a:spLocks noGrp="1"/>
          </p:cNvSpPr>
          <p:nvPr>
            <p:ph type="sldNum" sz="quarter" idx="5"/>
          </p:nvPr>
        </p:nvSpPr>
        <p:spPr/>
        <p:txBody>
          <a:bodyPr/>
          <a:lstStyle/>
          <a:p>
            <a:fld id="{DD5619ED-E1C8-44EB-91D2-1E810E15DF32}" type="slidenum">
              <a:rPr lang="en-US" smtClean="0"/>
              <a:t>19</a:t>
            </a:fld>
            <a:endParaRPr lang="en-US"/>
          </a:p>
        </p:txBody>
      </p:sp>
    </p:spTree>
    <p:extLst>
      <p:ext uri="{BB962C8B-B14F-4D97-AF65-F5344CB8AC3E}">
        <p14:creationId xmlns:p14="http://schemas.microsoft.com/office/powerpoint/2010/main" val="393369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tables above contain the timeline for the deployment of the constellation and are enumerated with numbers matching those in the </a:t>
            </a:r>
            <a:r>
              <a:rPr lang="en-US" dirty="0" err="1"/>
              <a:t>ConOps</a:t>
            </a:r>
            <a:r>
              <a:rPr lang="en-US" dirty="0"/>
              <a:t> in the previous slide</a:t>
            </a:r>
          </a:p>
          <a:p>
            <a:pPr marL="171450" indent="-171450">
              <a:buFont typeface="Arial" panose="020B0604020202020204" pitchFamily="34" charset="0"/>
              <a:buChar char="•"/>
            </a:pPr>
            <a:r>
              <a:rPr lang="en-US" dirty="0"/>
              <a:t>Time t is the time it take for one LSS to constantly burn from the LCV deployment orbit to the LSS operational orbit</a:t>
            </a:r>
          </a:p>
          <a:p>
            <a:pPr marL="171450" indent="-171450">
              <a:buFont typeface="Arial" panose="020B0604020202020204" pitchFamily="34" charset="0"/>
              <a:buChar char="•"/>
            </a:pPr>
            <a:r>
              <a:rPr lang="en-US" dirty="0"/>
              <a:t>Time t1 is the time that the LCV waits in between deployments of each LSS</a:t>
            </a:r>
          </a:p>
          <a:p>
            <a:pPr marL="171450" indent="-171450">
              <a:buFont typeface="Arial" panose="020B0604020202020204" pitchFamily="34" charset="0"/>
              <a:buChar char="•"/>
            </a:pPr>
            <a:r>
              <a:rPr lang="en-US" dirty="0"/>
              <a:t>Time T is included to cover time dedicated to checkout/orientation or any anomaly that happens during deployment</a:t>
            </a:r>
          </a:p>
          <a:p>
            <a:pPr marL="171450" indent="-171450">
              <a:buFont typeface="Arial" panose="020B0604020202020204" pitchFamily="34" charset="0"/>
              <a:buChar char="•"/>
            </a:pPr>
            <a:r>
              <a:rPr lang="en-US" dirty="0"/>
              <a:t>Time X is checkout of the LCV after circularizing its deployment orbit and some additional time depending on the positions of the satellites already located in the lunar constellation</a:t>
            </a:r>
          </a:p>
          <a:p>
            <a:pPr marL="171450" indent="-171450">
              <a:buFont typeface="Arial" panose="020B0604020202020204" pitchFamily="34" charset="0"/>
              <a:buChar char="•"/>
            </a:pPr>
            <a:r>
              <a:rPr lang="en-US" dirty="0"/>
              <a:t>It will take 25 days plus time X and time T to place all the LSS of one plane into their operational orbit</a:t>
            </a:r>
          </a:p>
        </p:txBody>
      </p:sp>
      <p:sp>
        <p:nvSpPr>
          <p:cNvPr id="4" name="Slide Number Placeholder 3"/>
          <p:cNvSpPr>
            <a:spLocks noGrp="1"/>
          </p:cNvSpPr>
          <p:nvPr>
            <p:ph type="sldNum" sz="quarter" idx="5"/>
          </p:nvPr>
        </p:nvSpPr>
        <p:spPr/>
        <p:txBody>
          <a:bodyPr/>
          <a:lstStyle/>
          <a:p>
            <a:fld id="{DD5619ED-E1C8-44EB-91D2-1E810E15DF32}" type="slidenum">
              <a:rPr lang="en-US" smtClean="0"/>
              <a:t>20</a:t>
            </a:fld>
            <a:endParaRPr lang="en-US"/>
          </a:p>
        </p:txBody>
      </p:sp>
    </p:spTree>
    <p:extLst>
      <p:ext uri="{BB962C8B-B14F-4D97-AF65-F5344CB8AC3E}">
        <p14:creationId xmlns:p14="http://schemas.microsoft.com/office/powerpoint/2010/main" val="1159965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considered a number of other deployment alternatives. One scheme had the LCV in an eccentric deployment whose apogee coincided with the radius of the operational orbit and the period matched the time between each LSS in the operational orbit. We scrubbed this idea because it required primer vector theory since the LSS cannot perform impulsive burns and the design was very sensitive to the LCV deployment orbit and anomalies in any phase of the deployment. We also considered a similar scheme that included the deployment of multiple LSS simultaneously but this significantly increased the risk of satellite collision. Finally, we considered a deployment scheme where the LCV would burn off and on its operational orbit, using the period of its deployment orbit, to deploy each LSS into place in the LSS operational orbit. We scrubbed this idea because it became incredibly complex very quickly and required very tight tolerances throughout every phase of deployment, thus becoming sensitive to any anomalies.</a:t>
            </a:r>
          </a:p>
        </p:txBody>
      </p:sp>
      <p:sp>
        <p:nvSpPr>
          <p:cNvPr id="4" name="Slide Number Placeholder 3"/>
          <p:cNvSpPr>
            <a:spLocks noGrp="1"/>
          </p:cNvSpPr>
          <p:nvPr>
            <p:ph type="sldNum" sz="quarter" idx="5"/>
          </p:nvPr>
        </p:nvSpPr>
        <p:spPr/>
        <p:txBody>
          <a:bodyPr/>
          <a:lstStyle/>
          <a:p>
            <a:fld id="{DD5619ED-E1C8-44EB-91D2-1E810E15DF32}" type="slidenum">
              <a:rPr lang="en-US" smtClean="0"/>
              <a:t>21</a:t>
            </a:fld>
            <a:endParaRPr lang="en-US"/>
          </a:p>
        </p:txBody>
      </p:sp>
    </p:spTree>
    <p:extLst>
      <p:ext uri="{BB962C8B-B14F-4D97-AF65-F5344CB8AC3E}">
        <p14:creationId xmlns:p14="http://schemas.microsoft.com/office/powerpoint/2010/main" val="15022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23</a:t>
            </a:fld>
            <a:endParaRPr lang="en-US"/>
          </a:p>
        </p:txBody>
      </p:sp>
    </p:spTree>
    <p:extLst>
      <p:ext uri="{BB962C8B-B14F-4D97-AF65-F5344CB8AC3E}">
        <p14:creationId xmlns:p14="http://schemas.microsoft.com/office/powerpoint/2010/main" val="2159944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3</a:t>
            </a:fld>
            <a:endParaRPr lang="en-US"/>
          </a:p>
        </p:txBody>
      </p:sp>
    </p:spTree>
    <p:extLst>
      <p:ext uri="{BB962C8B-B14F-4D97-AF65-F5344CB8AC3E}">
        <p14:creationId xmlns:p14="http://schemas.microsoft.com/office/powerpoint/2010/main" val="285948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24</a:t>
            </a:fld>
            <a:endParaRPr lang="en-US"/>
          </a:p>
        </p:txBody>
      </p:sp>
    </p:spTree>
    <p:extLst>
      <p:ext uri="{BB962C8B-B14F-4D97-AF65-F5344CB8AC3E}">
        <p14:creationId xmlns:p14="http://schemas.microsoft.com/office/powerpoint/2010/main" val="361653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25</a:t>
            </a:fld>
            <a:endParaRPr lang="en-US"/>
          </a:p>
        </p:txBody>
      </p:sp>
    </p:spTree>
    <p:extLst>
      <p:ext uri="{BB962C8B-B14F-4D97-AF65-F5344CB8AC3E}">
        <p14:creationId xmlns:p14="http://schemas.microsoft.com/office/powerpoint/2010/main" val="292814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RFA: Time scale was added to satisfied PM_4.  CONOPS diagram only includes CONOPS of one launch, but then</a:t>
            </a:r>
          </a:p>
        </p:txBody>
      </p:sp>
      <p:sp>
        <p:nvSpPr>
          <p:cNvPr id="4" name="Slide Number Placeholder 3"/>
          <p:cNvSpPr>
            <a:spLocks noGrp="1"/>
          </p:cNvSpPr>
          <p:nvPr>
            <p:ph type="sldNum" sz="quarter" idx="5"/>
          </p:nvPr>
        </p:nvSpPr>
        <p:spPr/>
        <p:txBody>
          <a:bodyPr/>
          <a:lstStyle/>
          <a:p>
            <a:fld id="{4569017B-CEDD-4CCC-9E95-2E33A0EA0895}" type="slidenum">
              <a:rPr lang="en-US" smtClean="0"/>
              <a:t>4</a:t>
            </a:fld>
            <a:endParaRPr lang="en-US"/>
          </a:p>
        </p:txBody>
      </p:sp>
    </p:spTree>
    <p:extLst>
      <p:ext uri="{BB962C8B-B14F-4D97-AF65-F5344CB8AC3E}">
        <p14:creationId xmlns:p14="http://schemas.microsoft.com/office/powerpoint/2010/main" val="289503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69017B-CEDD-4CCC-9E95-2E33A0EA0895}" type="slidenum">
              <a:rPr lang="en-US" smtClean="0"/>
              <a:t>5</a:t>
            </a:fld>
            <a:endParaRPr lang="en-US"/>
          </a:p>
        </p:txBody>
      </p:sp>
    </p:spTree>
    <p:extLst>
      <p:ext uri="{BB962C8B-B14F-4D97-AF65-F5344CB8AC3E}">
        <p14:creationId xmlns:p14="http://schemas.microsoft.com/office/powerpoint/2010/main" val="90891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6</a:t>
            </a:fld>
            <a:endParaRPr lang="en-US"/>
          </a:p>
        </p:txBody>
      </p:sp>
    </p:spTree>
    <p:extLst>
      <p:ext uri="{BB962C8B-B14F-4D97-AF65-F5344CB8AC3E}">
        <p14:creationId xmlns:p14="http://schemas.microsoft.com/office/powerpoint/2010/main" val="312705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36D67-A8F1-413C-B801-1F2BDBFF4689}" type="slidenum">
              <a:rPr lang="en-US" smtClean="0"/>
              <a:t>8</a:t>
            </a:fld>
            <a:endParaRPr lang="en-US"/>
          </a:p>
        </p:txBody>
      </p:sp>
    </p:spTree>
    <p:extLst>
      <p:ext uri="{BB962C8B-B14F-4D97-AF65-F5344CB8AC3E}">
        <p14:creationId xmlns:p14="http://schemas.microsoft.com/office/powerpoint/2010/main" val="267300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most crucial target sequence in the STK simulation with regards to designing the transfer trajectory was the first target sequence that targeted: </a:t>
            </a:r>
          </a:p>
          <a:p>
            <a:pPr marL="628650" lvl="1" indent="-171450">
              <a:buFont typeface="Arial" panose="020B0604020202020204" pitchFamily="34" charset="0"/>
              <a:buChar char="•"/>
            </a:pPr>
            <a:r>
              <a:rPr lang="en-US" dirty="0"/>
              <a:t>Lunar Declination and Lunar Right Ascension, </a:t>
            </a:r>
          </a:p>
          <a:p>
            <a:pPr marL="628650" lvl="1" indent="-171450">
              <a:buFont typeface="Arial" panose="020B0604020202020204" pitchFamily="34" charset="0"/>
              <a:buChar char="•"/>
            </a:pPr>
            <a:r>
              <a:rPr lang="en-US" dirty="0" err="1"/>
              <a:t>BdotT</a:t>
            </a:r>
            <a:r>
              <a:rPr lang="en-US" dirty="0"/>
              <a:t> and </a:t>
            </a:r>
            <a:r>
              <a:rPr lang="en-US" dirty="0" err="1"/>
              <a:t>BdotR</a:t>
            </a:r>
            <a:r>
              <a:rPr lang="en-US" dirty="0"/>
              <a:t>,</a:t>
            </a:r>
          </a:p>
          <a:p>
            <a:pPr marL="628650" lvl="1" indent="-171450">
              <a:buFont typeface="Arial" panose="020B0604020202020204" pitchFamily="34" charset="0"/>
              <a:buChar char="•"/>
            </a:pPr>
            <a:r>
              <a:rPr lang="en-US" dirty="0"/>
              <a:t>lunar inclination, </a:t>
            </a:r>
            <a:r>
              <a:rPr lang="en-US" dirty="0" err="1"/>
              <a:t>perilune</a:t>
            </a:r>
            <a:r>
              <a:rPr lang="en-US" dirty="0"/>
              <a:t>, and lunar RAAN.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properties were targeted in the order in which they are mentioned. STK was setup to iterate the Launch Date and Time In Parking Orbit to meet each of the properties.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D5619ED-E1C8-44EB-91D2-1E810E15DF32}" type="slidenum">
              <a:rPr lang="en-US" smtClean="0"/>
              <a:t>9</a:t>
            </a:fld>
            <a:endParaRPr lang="en-US"/>
          </a:p>
        </p:txBody>
      </p:sp>
    </p:spTree>
    <p:extLst>
      <p:ext uri="{BB962C8B-B14F-4D97-AF65-F5344CB8AC3E}">
        <p14:creationId xmlns:p14="http://schemas.microsoft.com/office/powerpoint/2010/main" val="54904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purple plane intersecting the moon is the </a:t>
            </a:r>
            <a:r>
              <a:rPr lang="en-US" err="1"/>
              <a:t>Bplane</a:t>
            </a:r>
            <a:r>
              <a:rPr lang="en-US"/>
              <a:t> which includes the </a:t>
            </a:r>
            <a:r>
              <a:rPr lang="en-US" err="1"/>
              <a:t>BdotT</a:t>
            </a:r>
            <a:r>
              <a:rPr lang="en-US"/>
              <a:t> and </a:t>
            </a:r>
            <a:r>
              <a:rPr lang="en-US" err="1"/>
              <a:t>BdoR</a:t>
            </a:r>
            <a:r>
              <a:rPr lang="en-US"/>
              <a:t> vectors that are targeted in the first STK Target Sequence</a:t>
            </a:r>
          </a:p>
          <a:p>
            <a:pPr marL="171450" indent="-171450">
              <a:buFont typeface="Arial" panose="020B0604020202020204" pitchFamily="34" charset="0"/>
              <a:buChar char="•"/>
            </a:pPr>
            <a:r>
              <a:rPr lang="en-US"/>
              <a:t>The image contains a couple trajectories that were thrown out because they didn’t meet the constraints</a:t>
            </a:r>
          </a:p>
          <a:p>
            <a:pPr marL="171450" indent="-171450">
              <a:buFont typeface="Arial" panose="020B0604020202020204" pitchFamily="34" charset="0"/>
              <a:buChar char="•"/>
            </a:pPr>
            <a:r>
              <a:rPr lang="en-US"/>
              <a:t>The chosen trajectory for this LCV1 is the one that connects with the green lines which are the earth view of the LCV orbiting the Moon</a:t>
            </a:r>
          </a:p>
        </p:txBody>
      </p:sp>
      <p:sp>
        <p:nvSpPr>
          <p:cNvPr id="4" name="Slide Number Placeholder 3"/>
          <p:cNvSpPr>
            <a:spLocks noGrp="1"/>
          </p:cNvSpPr>
          <p:nvPr>
            <p:ph type="sldNum" sz="quarter" idx="5"/>
          </p:nvPr>
        </p:nvSpPr>
        <p:spPr/>
        <p:txBody>
          <a:bodyPr/>
          <a:lstStyle/>
          <a:p>
            <a:fld id="{DD5619ED-E1C8-44EB-91D2-1E810E15DF32}" type="slidenum">
              <a:rPr lang="en-US" smtClean="0"/>
              <a:t>10</a:t>
            </a:fld>
            <a:endParaRPr lang="en-US"/>
          </a:p>
        </p:txBody>
      </p:sp>
    </p:spTree>
    <p:extLst>
      <p:ext uri="{BB962C8B-B14F-4D97-AF65-F5344CB8AC3E}">
        <p14:creationId xmlns:p14="http://schemas.microsoft.com/office/powerpoint/2010/main" val="416077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image shows the Moon Centered View of the transfer trajectory to the moon</a:t>
            </a:r>
          </a:p>
          <a:p>
            <a:pPr marL="171450" indent="-171450">
              <a:buFont typeface="Arial" panose="020B0604020202020204" pitchFamily="34" charset="0"/>
              <a:buChar char="•"/>
            </a:pPr>
            <a:r>
              <a:rPr lang="en-US" dirty="0"/>
              <a:t>Again, this image contains the </a:t>
            </a:r>
            <a:r>
              <a:rPr lang="en-US" dirty="0" err="1"/>
              <a:t>Bplane</a:t>
            </a:r>
            <a:r>
              <a:rPr lang="en-US" dirty="0"/>
              <a:t> that was mentioned in the previous slide</a:t>
            </a:r>
          </a:p>
          <a:p>
            <a:pPr marL="171450" indent="-171450">
              <a:buFont typeface="Arial" panose="020B0604020202020204" pitchFamily="34" charset="0"/>
              <a:buChar char="•"/>
            </a:pPr>
            <a:r>
              <a:rPr lang="en-US" dirty="0"/>
              <a:t>All the targeted lunar orbital elements are with respect to the Moon Inertial Axes, and thus those are also included in the above image</a:t>
            </a:r>
          </a:p>
          <a:p>
            <a:pPr marL="171450" indent="-171450">
              <a:buFont typeface="Arial" panose="020B0604020202020204" pitchFamily="34" charset="0"/>
              <a:buChar char="•"/>
            </a:pPr>
            <a:r>
              <a:rPr lang="en-US" dirty="0"/>
              <a:t>The different colors of the trajectory refer to different parts of the STK Mission Control Sequence</a:t>
            </a:r>
          </a:p>
          <a:p>
            <a:pPr marL="628650" lvl="1" indent="-171450">
              <a:buFont typeface="Arial" panose="020B0604020202020204" pitchFamily="34" charset="0"/>
              <a:buChar char="•"/>
            </a:pPr>
            <a:r>
              <a:rPr lang="en-US" dirty="0"/>
              <a:t>Red begins after the TLI burn and ends when the LCV is 300,000 km away from the center of the Earth</a:t>
            </a:r>
          </a:p>
          <a:p>
            <a:pPr marL="628650" lvl="1" indent="-171450">
              <a:buFont typeface="Arial" panose="020B0604020202020204" pitchFamily="34" charset="0"/>
              <a:buChar char="•"/>
            </a:pPr>
            <a:r>
              <a:rPr lang="en-US" dirty="0"/>
              <a:t>Purple begins immediately after the red ends and continues up until the capture burn location about the moon</a:t>
            </a:r>
          </a:p>
          <a:p>
            <a:pPr marL="628650" lvl="1" indent="-171450">
              <a:buFont typeface="Arial" panose="020B0604020202020204" pitchFamily="34" charset="0"/>
              <a:buChar char="•"/>
            </a:pPr>
            <a:r>
              <a:rPr lang="en-US" dirty="0"/>
              <a:t>There is no plot of the elliptic capture orbit about the moon, the green orbit is the circular deployment orbit of LCV  </a:t>
            </a:r>
          </a:p>
        </p:txBody>
      </p:sp>
      <p:sp>
        <p:nvSpPr>
          <p:cNvPr id="4" name="Slide Number Placeholder 3"/>
          <p:cNvSpPr>
            <a:spLocks noGrp="1"/>
          </p:cNvSpPr>
          <p:nvPr>
            <p:ph type="sldNum" sz="quarter" idx="5"/>
          </p:nvPr>
        </p:nvSpPr>
        <p:spPr/>
        <p:txBody>
          <a:bodyPr/>
          <a:lstStyle/>
          <a:p>
            <a:fld id="{DD5619ED-E1C8-44EB-91D2-1E810E15DF32}" type="slidenum">
              <a:rPr lang="en-US" smtClean="0"/>
              <a:t>11</a:t>
            </a:fld>
            <a:endParaRPr lang="en-US"/>
          </a:p>
        </p:txBody>
      </p:sp>
    </p:spTree>
    <p:extLst>
      <p:ext uri="{BB962C8B-B14F-4D97-AF65-F5344CB8AC3E}">
        <p14:creationId xmlns:p14="http://schemas.microsoft.com/office/powerpoint/2010/main" val="147136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BC0E-9C2B-49DF-A8FB-9395AF565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B320E-2908-47A7-8F6B-83129D69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516C5-49C0-44DE-BDB4-5999F58C954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D52227-82FF-4B99-B300-D072B182B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F125E-34F0-4ED6-AF77-E0D9534CA937}"/>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3069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A8AC-95AC-407A-AD18-F2D2BDE41F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0BC37D-B722-4920-94D2-92856892B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6F633-DA25-4213-942E-E6E31CF04D0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D3F6BB-0363-449D-9B0B-3776AFCF5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D6E10-DD71-4C95-A437-E4E9B625AE2C}"/>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46297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6FDDA-98B9-4C3D-8402-9B71564A8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E88BD-335B-4F15-BBC4-A065A5ED1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B88EB-DF2E-4D92-ABBB-2ECC8A94E44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E8437E-06B0-446B-AA7F-ED7781E60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2319C-22CA-4116-83FF-3AA717533B5D}"/>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63386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B073D57-B0C7-41CD-BA4D-234372B7DD9E}"/>
              </a:ext>
            </a:extLst>
          </p:cNvPr>
          <p:cNvSpPr/>
          <p:nvPr userDrawn="1"/>
        </p:nvSpPr>
        <p:spPr>
          <a:xfrm>
            <a:off x="7825563" y="0"/>
            <a:ext cx="4366438" cy="6334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699AFC92-34D4-4C7C-9CD3-C5E6F5DAA4B7}"/>
              </a:ext>
            </a:extLst>
          </p:cNvPr>
          <p:cNvSpPr/>
          <p:nvPr userDrawn="1"/>
        </p:nvSpPr>
        <p:spPr>
          <a:xfrm rot="10800000">
            <a:off x="5400548" y="-9230"/>
            <a:ext cx="4923017" cy="6337005"/>
          </a:xfrm>
          <a:prstGeom prst="triangle">
            <a:avLst>
              <a:gd name="adj" fmla="val 506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a:extLst>
              <a:ext uri="{FF2B5EF4-FFF2-40B4-BE49-F238E27FC236}">
                <a16:creationId xmlns:a16="http://schemas.microsoft.com/office/drawing/2014/main" id="{71D975A1-300E-4905-A440-E78B7D871ED4}"/>
              </a:ext>
            </a:extLst>
          </p:cNvPr>
          <p:cNvPicPr>
            <a:picLocks noChangeAspect="1" noChangeArrowheads="1"/>
          </p:cNvPicPr>
          <p:nvPr userDrawn="1"/>
        </p:nvPicPr>
        <p:blipFill>
          <a:blip r:embed="rId2">
            <a:clrChange>
              <a:clrFrom>
                <a:srgbClr val="141414"/>
              </a:clrFrom>
              <a:clrTo>
                <a:srgbClr val="141414">
                  <a:alpha val="0"/>
                </a:srgbClr>
              </a:clrTo>
            </a:clrChange>
            <a:extLst>
              <a:ext uri="{28A0092B-C50C-407E-A947-70E740481C1C}">
                <a14:useLocalDpi xmlns:a14="http://schemas.microsoft.com/office/drawing/2010/main" val="0"/>
              </a:ext>
            </a:extLst>
          </a:blip>
          <a:srcRect l="5032" t="838" r="-14641" b="2095"/>
          <a:stretch>
            <a:fillRect/>
          </a:stretch>
        </p:blipFill>
        <p:spPr bwMode="auto">
          <a:xfrm>
            <a:off x="7091917" y="396131"/>
            <a:ext cx="5542001" cy="5356154"/>
          </a:xfrm>
          <a:prstGeom prst="flowChartConnector">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2" name="Title 1">
            <a:extLst>
              <a:ext uri="{FF2B5EF4-FFF2-40B4-BE49-F238E27FC236}">
                <a16:creationId xmlns:a16="http://schemas.microsoft.com/office/drawing/2014/main" id="{90BF8B4E-65E7-4A5A-A8CB-C85CD9110D7F}"/>
              </a:ext>
            </a:extLst>
          </p:cNvPr>
          <p:cNvSpPr>
            <a:spLocks noGrp="1"/>
          </p:cNvSpPr>
          <p:nvPr>
            <p:ph type="ctrTitle" hasCustomPrompt="1"/>
          </p:nvPr>
        </p:nvSpPr>
        <p:spPr>
          <a:xfrm>
            <a:off x="171498" y="2512203"/>
            <a:ext cx="5057553" cy="1833594"/>
          </a:xfrm>
          <a:prstGeom prst="rect">
            <a:avLst/>
          </a:prstGeom>
          <a:noFill/>
          <a:ln>
            <a:noFill/>
          </a:ln>
        </p:spPr>
        <p:txBody>
          <a:bodyPr anchor="b"/>
          <a:lstStyle>
            <a:lvl1pPr marL="0" indent="0" algn="l">
              <a:defRPr sz="6000">
                <a:solidFill>
                  <a:schemeClr val="tx2">
                    <a:lumMod val="50000"/>
                  </a:schemeClr>
                </a:solidFill>
              </a:defRPr>
            </a:lvl1pPr>
          </a:lstStyle>
          <a:p>
            <a:r>
              <a:rPr lang="en-US"/>
              <a:t>Section</a:t>
            </a:r>
            <a:br>
              <a:rPr lang="en-US"/>
            </a:br>
            <a:r>
              <a:rPr lang="en-US"/>
              <a:t>Title</a:t>
            </a:r>
          </a:p>
        </p:txBody>
      </p:sp>
      <p:sp>
        <p:nvSpPr>
          <p:cNvPr id="39" name="Rectangle 38">
            <a:extLst>
              <a:ext uri="{FF2B5EF4-FFF2-40B4-BE49-F238E27FC236}">
                <a16:creationId xmlns:a16="http://schemas.microsoft.com/office/drawing/2014/main" id="{3BB4E2E9-8CA7-4C55-B0AA-6580E9E27E1D}"/>
              </a:ext>
            </a:extLst>
          </p:cNvPr>
          <p:cNvSpPr/>
          <p:nvPr userDrawn="1"/>
        </p:nvSpPr>
        <p:spPr>
          <a:xfrm>
            <a:off x="0" y="6309360"/>
            <a:ext cx="12192000" cy="548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oter Placeholder 4">
            <a:extLst>
              <a:ext uri="{FF2B5EF4-FFF2-40B4-BE49-F238E27FC236}">
                <a16:creationId xmlns:a16="http://schemas.microsoft.com/office/drawing/2014/main" id="{6B4C5B20-C916-4155-B3D9-536F35CC0E06}"/>
              </a:ext>
            </a:extLst>
          </p:cNvPr>
          <p:cNvSpPr>
            <a:spLocks noGrp="1"/>
          </p:cNvSpPr>
          <p:nvPr>
            <p:ph type="ftr" sz="quarter" idx="11"/>
          </p:nvPr>
        </p:nvSpPr>
        <p:spPr>
          <a:xfrm>
            <a:off x="4038600" y="6401118"/>
            <a:ext cx="4114800" cy="365125"/>
          </a:xfrm>
        </p:spPr>
        <p:txBody>
          <a:bodyPr/>
          <a:lstStyle>
            <a:lvl1pPr>
              <a:defRPr>
                <a:solidFill>
                  <a:schemeClr val="bg2">
                    <a:lumMod val="25000"/>
                  </a:schemeClr>
                </a:solidFill>
              </a:defRPr>
            </a:lvl1pPr>
          </a:lstStyle>
          <a:p>
            <a:endParaRPr lang="en-US"/>
          </a:p>
        </p:txBody>
      </p:sp>
      <p:sp>
        <p:nvSpPr>
          <p:cNvPr id="41" name="Slide Number Placeholder 5">
            <a:extLst>
              <a:ext uri="{FF2B5EF4-FFF2-40B4-BE49-F238E27FC236}">
                <a16:creationId xmlns:a16="http://schemas.microsoft.com/office/drawing/2014/main" id="{4EFC93EA-08DB-47EA-AD62-133F86B9AC7A}"/>
              </a:ext>
            </a:extLst>
          </p:cNvPr>
          <p:cNvSpPr>
            <a:spLocks noGrp="1"/>
          </p:cNvSpPr>
          <p:nvPr>
            <p:ph type="sldNum" sz="quarter" idx="12"/>
          </p:nvPr>
        </p:nvSpPr>
        <p:spPr>
          <a:xfrm>
            <a:off x="8610600" y="6401118"/>
            <a:ext cx="2743200" cy="365125"/>
          </a:xfrm>
        </p:spPr>
        <p:txBody>
          <a:bodyPr/>
          <a:lstStyle>
            <a:lvl1pPr>
              <a:defRPr>
                <a:solidFill>
                  <a:schemeClr val="bg2">
                    <a:lumMod val="25000"/>
                  </a:schemeClr>
                </a:solidFill>
                <a:latin typeface="Arial" panose="020B0604020202020204" pitchFamily="34" charset="0"/>
                <a:cs typeface="Arial" panose="020B0604020202020204" pitchFamily="34" charset="0"/>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26545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509"/>
            <a:ext cx="10515600" cy="5493454"/>
          </a:xfrm>
        </p:spPr>
        <p:txBody>
          <a:bodyPr>
            <a:normAutofit/>
          </a:bodyPr>
          <a:lstStyle>
            <a:lvl1pPr marL="339725" indent="-339725">
              <a:buSzPct val="120000"/>
              <a:buFont typeface="Arial" panose="020B0604020202020204" pitchFamily="34" charset="0"/>
              <a:buChar char="•"/>
              <a:defRPr sz="2400"/>
            </a:lvl1pPr>
            <a:lvl2pPr>
              <a:defRPr sz="2400"/>
            </a:lvl2pPr>
            <a:lvl3pPr>
              <a:defRPr sz="2400"/>
            </a:lvl3pPr>
            <a:lvl4pPr marL="1887538"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vl4pPr>
            <a:lvl5pPr marL="25146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vl5pPr>
          </a:lstStyle>
          <a:p>
            <a:pPr lvl="0"/>
            <a:r>
              <a:rPr lang="en-US"/>
              <a:t>Click to edit Master text styles</a:t>
            </a:r>
          </a:p>
          <a:p>
            <a:pPr lvl="1"/>
            <a:r>
              <a:rPr lang="en-US"/>
              <a:t>Second level</a:t>
            </a:r>
          </a:p>
          <a:p>
            <a:pPr lvl="2"/>
            <a:r>
              <a:rPr lang="en-US"/>
              <a:t>Third level</a:t>
            </a:r>
          </a:p>
          <a:p>
            <a:pPr marL="2116138"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t>Why are you so far indented – stop!</a:t>
            </a:r>
          </a:p>
          <a:p>
            <a:pPr marL="27432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t>Why are you so far indented – stop!</a:t>
            </a:r>
          </a:p>
        </p:txBody>
      </p:sp>
      <p:sp>
        <p:nvSpPr>
          <p:cNvPr id="25" name="Rectangle 24">
            <a:extLst>
              <a:ext uri="{FF2B5EF4-FFF2-40B4-BE49-F238E27FC236}">
                <a16:creationId xmlns:a16="http://schemas.microsoft.com/office/drawing/2014/main" id="{F401F059-0269-4687-977B-E8949312CD70}"/>
              </a:ext>
            </a:extLst>
          </p:cNvPr>
          <p:cNvSpPr/>
          <p:nvPr userDrawn="1"/>
        </p:nvSpPr>
        <p:spPr>
          <a:xfrm>
            <a:off x="0" y="6309360"/>
            <a:ext cx="12192000" cy="54864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oter Placeholder 4">
            <a:extLst>
              <a:ext uri="{FF2B5EF4-FFF2-40B4-BE49-F238E27FC236}">
                <a16:creationId xmlns:a16="http://schemas.microsoft.com/office/drawing/2014/main" id="{8016F6EB-B0E6-4DB6-BF20-474F4F0ACE0A}"/>
              </a:ext>
            </a:extLst>
          </p:cNvPr>
          <p:cNvSpPr>
            <a:spLocks noGrp="1"/>
          </p:cNvSpPr>
          <p:nvPr>
            <p:ph type="ftr" sz="quarter" idx="11"/>
          </p:nvPr>
        </p:nvSpPr>
        <p:spPr>
          <a:xfrm>
            <a:off x="4038600" y="6401118"/>
            <a:ext cx="4114800" cy="365125"/>
          </a:xfrm>
        </p:spPr>
        <p:txBody>
          <a:bodyPr/>
          <a:lstStyle>
            <a:lvl1pPr>
              <a:defRPr>
                <a:solidFill>
                  <a:schemeClr val="bg2">
                    <a:lumMod val="25000"/>
                  </a:schemeClr>
                </a:solidFill>
              </a:defRPr>
            </a:lvl1pPr>
          </a:lstStyle>
          <a:p>
            <a:endParaRPr lang="en-US"/>
          </a:p>
        </p:txBody>
      </p:sp>
      <p:sp>
        <p:nvSpPr>
          <p:cNvPr id="27" name="Slide Number Placeholder 5">
            <a:extLst>
              <a:ext uri="{FF2B5EF4-FFF2-40B4-BE49-F238E27FC236}">
                <a16:creationId xmlns:a16="http://schemas.microsoft.com/office/drawing/2014/main" id="{E8A27C45-8B22-44B6-976C-A616FB00305F}"/>
              </a:ext>
            </a:extLst>
          </p:cNvPr>
          <p:cNvSpPr>
            <a:spLocks noGrp="1"/>
          </p:cNvSpPr>
          <p:nvPr>
            <p:ph type="sldNum" sz="quarter" idx="12"/>
          </p:nvPr>
        </p:nvSpPr>
        <p:spPr>
          <a:xfrm>
            <a:off x="178356" y="6384645"/>
            <a:ext cx="517767" cy="365125"/>
          </a:xfrm>
        </p:spPr>
        <p:txBody>
          <a:bodyPr/>
          <a:lstStyle>
            <a:lvl1pPr algn="r">
              <a:defRPr>
                <a:solidFill>
                  <a:schemeClr val="bg2">
                    <a:lumMod val="25000"/>
                  </a:schemeClr>
                </a:solidFill>
                <a:latin typeface="Arial" panose="020B0604020202020204" pitchFamily="34" charset="0"/>
                <a:cs typeface="Arial" panose="020B0604020202020204" pitchFamily="34" charset="0"/>
              </a:defRPr>
            </a:lvl1pPr>
          </a:lstStyle>
          <a:p>
            <a:fld id="{330EA680-D336-4FF7-8B7A-9848BB0A1C32}" type="slidenum">
              <a:rPr lang="en-US" smtClean="0"/>
              <a:pPr/>
              <a:t>‹#›</a:t>
            </a:fld>
            <a:r>
              <a:rPr lang="en-US"/>
              <a:t> </a:t>
            </a:r>
          </a:p>
        </p:txBody>
      </p:sp>
      <p:cxnSp>
        <p:nvCxnSpPr>
          <p:cNvPr id="37" name="Straight Connector 36">
            <a:extLst>
              <a:ext uri="{FF2B5EF4-FFF2-40B4-BE49-F238E27FC236}">
                <a16:creationId xmlns:a16="http://schemas.microsoft.com/office/drawing/2014/main" id="{EA0AB92A-4BF1-4C8A-A36F-935FEDD7894D}"/>
              </a:ext>
            </a:extLst>
          </p:cNvPr>
          <p:cNvCxnSpPr/>
          <p:nvPr userDrawn="1"/>
        </p:nvCxnSpPr>
        <p:spPr>
          <a:xfrm>
            <a:off x="719274" y="6459794"/>
            <a:ext cx="0" cy="22417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book&#10;&#10;Description automatically generated">
            <a:extLst>
              <a:ext uri="{FF2B5EF4-FFF2-40B4-BE49-F238E27FC236}">
                <a16:creationId xmlns:a16="http://schemas.microsoft.com/office/drawing/2014/main" id="{126C140F-F763-4643-970D-FBB3B22E1B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4010" y="5805331"/>
            <a:ext cx="875661" cy="875661"/>
          </a:xfrm>
          <a:prstGeom prst="rect">
            <a:avLst/>
          </a:prstGeom>
        </p:spPr>
      </p:pic>
      <p:sp>
        <p:nvSpPr>
          <p:cNvPr id="31" name="Text Placeholder 30">
            <a:extLst>
              <a:ext uri="{FF2B5EF4-FFF2-40B4-BE49-F238E27FC236}">
                <a16:creationId xmlns:a16="http://schemas.microsoft.com/office/drawing/2014/main" id="{5BAEECF6-8A82-4092-85AD-C7F820311A6D}"/>
              </a:ext>
            </a:extLst>
          </p:cNvPr>
          <p:cNvSpPr>
            <a:spLocks noGrp="1"/>
          </p:cNvSpPr>
          <p:nvPr>
            <p:ph type="body" sz="quarter" idx="13" hasCustomPrompt="1"/>
          </p:nvPr>
        </p:nvSpPr>
        <p:spPr>
          <a:xfrm>
            <a:off x="0" y="0"/>
            <a:ext cx="12192000" cy="548640"/>
          </a:xfrm>
          <a:solidFill>
            <a:srgbClr val="868686"/>
          </a:solidFill>
        </p:spPr>
        <p:txBody>
          <a:bodyPr anchor="ctr">
            <a:normAutofit/>
          </a:bodyPr>
          <a:lstStyle>
            <a:lvl1pPr marL="742950" indent="0">
              <a:buFont typeface="Arial" panose="020B0604020202020204" pitchFamily="34" charset="0"/>
              <a:buNone/>
              <a:defRPr sz="2400">
                <a:solidFill>
                  <a:schemeClr val="bg1"/>
                </a:solidFill>
              </a:defRPr>
            </a:lvl1pPr>
          </a:lstStyle>
          <a:p>
            <a:pPr lvl="0"/>
            <a:r>
              <a:rPr lang="en-US"/>
              <a:t>Title</a:t>
            </a:r>
          </a:p>
        </p:txBody>
      </p:sp>
      <p:sp>
        <p:nvSpPr>
          <p:cNvPr id="13" name="Text Placeholder 12">
            <a:extLst>
              <a:ext uri="{FF2B5EF4-FFF2-40B4-BE49-F238E27FC236}">
                <a16:creationId xmlns:a16="http://schemas.microsoft.com/office/drawing/2014/main" id="{503E2EF0-E03D-4019-AE1C-95C2DAB06F16}"/>
              </a:ext>
            </a:extLst>
          </p:cNvPr>
          <p:cNvSpPr>
            <a:spLocks noGrp="1"/>
          </p:cNvSpPr>
          <p:nvPr>
            <p:ph type="body" sz="quarter" idx="14" hasCustomPrompt="1"/>
          </p:nvPr>
        </p:nvSpPr>
        <p:spPr>
          <a:xfrm>
            <a:off x="742426" y="6428229"/>
            <a:ext cx="2792413" cy="321542"/>
          </a:xfrm>
        </p:spPr>
        <p:txBody>
          <a:bodyPr>
            <a:normAutofit/>
          </a:bodyPr>
          <a:lstStyle>
            <a:lvl1pPr marL="0" indent="0">
              <a:buNone/>
              <a:defRPr sz="1600">
                <a:solidFill>
                  <a:schemeClr val="tx2">
                    <a:lumMod val="50000"/>
                  </a:schemeClr>
                </a:solidFill>
              </a:defRPr>
            </a:lvl1pPr>
          </a:lstStyle>
          <a:p>
            <a:pPr lvl="0"/>
            <a:r>
              <a:rPr lang="en-US"/>
              <a:t>Presenter</a:t>
            </a:r>
          </a:p>
        </p:txBody>
      </p:sp>
    </p:spTree>
    <p:extLst>
      <p:ext uri="{BB962C8B-B14F-4D97-AF65-F5344CB8AC3E}">
        <p14:creationId xmlns:p14="http://schemas.microsoft.com/office/powerpoint/2010/main" val="1029904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861A-F727-4A19-9F79-934AD8EBD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103DF-3C3F-41F5-9667-4EFB3B9C1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4A5D-27BC-47A4-9CC8-FCDDD8488CA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877CB6-C66E-4B8C-9261-800F16898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FBA03-58A4-49F6-91EE-3C709B2E7A18}"/>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92157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D4C4-DF28-4F39-A402-F83F4976E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28F5E3-D34D-4630-9A46-E9CD6631D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ABAAE-A80D-4031-920E-4377CC94A7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C4C9E05-1DF4-479B-A92B-CB4B29CEB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D9D0-A941-4457-99AD-43138B0EB104}"/>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09823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1B20-28CD-40D1-87C8-0580AC1FE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0C2B-D301-47D9-A182-DADAFEA0B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186D11-4C0F-4D22-A625-6E9DCE8CC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7A69C-5363-46F1-9ECD-A02DABED6F8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B163FA8-451B-44DE-BB34-1422846BE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3761E-27D5-425B-8603-FEE2E21188B1}"/>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52119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3D1E-96EA-4E97-829A-DB6284B39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D1DBE-1CAB-4B22-99C0-458BB255F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CF836-649E-4189-9281-D42B8BB50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2CD04-DA5A-40F7-91FB-837550BB7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5F916-EB80-4100-B25F-2F24750F2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CA1F0-2F29-4008-90F9-69DD2B324C2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CF2EBB2E-1D9C-4587-B365-E887553D09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566D1-40F7-4A38-A5A3-E2E48C7FD24F}"/>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51554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ADF1-31D5-48E4-9E88-7CA3B6CAB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0250E-9151-42B6-AF41-DAB3F7CD394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1EA49A4-3982-4B8C-B742-60F40A1A8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C42A0-D779-4C66-8260-F171D61A24C9}"/>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313102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F448E-180B-4089-B8D4-DFB18AE04E6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7479E62-A293-4E8E-9DA7-3142922E4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F9F064-E606-46DE-9CE5-38D0423B3AF4}"/>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299827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5E48-3B08-4451-813D-6B271ECE1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18074-7AC9-451B-AE0B-DC10DAB48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FE576F-2261-4A32-B4F2-E6C78D431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7757F-243B-4D05-9F70-97AE7D46576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D45C34A-03B5-4BF7-8E44-CF0C308D7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B884A-54B6-4C64-B691-32898E1E9EEF}"/>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152622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B0A-A4FE-4481-8F18-D28AB515B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2291C-929E-4528-BFF7-3BB8A9E3D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8C9989-BEC5-40CB-A7CE-CA4B07B7F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ED1D0-FA12-480D-BD1B-410CD2082B2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720C4AA-C0B4-48AE-8F57-3943200B0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7D230-F241-407A-B805-695FB2D632C3}"/>
              </a:ext>
            </a:extLst>
          </p:cNvPr>
          <p:cNvSpPr>
            <a:spLocks noGrp="1"/>
          </p:cNvSpPr>
          <p:nvPr>
            <p:ph type="sldNum" sz="quarter" idx="12"/>
          </p:nvPr>
        </p:nvSpPr>
        <p:spPr/>
        <p:txBody>
          <a:bodyPr/>
          <a:lstStyle/>
          <a:p>
            <a:fld id="{777B3861-D73E-482E-9561-FCDDFDC0C029}" type="slidenum">
              <a:rPr lang="en-US" smtClean="0"/>
              <a:t>‹#›</a:t>
            </a:fld>
            <a:endParaRPr lang="en-US"/>
          </a:p>
        </p:txBody>
      </p:sp>
    </p:spTree>
    <p:extLst>
      <p:ext uri="{BB962C8B-B14F-4D97-AF65-F5344CB8AC3E}">
        <p14:creationId xmlns:p14="http://schemas.microsoft.com/office/powerpoint/2010/main" val="183012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68CBE-D926-4850-B69D-EE9CD9F41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B01DF-E3EF-4F2B-8750-AA5C4BBB4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E9813-C9C3-4813-BBD8-927161824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57EDDC5-760E-4AED-8179-B0FFE5427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13E4F8-ACD8-4262-88D0-FC0AF8D2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B3861-D73E-482E-9561-FCDDFDC0C029}" type="slidenum">
              <a:rPr lang="en-US" smtClean="0"/>
              <a:t>‹#›</a:t>
            </a:fld>
            <a:endParaRPr lang="en-US"/>
          </a:p>
        </p:txBody>
      </p:sp>
    </p:spTree>
    <p:extLst>
      <p:ext uri="{BB962C8B-B14F-4D97-AF65-F5344CB8AC3E}">
        <p14:creationId xmlns:p14="http://schemas.microsoft.com/office/powerpoint/2010/main" val="184397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p:txBody>
          <a:bodyPr>
            <a:normAutofit fontScale="90000"/>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Preliminary Design Review (GNC)</a:t>
            </a:r>
            <a:endParaRPr lang="en-US" dirty="0"/>
          </a:p>
        </p:txBody>
      </p:sp>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1</a:t>
            </a:fld>
            <a:endParaRPr lang="en-US"/>
          </a:p>
        </p:txBody>
      </p:sp>
      <p:sp>
        <p:nvSpPr>
          <p:cNvPr id="12" name="TextBox 11">
            <a:extLst>
              <a:ext uri="{FF2B5EF4-FFF2-40B4-BE49-F238E27FC236}">
                <a16:creationId xmlns:a16="http://schemas.microsoft.com/office/drawing/2014/main" id="{F4B96E4F-7E3C-4E5D-BF57-DC006C6CCDFE}"/>
              </a:ext>
            </a:extLst>
          </p:cNvPr>
          <p:cNvSpPr txBox="1"/>
          <p:nvPr/>
        </p:nvSpPr>
        <p:spPr>
          <a:xfrm>
            <a:off x="1781299" y="4387334"/>
            <a:ext cx="3598223" cy="369332"/>
          </a:xfrm>
          <a:prstGeom prst="rect">
            <a:avLst/>
          </a:prstGeom>
          <a:noFill/>
        </p:spPr>
        <p:txBody>
          <a:bodyPr wrap="square" rtlCol="0">
            <a:spAutoFit/>
          </a:bodyPr>
          <a:lstStyle/>
          <a:p>
            <a:r>
              <a:rPr lang="en-US" sz="1800" dirty="0">
                <a:solidFill>
                  <a:schemeClr val="tx2">
                    <a:lumMod val="75000"/>
                  </a:schemeClr>
                </a:solidFill>
                <a:latin typeface="Arial"/>
                <a:cs typeface="Arial"/>
              </a:rPr>
              <a:t>Martin Kamme Contributions</a:t>
            </a:r>
          </a:p>
        </p:txBody>
      </p:sp>
    </p:spTree>
    <p:extLst>
      <p:ext uri="{BB962C8B-B14F-4D97-AF65-F5344CB8AC3E}">
        <p14:creationId xmlns:p14="http://schemas.microsoft.com/office/powerpoint/2010/main" val="101739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ght, water, sitting, wire&#10;&#10;Description automatically generated">
            <a:extLst>
              <a:ext uri="{FF2B5EF4-FFF2-40B4-BE49-F238E27FC236}">
                <a16:creationId xmlns:a16="http://schemas.microsoft.com/office/drawing/2014/main" id="{A2A7614D-E040-4959-8479-70F00126D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40"/>
            <a:ext cx="12192000" cy="5115575"/>
          </a:xfrm>
          <a:prstGeom prst="rect">
            <a:avLst/>
          </a:prstGeom>
        </p:spPr>
      </p:pic>
      <p:sp>
        <p:nvSpPr>
          <p:cNvPr id="3" name="Text Placeholder 2">
            <a:extLst>
              <a:ext uri="{FF2B5EF4-FFF2-40B4-BE49-F238E27FC236}">
                <a16:creationId xmlns:a16="http://schemas.microsoft.com/office/drawing/2014/main" id="{6E92C34B-40EA-4AEE-8482-D341C86616C9}"/>
              </a:ext>
            </a:extLst>
          </p:cNvPr>
          <p:cNvSpPr>
            <a:spLocks noGrp="1"/>
          </p:cNvSpPr>
          <p:nvPr>
            <p:ph type="body" sz="quarter" idx="13"/>
          </p:nvPr>
        </p:nvSpPr>
        <p:spPr/>
        <p:txBody>
          <a:bodyPr/>
          <a:lstStyle/>
          <a:p>
            <a:r>
              <a:rPr lang="en-US" dirty="0"/>
              <a:t>Transfer Design – LCV 1 (Earth Centered View)</a:t>
            </a:r>
          </a:p>
        </p:txBody>
      </p:sp>
      <p:sp>
        <p:nvSpPr>
          <p:cNvPr id="6" name="Text Placeholder 5">
            <a:extLst>
              <a:ext uri="{FF2B5EF4-FFF2-40B4-BE49-F238E27FC236}">
                <a16:creationId xmlns:a16="http://schemas.microsoft.com/office/drawing/2014/main" id="{FB3ABF49-A6BD-4A61-81C9-7841A4481649}"/>
              </a:ext>
            </a:extLst>
          </p:cNvPr>
          <p:cNvSpPr>
            <a:spLocks noGrp="1"/>
          </p:cNvSpPr>
          <p:nvPr>
            <p:ph type="body" sz="quarter" idx="14"/>
          </p:nvPr>
        </p:nvSpPr>
        <p:spPr/>
        <p:txBody>
          <a:bodyPr/>
          <a:lstStyle/>
          <a:p>
            <a:r>
              <a:rPr lang="en-US" dirty="0"/>
              <a:t>Martin Kamme</a:t>
            </a:r>
          </a:p>
        </p:txBody>
      </p:sp>
      <p:sp>
        <p:nvSpPr>
          <p:cNvPr id="7" name="Slide Number Placeholder 6">
            <a:extLst>
              <a:ext uri="{FF2B5EF4-FFF2-40B4-BE49-F238E27FC236}">
                <a16:creationId xmlns:a16="http://schemas.microsoft.com/office/drawing/2014/main" id="{9A4F6DDF-D392-4E7E-A340-ED143048695C}"/>
              </a:ext>
            </a:extLst>
          </p:cNvPr>
          <p:cNvSpPr>
            <a:spLocks noGrp="1"/>
          </p:cNvSpPr>
          <p:nvPr>
            <p:ph type="sldNum" sz="quarter" idx="12"/>
          </p:nvPr>
        </p:nvSpPr>
        <p:spPr/>
        <p:txBody>
          <a:bodyPr/>
          <a:lstStyle/>
          <a:p>
            <a:fld id="{330EA680-D336-4FF7-8B7A-9848BB0A1C32}" type="slidenum">
              <a:rPr lang="en-US" smtClean="0"/>
              <a:pPr/>
              <a:t>10</a:t>
            </a:fld>
            <a:r>
              <a:rPr lang="en-US"/>
              <a:t> </a:t>
            </a:r>
          </a:p>
        </p:txBody>
      </p:sp>
    </p:spTree>
    <p:extLst>
      <p:ext uri="{BB962C8B-B14F-4D97-AF65-F5344CB8AC3E}">
        <p14:creationId xmlns:p14="http://schemas.microsoft.com/office/powerpoint/2010/main" val="372143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FB4FC91-E26D-4D21-B9B0-4FC6CBD97EBF}"/>
              </a:ext>
            </a:extLst>
          </p:cNvPr>
          <p:cNvSpPr>
            <a:spLocks noGrp="1"/>
          </p:cNvSpPr>
          <p:nvPr>
            <p:ph type="body" sz="quarter" idx="13"/>
          </p:nvPr>
        </p:nvSpPr>
        <p:spPr/>
        <p:txBody>
          <a:bodyPr/>
          <a:lstStyle/>
          <a:p>
            <a:r>
              <a:rPr lang="en-US" dirty="0"/>
              <a:t>Transfer Design – LCV 1 (Moon Centered View)</a:t>
            </a:r>
          </a:p>
        </p:txBody>
      </p:sp>
      <p:sp>
        <p:nvSpPr>
          <p:cNvPr id="6" name="Text Placeholder 5">
            <a:extLst>
              <a:ext uri="{FF2B5EF4-FFF2-40B4-BE49-F238E27FC236}">
                <a16:creationId xmlns:a16="http://schemas.microsoft.com/office/drawing/2014/main" id="{0045A8AE-4A5B-499F-BD4D-590872E23069}"/>
              </a:ext>
            </a:extLst>
          </p:cNvPr>
          <p:cNvSpPr>
            <a:spLocks noGrp="1"/>
          </p:cNvSpPr>
          <p:nvPr>
            <p:ph type="body" sz="quarter" idx="14"/>
          </p:nvPr>
        </p:nvSpPr>
        <p:spPr/>
        <p:txBody>
          <a:bodyPr/>
          <a:lstStyle/>
          <a:p>
            <a:r>
              <a:rPr lang="en-US" dirty="0" err="1"/>
              <a:t>Maritn</a:t>
            </a:r>
            <a:r>
              <a:rPr lang="en-US" dirty="0"/>
              <a:t> Kamme</a:t>
            </a:r>
          </a:p>
        </p:txBody>
      </p:sp>
      <p:pic>
        <p:nvPicPr>
          <p:cNvPr id="3" name="Picture 2" descr="A picture containing water, light, computer, sitting&#10;&#10;Description automatically generated">
            <a:extLst>
              <a:ext uri="{FF2B5EF4-FFF2-40B4-BE49-F238E27FC236}">
                <a16:creationId xmlns:a16="http://schemas.microsoft.com/office/drawing/2014/main" id="{940592D0-D9A0-4040-950A-32C88D908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40"/>
            <a:ext cx="12192000" cy="5115575"/>
          </a:xfrm>
          <a:prstGeom prst="rect">
            <a:avLst/>
          </a:prstGeom>
        </p:spPr>
      </p:pic>
      <p:sp>
        <p:nvSpPr>
          <p:cNvPr id="7" name="Slide Number Placeholder 6">
            <a:extLst>
              <a:ext uri="{FF2B5EF4-FFF2-40B4-BE49-F238E27FC236}">
                <a16:creationId xmlns:a16="http://schemas.microsoft.com/office/drawing/2014/main" id="{1D817C52-C6C9-4B2B-936D-584DAE4AB457}"/>
              </a:ext>
            </a:extLst>
          </p:cNvPr>
          <p:cNvSpPr>
            <a:spLocks noGrp="1"/>
          </p:cNvSpPr>
          <p:nvPr>
            <p:ph type="sldNum" sz="quarter" idx="12"/>
          </p:nvPr>
        </p:nvSpPr>
        <p:spPr/>
        <p:txBody>
          <a:bodyPr/>
          <a:lstStyle/>
          <a:p>
            <a:fld id="{330EA680-D336-4FF7-8B7A-9848BB0A1C32}" type="slidenum">
              <a:rPr lang="en-US" smtClean="0"/>
              <a:pPr/>
              <a:t>11</a:t>
            </a:fld>
            <a:r>
              <a:rPr lang="en-US"/>
              <a:t> </a:t>
            </a:r>
          </a:p>
        </p:txBody>
      </p:sp>
    </p:spTree>
    <p:extLst>
      <p:ext uri="{BB962C8B-B14F-4D97-AF65-F5344CB8AC3E}">
        <p14:creationId xmlns:p14="http://schemas.microsoft.com/office/powerpoint/2010/main" val="229926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F93A1-BF6A-42B8-A90E-F338A8B6A9D8}"/>
              </a:ext>
            </a:extLst>
          </p:cNvPr>
          <p:cNvSpPr>
            <a:spLocks noGrp="1"/>
          </p:cNvSpPr>
          <p:nvPr>
            <p:ph type="body" sz="quarter" idx="13"/>
          </p:nvPr>
        </p:nvSpPr>
        <p:spPr/>
        <p:txBody>
          <a:bodyPr/>
          <a:lstStyle/>
          <a:p>
            <a:r>
              <a:rPr lang="en-US" dirty="0"/>
              <a:t>Transfer Design – LCV 2 (Earth Centered)</a:t>
            </a:r>
          </a:p>
        </p:txBody>
      </p:sp>
      <p:sp>
        <p:nvSpPr>
          <p:cNvPr id="6" name="Text Placeholder 5">
            <a:extLst>
              <a:ext uri="{FF2B5EF4-FFF2-40B4-BE49-F238E27FC236}">
                <a16:creationId xmlns:a16="http://schemas.microsoft.com/office/drawing/2014/main" id="{D716FBCC-9B7A-4F3B-9856-299C7CAE3016}"/>
              </a:ext>
            </a:extLst>
          </p:cNvPr>
          <p:cNvSpPr>
            <a:spLocks noGrp="1"/>
          </p:cNvSpPr>
          <p:nvPr>
            <p:ph type="body" sz="quarter" idx="14"/>
          </p:nvPr>
        </p:nvSpPr>
        <p:spPr/>
        <p:txBody>
          <a:bodyPr/>
          <a:lstStyle/>
          <a:p>
            <a:r>
              <a:rPr lang="en-US" dirty="0"/>
              <a:t>Martin Kamme</a:t>
            </a:r>
          </a:p>
          <a:p>
            <a:endParaRPr lang="en-US" dirty="0"/>
          </a:p>
        </p:txBody>
      </p:sp>
      <p:pic>
        <p:nvPicPr>
          <p:cNvPr id="3" name="Picture 2" descr="A picture containing night&#10;&#10;Description automatically generated">
            <a:extLst>
              <a:ext uri="{FF2B5EF4-FFF2-40B4-BE49-F238E27FC236}">
                <a16:creationId xmlns:a16="http://schemas.microsoft.com/office/drawing/2014/main" id="{DE348619-CC36-4FC6-868B-6129E0A551C6}"/>
              </a:ext>
            </a:extLst>
          </p:cNvPr>
          <p:cNvPicPr>
            <a:picLocks noChangeAspect="1"/>
          </p:cNvPicPr>
          <p:nvPr/>
        </p:nvPicPr>
        <p:blipFill rotWithShape="1">
          <a:blip r:embed="rId3">
            <a:extLst>
              <a:ext uri="{28A0092B-C50C-407E-A947-70E740481C1C}">
                <a14:useLocalDpi xmlns:a14="http://schemas.microsoft.com/office/drawing/2010/main" val="0"/>
              </a:ext>
            </a:extLst>
          </a:blip>
          <a:srcRect b="4804"/>
          <a:stretch/>
        </p:blipFill>
        <p:spPr>
          <a:xfrm>
            <a:off x="0" y="548640"/>
            <a:ext cx="12192000" cy="5104015"/>
          </a:xfrm>
          <a:prstGeom prst="rect">
            <a:avLst/>
          </a:prstGeom>
        </p:spPr>
      </p:pic>
      <p:sp>
        <p:nvSpPr>
          <p:cNvPr id="7" name="Slide Number Placeholder 6">
            <a:extLst>
              <a:ext uri="{FF2B5EF4-FFF2-40B4-BE49-F238E27FC236}">
                <a16:creationId xmlns:a16="http://schemas.microsoft.com/office/drawing/2014/main" id="{1B72D346-4C47-4680-993B-8E848C6A9095}"/>
              </a:ext>
            </a:extLst>
          </p:cNvPr>
          <p:cNvSpPr>
            <a:spLocks noGrp="1"/>
          </p:cNvSpPr>
          <p:nvPr>
            <p:ph type="sldNum" sz="quarter" idx="12"/>
          </p:nvPr>
        </p:nvSpPr>
        <p:spPr/>
        <p:txBody>
          <a:bodyPr/>
          <a:lstStyle/>
          <a:p>
            <a:fld id="{330EA680-D336-4FF7-8B7A-9848BB0A1C32}" type="slidenum">
              <a:rPr lang="en-US" smtClean="0"/>
              <a:pPr/>
              <a:t>12</a:t>
            </a:fld>
            <a:r>
              <a:rPr lang="en-US"/>
              <a:t> </a:t>
            </a:r>
          </a:p>
        </p:txBody>
      </p:sp>
    </p:spTree>
    <p:extLst>
      <p:ext uri="{BB962C8B-B14F-4D97-AF65-F5344CB8AC3E}">
        <p14:creationId xmlns:p14="http://schemas.microsoft.com/office/powerpoint/2010/main" val="274551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5967BA3-750A-47BA-A979-FEEBB65D7C50}"/>
              </a:ext>
            </a:extLst>
          </p:cNvPr>
          <p:cNvSpPr>
            <a:spLocks noGrp="1"/>
          </p:cNvSpPr>
          <p:nvPr>
            <p:ph type="body" sz="quarter" idx="13"/>
          </p:nvPr>
        </p:nvSpPr>
        <p:spPr/>
        <p:txBody>
          <a:bodyPr/>
          <a:lstStyle/>
          <a:p>
            <a:r>
              <a:rPr lang="en-US" dirty="0"/>
              <a:t>Transfer Design – LCV 2 (Moon centered) </a:t>
            </a:r>
          </a:p>
        </p:txBody>
      </p:sp>
      <p:sp>
        <p:nvSpPr>
          <p:cNvPr id="6" name="Text Placeholder 5">
            <a:extLst>
              <a:ext uri="{FF2B5EF4-FFF2-40B4-BE49-F238E27FC236}">
                <a16:creationId xmlns:a16="http://schemas.microsoft.com/office/drawing/2014/main" id="{E5A5E72F-56C3-42A7-8282-ECB10161EE32}"/>
              </a:ext>
            </a:extLst>
          </p:cNvPr>
          <p:cNvSpPr>
            <a:spLocks noGrp="1"/>
          </p:cNvSpPr>
          <p:nvPr>
            <p:ph type="body" sz="quarter" idx="14"/>
          </p:nvPr>
        </p:nvSpPr>
        <p:spPr/>
        <p:txBody>
          <a:bodyPr/>
          <a:lstStyle/>
          <a:p>
            <a:r>
              <a:rPr lang="en-US" dirty="0"/>
              <a:t>Martin Kamme</a:t>
            </a:r>
          </a:p>
        </p:txBody>
      </p:sp>
      <p:pic>
        <p:nvPicPr>
          <p:cNvPr id="3" name="Picture 2">
            <a:extLst>
              <a:ext uri="{FF2B5EF4-FFF2-40B4-BE49-F238E27FC236}">
                <a16:creationId xmlns:a16="http://schemas.microsoft.com/office/drawing/2014/main" id="{9ED52F46-B321-4FE7-9941-F3F347C4060E}"/>
              </a:ext>
            </a:extLst>
          </p:cNvPr>
          <p:cNvPicPr>
            <a:picLocks noChangeAspect="1"/>
          </p:cNvPicPr>
          <p:nvPr/>
        </p:nvPicPr>
        <p:blipFill rotWithShape="1">
          <a:blip r:embed="rId3">
            <a:extLst>
              <a:ext uri="{28A0092B-C50C-407E-A947-70E740481C1C}">
                <a14:useLocalDpi xmlns:a14="http://schemas.microsoft.com/office/drawing/2010/main" val="0"/>
              </a:ext>
            </a:extLst>
          </a:blip>
          <a:srcRect b="3918"/>
          <a:stretch/>
        </p:blipFill>
        <p:spPr>
          <a:xfrm>
            <a:off x="0" y="548640"/>
            <a:ext cx="12192000" cy="5151516"/>
          </a:xfrm>
          <a:prstGeom prst="rect">
            <a:avLst/>
          </a:prstGeom>
        </p:spPr>
      </p:pic>
      <p:sp>
        <p:nvSpPr>
          <p:cNvPr id="7" name="Slide Number Placeholder 6">
            <a:extLst>
              <a:ext uri="{FF2B5EF4-FFF2-40B4-BE49-F238E27FC236}">
                <a16:creationId xmlns:a16="http://schemas.microsoft.com/office/drawing/2014/main" id="{CB8F4502-4470-4698-A4D7-9EAFFDA5E8DD}"/>
              </a:ext>
            </a:extLst>
          </p:cNvPr>
          <p:cNvSpPr>
            <a:spLocks noGrp="1"/>
          </p:cNvSpPr>
          <p:nvPr>
            <p:ph type="sldNum" sz="quarter" idx="12"/>
          </p:nvPr>
        </p:nvSpPr>
        <p:spPr/>
        <p:txBody>
          <a:bodyPr/>
          <a:lstStyle/>
          <a:p>
            <a:fld id="{330EA680-D336-4FF7-8B7A-9848BB0A1C32}" type="slidenum">
              <a:rPr lang="en-US" smtClean="0"/>
              <a:pPr/>
              <a:t>13</a:t>
            </a:fld>
            <a:r>
              <a:rPr lang="en-US"/>
              <a:t> </a:t>
            </a:r>
          </a:p>
        </p:txBody>
      </p:sp>
    </p:spTree>
    <p:extLst>
      <p:ext uri="{BB962C8B-B14F-4D97-AF65-F5344CB8AC3E}">
        <p14:creationId xmlns:p14="http://schemas.microsoft.com/office/powerpoint/2010/main" val="234573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ble">
            <a:extLst>
              <a:ext uri="{FF2B5EF4-FFF2-40B4-BE49-F238E27FC236}">
                <a16:creationId xmlns:a16="http://schemas.microsoft.com/office/drawing/2014/main" id="{8FADF808-ECC1-4084-A029-9DEC42FE183A}"/>
              </a:ext>
            </a:extLst>
          </p:cNvPr>
          <p:cNvPicPr>
            <a:picLocks noChangeAspect="1"/>
          </p:cNvPicPr>
          <p:nvPr/>
        </p:nvPicPr>
        <p:blipFill>
          <a:blip r:embed="rId3"/>
          <a:stretch>
            <a:fillRect/>
          </a:stretch>
        </p:blipFill>
        <p:spPr>
          <a:xfrm>
            <a:off x="0" y="2502725"/>
            <a:ext cx="11353800" cy="3313704"/>
          </a:xfrm>
          <a:prstGeom prst="rect">
            <a:avLst/>
          </a:prstGeom>
        </p:spPr>
      </p:pic>
      <p:sp>
        <p:nvSpPr>
          <p:cNvPr id="7" name="Content Placeholder 6">
            <a:extLst>
              <a:ext uri="{FF2B5EF4-FFF2-40B4-BE49-F238E27FC236}">
                <a16:creationId xmlns:a16="http://schemas.microsoft.com/office/drawing/2014/main" id="{DDC9CA27-03BA-4F62-866C-8CEDA6989B3A}"/>
              </a:ext>
            </a:extLst>
          </p:cNvPr>
          <p:cNvSpPr>
            <a:spLocks noGrp="1"/>
          </p:cNvSpPr>
          <p:nvPr>
            <p:ph idx="1"/>
          </p:nvPr>
        </p:nvSpPr>
        <p:spPr/>
        <p:txBody>
          <a:bodyPr>
            <a:normAutofit/>
          </a:bodyPr>
          <a:lstStyle/>
          <a:p>
            <a:r>
              <a:rPr lang="en-US" dirty="0">
                <a:cs typeface="Calibri"/>
              </a:rPr>
              <a:t>Choosing a launch date:</a:t>
            </a:r>
          </a:p>
          <a:p>
            <a:pPr lvl="1"/>
            <a:r>
              <a:rPr lang="en-US" dirty="0">
                <a:cs typeface="Calibri"/>
              </a:rPr>
              <a:t>Each launch planned so that the arrival geometry most closely matches the RAAN of the targeted operational orbit</a:t>
            </a:r>
          </a:p>
          <a:p>
            <a:pPr lvl="1"/>
            <a:r>
              <a:rPr lang="en-US" dirty="0">
                <a:cs typeface="Calibri"/>
              </a:rPr>
              <a:t>Launch windows handed to GNC team by Program Management and launch dates for each LCV were chose to fit into those dates</a:t>
            </a:r>
          </a:p>
          <a:p>
            <a:pPr marL="0" indent="0">
              <a:buNone/>
            </a:pPr>
            <a:endParaRPr lang="en-US" dirty="0"/>
          </a:p>
        </p:txBody>
      </p:sp>
      <p:sp>
        <p:nvSpPr>
          <p:cNvPr id="2" name="Text Placeholder 1">
            <a:extLst>
              <a:ext uri="{FF2B5EF4-FFF2-40B4-BE49-F238E27FC236}">
                <a16:creationId xmlns:a16="http://schemas.microsoft.com/office/drawing/2014/main" id="{5BDD15D5-3F04-47F0-B18D-9B37CBDEA15A}"/>
              </a:ext>
            </a:extLst>
          </p:cNvPr>
          <p:cNvSpPr>
            <a:spLocks noGrp="1"/>
          </p:cNvSpPr>
          <p:nvPr>
            <p:ph type="body" sz="quarter" idx="13"/>
          </p:nvPr>
        </p:nvSpPr>
        <p:spPr/>
        <p:txBody>
          <a:bodyPr/>
          <a:lstStyle/>
          <a:p>
            <a:r>
              <a:rPr lang="en-US" dirty="0"/>
              <a:t>Launch Dates</a:t>
            </a:r>
          </a:p>
        </p:txBody>
      </p:sp>
      <p:sp>
        <p:nvSpPr>
          <p:cNvPr id="3" name="Text Placeholder 2">
            <a:extLst>
              <a:ext uri="{FF2B5EF4-FFF2-40B4-BE49-F238E27FC236}">
                <a16:creationId xmlns:a16="http://schemas.microsoft.com/office/drawing/2014/main" id="{4DFC1369-A1F1-48FE-93B9-3FC38408C228}"/>
              </a:ext>
            </a:extLst>
          </p:cNvPr>
          <p:cNvSpPr>
            <a:spLocks noGrp="1"/>
          </p:cNvSpPr>
          <p:nvPr>
            <p:ph type="body" sz="quarter" idx="14"/>
          </p:nvPr>
        </p:nvSpPr>
        <p:spPr/>
        <p:txBody>
          <a:bodyPr/>
          <a:lstStyle/>
          <a:p>
            <a:r>
              <a:rPr lang="en-US" dirty="0"/>
              <a:t>Martin Kamme</a:t>
            </a:r>
          </a:p>
        </p:txBody>
      </p:sp>
      <p:sp>
        <p:nvSpPr>
          <p:cNvPr id="4" name="Slide Number Placeholder 3">
            <a:extLst>
              <a:ext uri="{FF2B5EF4-FFF2-40B4-BE49-F238E27FC236}">
                <a16:creationId xmlns:a16="http://schemas.microsoft.com/office/drawing/2014/main" id="{1FCE830E-7A21-4A29-AC73-BFA853873953}"/>
              </a:ext>
            </a:extLst>
          </p:cNvPr>
          <p:cNvSpPr>
            <a:spLocks noGrp="1"/>
          </p:cNvSpPr>
          <p:nvPr>
            <p:ph type="sldNum" sz="quarter" idx="12"/>
          </p:nvPr>
        </p:nvSpPr>
        <p:spPr/>
        <p:txBody>
          <a:bodyPr/>
          <a:lstStyle/>
          <a:p>
            <a:fld id="{330EA680-D336-4FF7-8B7A-9848BB0A1C32}" type="slidenum">
              <a:rPr lang="en-US" smtClean="0"/>
              <a:pPr/>
              <a:t>14</a:t>
            </a:fld>
            <a:r>
              <a:rPr lang="en-US"/>
              <a:t> </a:t>
            </a:r>
          </a:p>
        </p:txBody>
      </p:sp>
    </p:spTree>
    <p:extLst>
      <p:ext uri="{BB962C8B-B14F-4D97-AF65-F5344CB8AC3E}">
        <p14:creationId xmlns:p14="http://schemas.microsoft.com/office/powerpoint/2010/main" val="113493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28D79-7ECF-4867-A70C-063507F9C8A3}"/>
              </a:ext>
            </a:extLst>
          </p:cNvPr>
          <p:cNvSpPr>
            <a:spLocks noGrp="1"/>
          </p:cNvSpPr>
          <p:nvPr>
            <p:ph idx="1"/>
          </p:nvPr>
        </p:nvSpPr>
        <p:spPr/>
        <p:txBody>
          <a:bodyPr/>
          <a:lstStyle/>
          <a:p>
            <a:r>
              <a:rPr lang="en-US"/>
              <a:t>LCV 1 trajectory takes 4 days while LCV 2-4 trajectories all take 8 days each</a:t>
            </a:r>
          </a:p>
          <a:p>
            <a:pPr lvl="1"/>
            <a:r>
              <a:rPr lang="en-US"/>
              <a:t>Program Management presented programmatic launch windows from which launch dates for RAAN: 0, 90, 180, 270 had to be generated</a:t>
            </a:r>
          </a:p>
          <a:p>
            <a:pPr lvl="1"/>
            <a:r>
              <a:rPr lang="en-US"/>
              <a:t>STK converged to a shorter trajectory (4 days) when targeting the 0 RAAN orbit, this is clear in the preceding Earth Centered Images for LCV 1 and LCV 2</a:t>
            </a:r>
          </a:p>
          <a:p>
            <a:pPr lvl="1"/>
            <a:r>
              <a:rPr lang="en-US"/>
              <a:t>STK converged to longer trajectories (8 days) for the remaining orbits</a:t>
            </a:r>
          </a:p>
          <a:p>
            <a:endParaRPr lang="en-US"/>
          </a:p>
        </p:txBody>
      </p:sp>
      <p:sp>
        <p:nvSpPr>
          <p:cNvPr id="4" name="Text Placeholder 3">
            <a:extLst>
              <a:ext uri="{FF2B5EF4-FFF2-40B4-BE49-F238E27FC236}">
                <a16:creationId xmlns:a16="http://schemas.microsoft.com/office/drawing/2014/main" id="{E8E75F9B-1E88-4D49-87BF-1CBCEC474B23}"/>
              </a:ext>
            </a:extLst>
          </p:cNvPr>
          <p:cNvSpPr>
            <a:spLocks noGrp="1"/>
          </p:cNvSpPr>
          <p:nvPr>
            <p:ph type="body" sz="quarter" idx="13"/>
          </p:nvPr>
        </p:nvSpPr>
        <p:spPr/>
        <p:txBody>
          <a:bodyPr/>
          <a:lstStyle/>
          <a:p>
            <a:r>
              <a:rPr lang="en-US" dirty="0"/>
              <a:t>Launch Dates – Trajectory Differences</a:t>
            </a:r>
          </a:p>
        </p:txBody>
      </p:sp>
      <p:sp>
        <p:nvSpPr>
          <p:cNvPr id="5" name="Text Placeholder 4">
            <a:extLst>
              <a:ext uri="{FF2B5EF4-FFF2-40B4-BE49-F238E27FC236}">
                <a16:creationId xmlns:a16="http://schemas.microsoft.com/office/drawing/2014/main" id="{D5E21FEA-C2D4-4763-B609-4ECD77DE3344}"/>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F9A5F12B-9515-4332-B24E-417072E3A066}"/>
              </a:ext>
            </a:extLst>
          </p:cNvPr>
          <p:cNvSpPr>
            <a:spLocks noGrp="1"/>
          </p:cNvSpPr>
          <p:nvPr>
            <p:ph type="sldNum" sz="quarter" idx="12"/>
          </p:nvPr>
        </p:nvSpPr>
        <p:spPr/>
        <p:txBody>
          <a:bodyPr/>
          <a:lstStyle/>
          <a:p>
            <a:fld id="{330EA680-D336-4FF7-8B7A-9848BB0A1C32}" type="slidenum">
              <a:rPr lang="en-US" smtClean="0"/>
              <a:pPr/>
              <a:t>15</a:t>
            </a:fld>
            <a:r>
              <a:rPr lang="en-US"/>
              <a:t> </a:t>
            </a:r>
          </a:p>
        </p:txBody>
      </p:sp>
    </p:spTree>
    <p:extLst>
      <p:ext uri="{BB962C8B-B14F-4D97-AF65-F5344CB8AC3E}">
        <p14:creationId xmlns:p14="http://schemas.microsoft.com/office/powerpoint/2010/main" val="121675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5001C-9BC1-46B6-B193-B02CCD668297}"/>
              </a:ext>
            </a:extLst>
          </p:cNvPr>
          <p:cNvSpPr>
            <a:spLocks noGrp="1"/>
          </p:cNvSpPr>
          <p:nvPr>
            <p:ph idx="1"/>
          </p:nvPr>
        </p:nvSpPr>
        <p:spPr/>
        <p:txBody>
          <a:bodyPr/>
          <a:lstStyle/>
          <a:p>
            <a:r>
              <a:rPr lang="en-US" dirty="0"/>
              <a:t>They will occur at two places on the trajectory, each burn taking 4-5 minutes </a:t>
            </a:r>
          </a:p>
          <a:p>
            <a:r>
              <a:rPr lang="en-US" dirty="0"/>
              <a:t>First one will occur at a time closely following the TLI burn (performed by the LV) and the second one will occur at a later time when the LCV is nearer the moon</a:t>
            </a:r>
          </a:p>
        </p:txBody>
      </p:sp>
      <p:sp>
        <p:nvSpPr>
          <p:cNvPr id="4" name="Text Placeholder 3">
            <a:extLst>
              <a:ext uri="{FF2B5EF4-FFF2-40B4-BE49-F238E27FC236}">
                <a16:creationId xmlns:a16="http://schemas.microsoft.com/office/drawing/2014/main" id="{BBBCEB9E-1D9E-4A64-AFB5-E62D044BF1EB}"/>
              </a:ext>
            </a:extLst>
          </p:cNvPr>
          <p:cNvSpPr>
            <a:spLocks noGrp="1"/>
          </p:cNvSpPr>
          <p:nvPr>
            <p:ph type="body" sz="quarter" idx="13"/>
          </p:nvPr>
        </p:nvSpPr>
        <p:spPr/>
        <p:txBody>
          <a:bodyPr/>
          <a:lstStyle/>
          <a:p>
            <a:r>
              <a:rPr lang="en-US" dirty="0"/>
              <a:t>Correctional Maneuvers</a:t>
            </a:r>
          </a:p>
        </p:txBody>
      </p:sp>
      <p:sp>
        <p:nvSpPr>
          <p:cNvPr id="5" name="Text Placeholder 4">
            <a:extLst>
              <a:ext uri="{FF2B5EF4-FFF2-40B4-BE49-F238E27FC236}">
                <a16:creationId xmlns:a16="http://schemas.microsoft.com/office/drawing/2014/main" id="{1C448933-15A4-43C6-8EF8-C36182F41F05}"/>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205BD506-BFDB-4D19-935E-56CB01CA77BE}"/>
              </a:ext>
            </a:extLst>
          </p:cNvPr>
          <p:cNvSpPr>
            <a:spLocks noGrp="1"/>
          </p:cNvSpPr>
          <p:nvPr>
            <p:ph type="sldNum" sz="quarter" idx="12"/>
          </p:nvPr>
        </p:nvSpPr>
        <p:spPr/>
        <p:txBody>
          <a:bodyPr/>
          <a:lstStyle/>
          <a:p>
            <a:fld id="{330EA680-D336-4FF7-8B7A-9848BB0A1C32}" type="slidenum">
              <a:rPr lang="en-US" smtClean="0"/>
              <a:pPr/>
              <a:t>16</a:t>
            </a:fld>
            <a:r>
              <a:rPr lang="en-US"/>
              <a:t> </a:t>
            </a:r>
          </a:p>
        </p:txBody>
      </p:sp>
    </p:spTree>
    <p:extLst>
      <p:ext uri="{BB962C8B-B14F-4D97-AF65-F5344CB8AC3E}">
        <p14:creationId xmlns:p14="http://schemas.microsoft.com/office/powerpoint/2010/main" val="139288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dirty="0">
                <a:cs typeface="Calibri"/>
              </a:rPr>
              <a:t>Upon arrival at the moon, the LCV performs the capture burn at a </a:t>
            </a:r>
            <a:r>
              <a:rPr lang="en-US" dirty="0" err="1">
                <a:cs typeface="Calibri"/>
              </a:rPr>
              <a:t>perilune</a:t>
            </a:r>
            <a:r>
              <a:rPr lang="en-US" dirty="0">
                <a:cs typeface="Calibri"/>
              </a:rPr>
              <a:t> of 7380 km and captures into an orbit of 0.6 </a:t>
            </a:r>
            <a:r>
              <a:rPr lang="en-US" dirty="0" err="1">
                <a:cs typeface="Calibri"/>
              </a:rPr>
              <a:t>ecc</a:t>
            </a:r>
            <a:endParaRPr lang="en-US" dirty="0">
              <a:cs typeface="Calibri"/>
            </a:endParaRPr>
          </a:p>
          <a:p>
            <a:r>
              <a:rPr lang="en-US" dirty="0">
                <a:cs typeface="Calibri"/>
              </a:rPr>
              <a:t>Upon returning to perigee in the following orbit, the LCV burns again to circularize its orbit</a:t>
            </a:r>
          </a:p>
          <a:p>
            <a:r>
              <a:rPr lang="en-US" dirty="0">
                <a:cs typeface="Calibri"/>
              </a:rPr>
              <a:t>The capture into the LCV deployment orbit is split into a capture and circularization burn because it significantly reduces the requirements (</a:t>
            </a:r>
            <a:r>
              <a:rPr lang="en-US" dirty="0" err="1">
                <a:cs typeface="Calibri"/>
              </a:rPr>
              <a:t>i.e</a:t>
            </a:r>
            <a:r>
              <a:rPr lang="en-US" dirty="0">
                <a:cs typeface="Calibri"/>
              </a:rPr>
              <a:t> number of thrusters, burn time) placed on the LCV propulsion system</a:t>
            </a:r>
          </a:p>
        </p:txBody>
      </p:sp>
      <p:sp>
        <p:nvSpPr>
          <p:cNvPr id="4" name="Text Placeholder 3">
            <a:extLst>
              <a:ext uri="{FF2B5EF4-FFF2-40B4-BE49-F238E27FC236}">
                <a16:creationId xmlns:a16="http://schemas.microsoft.com/office/drawing/2014/main" id="{33F72E6E-9735-4D1C-8B11-43D6F7A4908D}"/>
              </a:ext>
            </a:extLst>
          </p:cNvPr>
          <p:cNvSpPr>
            <a:spLocks noGrp="1"/>
          </p:cNvSpPr>
          <p:nvPr>
            <p:ph type="body" sz="quarter" idx="13"/>
          </p:nvPr>
        </p:nvSpPr>
        <p:spPr/>
        <p:txBody>
          <a:bodyPr/>
          <a:lstStyle/>
          <a:p>
            <a:r>
              <a:rPr lang="en-US" dirty="0">
                <a:cs typeface="Calibri Light"/>
              </a:rPr>
              <a:t>Capture</a:t>
            </a:r>
            <a:endParaRPr lang="en-US" dirty="0"/>
          </a:p>
        </p:txBody>
      </p:sp>
      <p:sp>
        <p:nvSpPr>
          <p:cNvPr id="5" name="Text Placeholder 4">
            <a:extLst>
              <a:ext uri="{FF2B5EF4-FFF2-40B4-BE49-F238E27FC236}">
                <a16:creationId xmlns:a16="http://schemas.microsoft.com/office/drawing/2014/main" id="{1CB45C0E-01AF-440A-AB14-045B5C2E7168}"/>
              </a:ext>
            </a:extLst>
          </p:cNvPr>
          <p:cNvSpPr>
            <a:spLocks noGrp="1"/>
          </p:cNvSpPr>
          <p:nvPr>
            <p:ph type="body" sz="quarter" idx="14"/>
          </p:nvPr>
        </p:nvSpPr>
        <p:spPr/>
        <p:txBody>
          <a:bodyPr/>
          <a:lstStyle/>
          <a:p>
            <a:r>
              <a:rPr lang="en-US" dirty="0"/>
              <a:t>Martin Kamme</a:t>
            </a:r>
          </a:p>
        </p:txBody>
      </p:sp>
      <p:sp>
        <p:nvSpPr>
          <p:cNvPr id="6" name="Slide Number Placeholder 5">
            <a:extLst>
              <a:ext uri="{FF2B5EF4-FFF2-40B4-BE49-F238E27FC236}">
                <a16:creationId xmlns:a16="http://schemas.microsoft.com/office/drawing/2014/main" id="{775ACDCE-2F2B-4BBE-AE3B-0B9B6F0967F4}"/>
              </a:ext>
            </a:extLst>
          </p:cNvPr>
          <p:cNvSpPr>
            <a:spLocks noGrp="1"/>
          </p:cNvSpPr>
          <p:nvPr>
            <p:ph type="sldNum" sz="quarter" idx="12"/>
          </p:nvPr>
        </p:nvSpPr>
        <p:spPr/>
        <p:txBody>
          <a:bodyPr/>
          <a:lstStyle/>
          <a:p>
            <a:fld id="{330EA680-D336-4FF7-8B7A-9848BB0A1C32}" type="slidenum">
              <a:rPr lang="en-US" smtClean="0"/>
              <a:pPr/>
              <a:t>17</a:t>
            </a:fld>
            <a:r>
              <a:rPr lang="en-US"/>
              <a:t> </a:t>
            </a:r>
          </a:p>
        </p:txBody>
      </p:sp>
    </p:spTree>
    <p:extLst>
      <p:ext uri="{BB962C8B-B14F-4D97-AF65-F5344CB8AC3E}">
        <p14:creationId xmlns:p14="http://schemas.microsoft.com/office/powerpoint/2010/main" val="191244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B2BFC-1D30-42DA-866B-E07BE2088CC9}"/>
              </a:ext>
            </a:extLst>
          </p:cNvPr>
          <p:cNvSpPr>
            <a:spLocks noGrp="1"/>
          </p:cNvSpPr>
          <p:nvPr>
            <p:ph type="ctrTitle"/>
          </p:nvPr>
        </p:nvSpPr>
        <p:spPr/>
        <p:txBody>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LSS Deployment</a:t>
            </a:r>
            <a:r>
              <a:rPr lang="en-US" dirty="0">
                <a:latin typeface="Arial" panose="020B060402020202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536944CD-7D43-4AC3-9167-262B333464EE}"/>
              </a:ext>
            </a:extLst>
          </p:cNvPr>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val="104613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024F933B-DFE8-4F00-A822-73D16BC87016}"/>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74" name="Text Placeholder 73">
            <a:extLst>
              <a:ext uri="{FF2B5EF4-FFF2-40B4-BE49-F238E27FC236}">
                <a16:creationId xmlns:a16="http://schemas.microsoft.com/office/drawing/2014/main" id="{17D29531-C132-4729-830C-230700085FA1}"/>
              </a:ext>
            </a:extLst>
          </p:cNvPr>
          <p:cNvSpPr>
            <a:spLocks noGrp="1"/>
          </p:cNvSpPr>
          <p:nvPr>
            <p:ph type="body" sz="quarter" idx="13"/>
          </p:nvPr>
        </p:nvSpPr>
        <p:spPr/>
        <p:txBody>
          <a:bodyPr/>
          <a:lstStyle/>
          <a:p>
            <a:r>
              <a:rPr lang="en-US" dirty="0"/>
              <a:t>LSS Deployment - </a:t>
            </a:r>
            <a:r>
              <a:rPr lang="en-US" dirty="0" err="1"/>
              <a:t>ConOps</a:t>
            </a:r>
            <a:endParaRPr lang="en-US" dirty="0"/>
          </a:p>
        </p:txBody>
      </p:sp>
      <p:sp>
        <p:nvSpPr>
          <p:cNvPr id="75" name="Text Placeholder 74">
            <a:extLst>
              <a:ext uri="{FF2B5EF4-FFF2-40B4-BE49-F238E27FC236}">
                <a16:creationId xmlns:a16="http://schemas.microsoft.com/office/drawing/2014/main" id="{20726790-A7F8-4789-860B-AE3369B7AFAA}"/>
              </a:ext>
            </a:extLst>
          </p:cNvPr>
          <p:cNvSpPr>
            <a:spLocks noGrp="1"/>
          </p:cNvSpPr>
          <p:nvPr>
            <p:ph type="body" sz="quarter" idx="14"/>
          </p:nvPr>
        </p:nvSpPr>
        <p:spPr/>
        <p:txBody>
          <a:bodyPr/>
          <a:lstStyle/>
          <a:p>
            <a:r>
              <a:rPr lang="en-US" dirty="0"/>
              <a:t>Martin Kamme</a:t>
            </a:r>
          </a:p>
        </p:txBody>
      </p:sp>
      <p:grpSp>
        <p:nvGrpSpPr>
          <p:cNvPr id="5" name="Group 4">
            <a:extLst>
              <a:ext uri="{FF2B5EF4-FFF2-40B4-BE49-F238E27FC236}">
                <a16:creationId xmlns:a16="http://schemas.microsoft.com/office/drawing/2014/main" id="{DBE1D30E-CEF9-497B-8380-1A143DC65B6A}"/>
              </a:ext>
            </a:extLst>
          </p:cNvPr>
          <p:cNvGrpSpPr/>
          <p:nvPr/>
        </p:nvGrpSpPr>
        <p:grpSpPr>
          <a:xfrm>
            <a:off x="257736" y="592725"/>
            <a:ext cx="2913998" cy="718725"/>
            <a:chOff x="266513" y="744628"/>
            <a:chExt cx="2913998" cy="718725"/>
          </a:xfrm>
        </p:grpSpPr>
        <p:sp>
          <p:nvSpPr>
            <p:cNvPr id="6" name="TextBox 4">
              <a:extLst>
                <a:ext uri="{FF2B5EF4-FFF2-40B4-BE49-F238E27FC236}">
                  <a16:creationId xmlns:a16="http://schemas.microsoft.com/office/drawing/2014/main" id="{A0FFA8E8-7476-4B26-8529-26074705E8DB}"/>
                </a:ext>
              </a:extLst>
            </p:cNvPr>
            <p:cNvSpPr txBox="1"/>
            <p:nvPr/>
          </p:nvSpPr>
          <p:spPr>
            <a:xfrm>
              <a:off x="770769" y="822861"/>
              <a:ext cx="240974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circularizes inner orbit</a:t>
              </a:r>
            </a:p>
          </p:txBody>
        </p:sp>
        <p:sp>
          <p:nvSpPr>
            <p:cNvPr id="7" name="TextBox 4">
              <a:extLst>
                <a:ext uri="{FF2B5EF4-FFF2-40B4-BE49-F238E27FC236}">
                  <a16:creationId xmlns:a16="http://schemas.microsoft.com/office/drawing/2014/main" id="{0D65561F-07BD-4D43-9411-6A29030A3846}"/>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1</a:t>
              </a:r>
              <a:r>
                <a:rPr lang="en-US" sz="2800">
                  <a:latin typeface="Arial"/>
                  <a:cs typeface="Arial"/>
                </a:rPr>
                <a:t> </a:t>
              </a:r>
            </a:p>
          </p:txBody>
        </p:sp>
        <p:sp>
          <p:nvSpPr>
            <p:cNvPr id="8" name="TextBox 4">
              <a:extLst>
                <a:ext uri="{FF2B5EF4-FFF2-40B4-BE49-F238E27FC236}">
                  <a16:creationId xmlns:a16="http://schemas.microsoft.com/office/drawing/2014/main" id="{9CA9EB53-BB5A-4E3D-BD34-7DBA5C5D6575}"/>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9" name="Group 8">
            <a:extLst>
              <a:ext uri="{FF2B5EF4-FFF2-40B4-BE49-F238E27FC236}">
                <a16:creationId xmlns:a16="http://schemas.microsoft.com/office/drawing/2014/main" id="{8C16F5E2-D5A8-46E3-968D-A52E53A03CAE}"/>
              </a:ext>
            </a:extLst>
          </p:cNvPr>
          <p:cNvGrpSpPr/>
          <p:nvPr/>
        </p:nvGrpSpPr>
        <p:grpSpPr>
          <a:xfrm>
            <a:off x="4296207" y="592725"/>
            <a:ext cx="3181678" cy="718725"/>
            <a:chOff x="266513" y="744628"/>
            <a:chExt cx="3181678" cy="718725"/>
          </a:xfrm>
        </p:grpSpPr>
        <p:sp>
          <p:nvSpPr>
            <p:cNvPr id="10" name="TextBox 4">
              <a:extLst>
                <a:ext uri="{FF2B5EF4-FFF2-40B4-BE49-F238E27FC236}">
                  <a16:creationId xmlns:a16="http://schemas.microsoft.com/office/drawing/2014/main" id="{06DDD640-49DE-4534-B2D9-4E52E89B5B70}"/>
                </a:ext>
              </a:extLst>
            </p:cNvPr>
            <p:cNvSpPr txBox="1"/>
            <p:nvPr/>
          </p:nvSpPr>
          <p:spPr>
            <a:xfrm>
              <a:off x="770769" y="822861"/>
              <a:ext cx="2677422"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deploys LSS 1</a:t>
              </a:r>
            </a:p>
          </p:txBody>
        </p:sp>
        <p:sp>
          <p:nvSpPr>
            <p:cNvPr id="11" name="TextBox 4">
              <a:extLst>
                <a:ext uri="{FF2B5EF4-FFF2-40B4-BE49-F238E27FC236}">
                  <a16:creationId xmlns:a16="http://schemas.microsoft.com/office/drawing/2014/main" id="{EE5267C7-1191-4FDF-BC20-7633A3EC30F2}"/>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2</a:t>
              </a:r>
              <a:r>
                <a:rPr lang="en-US" sz="2800">
                  <a:latin typeface="Arial"/>
                  <a:cs typeface="Arial"/>
                </a:rPr>
                <a:t> </a:t>
              </a:r>
            </a:p>
          </p:txBody>
        </p:sp>
        <p:sp>
          <p:nvSpPr>
            <p:cNvPr id="12" name="TextBox 4">
              <a:extLst>
                <a:ext uri="{FF2B5EF4-FFF2-40B4-BE49-F238E27FC236}">
                  <a16:creationId xmlns:a16="http://schemas.microsoft.com/office/drawing/2014/main" id="{7DAE5F63-FA9F-425B-B032-368F5607E64E}"/>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13" name="Group 12">
            <a:extLst>
              <a:ext uri="{FF2B5EF4-FFF2-40B4-BE49-F238E27FC236}">
                <a16:creationId xmlns:a16="http://schemas.microsoft.com/office/drawing/2014/main" id="{3F7DD4D8-DCBE-40A1-A1CF-39C92E670C8F}"/>
              </a:ext>
            </a:extLst>
          </p:cNvPr>
          <p:cNvGrpSpPr/>
          <p:nvPr/>
        </p:nvGrpSpPr>
        <p:grpSpPr>
          <a:xfrm>
            <a:off x="257427" y="3421929"/>
            <a:ext cx="3180241" cy="909230"/>
            <a:chOff x="266513" y="744628"/>
            <a:chExt cx="3180241" cy="909230"/>
          </a:xfrm>
        </p:grpSpPr>
        <p:sp>
          <p:nvSpPr>
            <p:cNvPr id="14" name="TextBox 4">
              <a:extLst>
                <a:ext uri="{FF2B5EF4-FFF2-40B4-BE49-F238E27FC236}">
                  <a16:creationId xmlns:a16="http://schemas.microsoft.com/office/drawing/2014/main" id="{BA1F1FC2-CE58-46A4-911D-BF7FB04B33EA}"/>
                </a:ext>
              </a:extLst>
            </p:cNvPr>
            <p:cNvSpPr txBox="1"/>
            <p:nvPr/>
          </p:nvSpPr>
          <p:spPr>
            <a:xfrm>
              <a:off x="736904" y="822861"/>
              <a:ext cx="2709850"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LSS 1 begins non impulsive burn to arrive in operational orbit within time t</a:t>
              </a:r>
            </a:p>
          </p:txBody>
        </p:sp>
        <p:sp>
          <p:nvSpPr>
            <p:cNvPr id="15" name="TextBox 4">
              <a:extLst>
                <a:ext uri="{FF2B5EF4-FFF2-40B4-BE49-F238E27FC236}">
                  <a16:creationId xmlns:a16="http://schemas.microsoft.com/office/drawing/2014/main" id="{97FA6842-CBC1-4858-A537-1F2DD09A40FC}"/>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4</a:t>
              </a:r>
              <a:r>
                <a:rPr lang="en-US" sz="2800">
                  <a:latin typeface="Arial"/>
                  <a:cs typeface="Arial"/>
                </a:rPr>
                <a:t> </a:t>
              </a:r>
            </a:p>
          </p:txBody>
        </p:sp>
        <p:sp>
          <p:nvSpPr>
            <p:cNvPr id="16" name="TextBox 4">
              <a:extLst>
                <a:ext uri="{FF2B5EF4-FFF2-40B4-BE49-F238E27FC236}">
                  <a16:creationId xmlns:a16="http://schemas.microsoft.com/office/drawing/2014/main" id="{C01CC094-1592-4CCB-8870-CE9C74D1E300}"/>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17" name="Group 16">
            <a:extLst>
              <a:ext uri="{FF2B5EF4-FFF2-40B4-BE49-F238E27FC236}">
                <a16:creationId xmlns:a16="http://schemas.microsoft.com/office/drawing/2014/main" id="{1D04DC3D-4F87-46DE-A0EB-5440F1C7A1CA}"/>
              </a:ext>
            </a:extLst>
          </p:cNvPr>
          <p:cNvGrpSpPr/>
          <p:nvPr/>
        </p:nvGrpSpPr>
        <p:grpSpPr>
          <a:xfrm>
            <a:off x="4298070" y="3393679"/>
            <a:ext cx="3599119" cy="909230"/>
            <a:chOff x="266513" y="744628"/>
            <a:chExt cx="3201864" cy="909230"/>
          </a:xfrm>
        </p:grpSpPr>
        <p:sp>
          <p:nvSpPr>
            <p:cNvPr id="18" name="TextBox 4">
              <a:extLst>
                <a:ext uri="{FF2B5EF4-FFF2-40B4-BE49-F238E27FC236}">
                  <a16:creationId xmlns:a16="http://schemas.microsoft.com/office/drawing/2014/main" id="{8F98C829-FC8E-4CC6-8227-A70CE019DE16}"/>
                </a:ext>
              </a:extLst>
            </p:cNvPr>
            <p:cNvSpPr txBox="1"/>
            <p:nvPr/>
          </p:nvSpPr>
          <p:spPr>
            <a:xfrm>
              <a:off x="770768" y="822861"/>
              <a:ext cx="2697609"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waits time t1 (measured from deployment of LSS 1) to deploy LSS 2</a:t>
              </a:r>
            </a:p>
          </p:txBody>
        </p:sp>
        <p:sp>
          <p:nvSpPr>
            <p:cNvPr id="19" name="TextBox 4">
              <a:extLst>
                <a:ext uri="{FF2B5EF4-FFF2-40B4-BE49-F238E27FC236}">
                  <a16:creationId xmlns:a16="http://schemas.microsoft.com/office/drawing/2014/main" id="{B576D09D-1737-44AD-AC2B-40359CA56F6B}"/>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5</a:t>
              </a:r>
              <a:r>
                <a:rPr lang="en-US" sz="2800">
                  <a:latin typeface="Arial"/>
                  <a:cs typeface="Arial"/>
                </a:rPr>
                <a:t> </a:t>
              </a:r>
            </a:p>
          </p:txBody>
        </p:sp>
        <p:sp>
          <p:nvSpPr>
            <p:cNvPr id="20" name="TextBox 4">
              <a:extLst>
                <a:ext uri="{FF2B5EF4-FFF2-40B4-BE49-F238E27FC236}">
                  <a16:creationId xmlns:a16="http://schemas.microsoft.com/office/drawing/2014/main" id="{BC95AC70-CDB7-486A-85E2-82BE58F0CDE6}"/>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grpSp>
        <p:nvGrpSpPr>
          <p:cNvPr id="21" name="Group 20">
            <a:extLst>
              <a:ext uri="{FF2B5EF4-FFF2-40B4-BE49-F238E27FC236}">
                <a16:creationId xmlns:a16="http://schemas.microsoft.com/office/drawing/2014/main" id="{6A0E829B-3BAD-4728-A1B6-F81F2C5AA31B}"/>
              </a:ext>
            </a:extLst>
          </p:cNvPr>
          <p:cNvGrpSpPr/>
          <p:nvPr/>
        </p:nvGrpSpPr>
        <p:grpSpPr>
          <a:xfrm>
            <a:off x="8213285" y="3328311"/>
            <a:ext cx="3083483" cy="909230"/>
            <a:chOff x="266513" y="744628"/>
            <a:chExt cx="3083483" cy="909230"/>
          </a:xfrm>
        </p:grpSpPr>
        <p:sp>
          <p:nvSpPr>
            <p:cNvPr id="22" name="TextBox 4">
              <a:extLst>
                <a:ext uri="{FF2B5EF4-FFF2-40B4-BE49-F238E27FC236}">
                  <a16:creationId xmlns:a16="http://schemas.microsoft.com/office/drawing/2014/main" id="{2A7094F3-A643-440B-8464-F6B3BE33F695}"/>
                </a:ext>
              </a:extLst>
            </p:cNvPr>
            <p:cNvSpPr txBox="1"/>
            <p:nvPr/>
          </p:nvSpPr>
          <p:spPr>
            <a:xfrm>
              <a:off x="770769" y="822861"/>
              <a:ext cx="2579227"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LCV and remaining LSS’s repeat steps 2-5 until LSS 8 is deployed</a:t>
              </a:r>
            </a:p>
          </p:txBody>
        </p:sp>
        <p:sp>
          <p:nvSpPr>
            <p:cNvPr id="23" name="TextBox 4">
              <a:extLst>
                <a:ext uri="{FF2B5EF4-FFF2-40B4-BE49-F238E27FC236}">
                  <a16:creationId xmlns:a16="http://schemas.microsoft.com/office/drawing/2014/main" id="{267D6666-84F7-437E-B53A-B6368E48F21A}"/>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6</a:t>
              </a:r>
              <a:r>
                <a:rPr lang="en-US" sz="2800">
                  <a:latin typeface="Arial"/>
                  <a:cs typeface="Arial"/>
                </a:rPr>
                <a:t> </a:t>
              </a:r>
            </a:p>
          </p:txBody>
        </p:sp>
        <p:sp>
          <p:nvSpPr>
            <p:cNvPr id="24" name="TextBox 4">
              <a:extLst>
                <a:ext uri="{FF2B5EF4-FFF2-40B4-BE49-F238E27FC236}">
                  <a16:creationId xmlns:a16="http://schemas.microsoft.com/office/drawing/2014/main" id="{B7C6752B-25C3-48AD-B697-80E9415EB56A}"/>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pic>
        <p:nvPicPr>
          <p:cNvPr id="25" name="Picture 24" descr="A picture containing black, photo, sitting, white&#10;&#10;Description generated with very high confidence">
            <a:extLst>
              <a:ext uri="{FF2B5EF4-FFF2-40B4-BE49-F238E27FC236}">
                <a16:creationId xmlns:a16="http://schemas.microsoft.com/office/drawing/2014/main" id="{5772978B-95EC-47DF-8DD0-99ACF26A62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517" y="1944988"/>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black, photo, sitting, white&#10;&#10;Description generated with very high confidence">
            <a:extLst>
              <a:ext uri="{FF2B5EF4-FFF2-40B4-BE49-F238E27FC236}">
                <a16:creationId xmlns:a16="http://schemas.microsoft.com/office/drawing/2014/main" id="{43BD5195-DED4-4329-B400-0D04DF8AFB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112" y="4941159"/>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picture containing black, photo, sitting, white&#10;&#10;Description generated with very high confidence">
            <a:extLst>
              <a:ext uri="{FF2B5EF4-FFF2-40B4-BE49-F238E27FC236}">
                <a16:creationId xmlns:a16="http://schemas.microsoft.com/office/drawing/2014/main" id="{2CB51D54-A136-4CC0-A374-F41C96E9F5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2497" y="1944988"/>
            <a:ext cx="684928" cy="6791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picture containing black, photo, sitting, white&#10;&#10;Description generated with very high confidence">
            <a:extLst>
              <a:ext uri="{FF2B5EF4-FFF2-40B4-BE49-F238E27FC236}">
                <a16:creationId xmlns:a16="http://schemas.microsoft.com/office/drawing/2014/main" id="{0F2B634F-2D1E-4428-A6B2-C37D5E6FD9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226" y="4976187"/>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4">
            <a:extLst>
              <a:ext uri="{FF2B5EF4-FFF2-40B4-BE49-F238E27FC236}">
                <a16:creationId xmlns:a16="http://schemas.microsoft.com/office/drawing/2014/main" id="{140800D4-379E-42E6-BD94-15053BDAA2A7}"/>
              </a:ext>
            </a:extLst>
          </p:cNvPr>
          <p:cNvSpPr txBox="1"/>
          <p:nvPr/>
        </p:nvSpPr>
        <p:spPr>
          <a:xfrm>
            <a:off x="2505857" y="1945808"/>
            <a:ext cx="1449577"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accent1">
                    <a:lumMod val="60000"/>
                    <a:lumOff val="40000"/>
                  </a:schemeClr>
                </a:solidFill>
                <a:latin typeface="Arial"/>
                <a:cs typeface="Arial"/>
              </a:rPr>
              <a:t>a = 7380 km</a:t>
            </a:r>
          </a:p>
        </p:txBody>
      </p:sp>
      <p:sp>
        <p:nvSpPr>
          <p:cNvPr id="30" name="TextBox 4">
            <a:extLst>
              <a:ext uri="{FF2B5EF4-FFF2-40B4-BE49-F238E27FC236}">
                <a16:creationId xmlns:a16="http://schemas.microsoft.com/office/drawing/2014/main" id="{3B47E2F3-CB14-4F93-8E9D-56DEBB3EA6D8}"/>
              </a:ext>
            </a:extLst>
          </p:cNvPr>
          <p:cNvSpPr txBox="1"/>
          <p:nvPr/>
        </p:nvSpPr>
        <p:spPr>
          <a:xfrm>
            <a:off x="2554942" y="2242885"/>
            <a:ext cx="1351406"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ln w="28575">
                  <a:noFill/>
                </a:ln>
                <a:latin typeface="Arial"/>
                <a:cs typeface="Arial"/>
              </a:rPr>
              <a:t>a = 7500 km</a:t>
            </a:r>
          </a:p>
        </p:txBody>
      </p:sp>
      <p:sp>
        <p:nvSpPr>
          <p:cNvPr id="31" name="Oval 30">
            <a:extLst>
              <a:ext uri="{FF2B5EF4-FFF2-40B4-BE49-F238E27FC236}">
                <a16:creationId xmlns:a16="http://schemas.microsoft.com/office/drawing/2014/main" id="{EC3A1C51-F076-4E63-90B9-F773915CA1FA}"/>
              </a:ext>
            </a:extLst>
          </p:cNvPr>
          <p:cNvSpPr/>
          <p:nvPr/>
        </p:nvSpPr>
        <p:spPr>
          <a:xfrm>
            <a:off x="591649" y="135543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3CEBE9-FA86-49A1-B07D-C867C06773CC}"/>
              </a:ext>
            </a:extLst>
          </p:cNvPr>
          <p:cNvSpPr/>
          <p:nvPr/>
        </p:nvSpPr>
        <p:spPr>
          <a:xfrm>
            <a:off x="863509" y="162729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a:extLst>
              <a:ext uri="{FF2B5EF4-FFF2-40B4-BE49-F238E27FC236}">
                <a16:creationId xmlns:a16="http://schemas.microsoft.com/office/drawing/2014/main" id="{1CE5B521-6C6D-496A-9A18-25D9AF943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706" y="1535476"/>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4" name="Arc 33">
            <a:extLst>
              <a:ext uri="{FF2B5EF4-FFF2-40B4-BE49-F238E27FC236}">
                <a16:creationId xmlns:a16="http://schemas.microsoft.com/office/drawing/2014/main" id="{F11125B1-1E9E-46FA-81BC-97B13329CE2E}"/>
              </a:ext>
            </a:extLst>
          </p:cNvPr>
          <p:cNvSpPr/>
          <p:nvPr/>
        </p:nvSpPr>
        <p:spPr>
          <a:xfrm>
            <a:off x="-898196" y="1576105"/>
            <a:ext cx="2785293" cy="427709"/>
          </a:xfrm>
          <a:prstGeom prst="arc">
            <a:avLst>
              <a:gd name="adj1" fmla="val 11011504"/>
              <a:gd name="adj2" fmla="val 20907456"/>
            </a:avLst>
          </a:prstGeom>
          <a:ln w="28575">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a:extLst>
              <a:ext uri="{FF2B5EF4-FFF2-40B4-BE49-F238E27FC236}">
                <a16:creationId xmlns:a16="http://schemas.microsoft.com/office/drawing/2014/main" id="{50DA3F2D-5633-480D-A32C-5F466FE8B49A}"/>
              </a:ext>
            </a:extLst>
          </p:cNvPr>
          <p:cNvSpPr/>
          <p:nvPr/>
        </p:nvSpPr>
        <p:spPr>
          <a:xfrm>
            <a:off x="4828248" y="134769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39F45B0-EFAF-440D-8722-0A14808A704B}"/>
              </a:ext>
            </a:extLst>
          </p:cNvPr>
          <p:cNvSpPr/>
          <p:nvPr/>
        </p:nvSpPr>
        <p:spPr>
          <a:xfrm>
            <a:off x="5100108" y="161955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a:extLst>
              <a:ext uri="{FF2B5EF4-FFF2-40B4-BE49-F238E27FC236}">
                <a16:creationId xmlns:a16="http://schemas.microsoft.com/office/drawing/2014/main" id="{80EE1F7F-4A83-411D-93DF-702DCDB85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34467">
            <a:off x="5920726" y="163907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38" name="Picture 8">
            <a:extLst>
              <a:ext uri="{FF2B5EF4-FFF2-40B4-BE49-F238E27FC236}">
                <a16:creationId xmlns:a16="http://schemas.microsoft.com/office/drawing/2014/main" id="{354898B5-64C5-4646-801D-9784B3CE7E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7425" y="1547339"/>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9" name="Oval 38">
            <a:extLst>
              <a:ext uri="{FF2B5EF4-FFF2-40B4-BE49-F238E27FC236}">
                <a16:creationId xmlns:a16="http://schemas.microsoft.com/office/drawing/2014/main" id="{3D544264-FB45-4947-81FC-866E54DB6329}"/>
              </a:ext>
            </a:extLst>
          </p:cNvPr>
          <p:cNvSpPr/>
          <p:nvPr/>
        </p:nvSpPr>
        <p:spPr>
          <a:xfrm>
            <a:off x="720450" y="4387668"/>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5255C9-54FD-4BFB-B24B-CB0ABE7CDAD6}"/>
              </a:ext>
            </a:extLst>
          </p:cNvPr>
          <p:cNvSpPr/>
          <p:nvPr/>
        </p:nvSpPr>
        <p:spPr>
          <a:xfrm>
            <a:off x="992310" y="4659528"/>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7">
            <a:extLst>
              <a:ext uri="{FF2B5EF4-FFF2-40B4-BE49-F238E27FC236}">
                <a16:creationId xmlns:a16="http://schemas.microsoft.com/office/drawing/2014/main" id="{A9D887E6-69BA-4884-92BB-DF7F65EC2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2124080" y="5236652"/>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2" name="Arc 41">
            <a:extLst>
              <a:ext uri="{FF2B5EF4-FFF2-40B4-BE49-F238E27FC236}">
                <a16:creationId xmlns:a16="http://schemas.microsoft.com/office/drawing/2014/main" id="{55A68D4C-ECC6-4151-A0EA-5F08B6F0FEC6}"/>
              </a:ext>
            </a:extLst>
          </p:cNvPr>
          <p:cNvSpPr/>
          <p:nvPr/>
        </p:nvSpPr>
        <p:spPr>
          <a:xfrm rot="338030">
            <a:off x="1915624" y="4932706"/>
            <a:ext cx="555973" cy="343457"/>
          </a:xfrm>
          <a:prstGeom prst="arc">
            <a:avLst>
              <a:gd name="adj1" fmla="val 16811506"/>
              <a:gd name="adj2" fmla="val 21204824"/>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2189B868-5872-4EFC-BECB-9585402DD972}"/>
              </a:ext>
            </a:extLst>
          </p:cNvPr>
          <p:cNvSpPr/>
          <p:nvPr/>
        </p:nvSpPr>
        <p:spPr>
          <a:xfrm>
            <a:off x="4969154" y="4358640"/>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8E8192E-11D2-41DA-9982-47AFC96CC246}"/>
              </a:ext>
            </a:extLst>
          </p:cNvPr>
          <p:cNvSpPr/>
          <p:nvPr/>
        </p:nvSpPr>
        <p:spPr>
          <a:xfrm>
            <a:off x="5241014" y="4630500"/>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7">
            <a:extLst>
              <a:ext uri="{FF2B5EF4-FFF2-40B4-BE49-F238E27FC236}">
                <a16:creationId xmlns:a16="http://schemas.microsoft.com/office/drawing/2014/main" id="{82A34A57-9330-4C9D-8D23-E1122D199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988141">
            <a:off x="6296544" y="5461592"/>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6" name="Arc 45">
            <a:extLst>
              <a:ext uri="{FF2B5EF4-FFF2-40B4-BE49-F238E27FC236}">
                <a16:creationId xmlns:a16="http://schemas.microsoft.com/office/drawing/2014/main" id="{44AB1869-F635-4849-A9DF-3CD12E7BC988}"/>
              </a:ext>
            </a:extLst>
          </p:cNvPr>
          <p:cNvSpPr/>
          <p:nvPr/>
        </p:nvSpPr>
        <p:spPr>
          <a:xfrm rot="338030">
            <a:off x="5812224" y="4777983"/>
            <a:ext cx="912870" cy="845338"/>
          </a:xfrm>
          <a:prstGeom prst="arc">
            <a:avLst>
              <a:gd name="adj1" fmla="val 16811506"/>
              <a:gd name="adj2" fmla="val 21204824"/>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7" name="Picture 9">
            <a:extLst>
              <a:ext uri="{FF2B5EF4-FFF2-40B4-BE49-F238E27FC236}">
                <a16:creationId xmlns:a16="http://schemas.microsoft.com/office/drawing/2014/main" id="{F15EFE12-ED88-4651-A4DB-4981B5362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159" y="5595241"/>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8" name="Isosceles Triangle 47">
            <a:extLst>
              <a:ext uri="{FF2B5EF4-FFF2-40B4-BE49-F238E27FC236}">
                <a16:creationId xmlns:a16="http://schemas.microsoft.com/office/drawing/2014/main" id="{756924B2-2223-47F4-8AC5-07FCC2A81CE1}"/>
              </a:ext>
            </a:extLst>
          </p:cNvPr>
          <p:cNvSpPr/>
          <p:nvPr/>
        </p:nvSpPr>
        <p:spPr>
          <a:xfrm rot="20609135">
            <a:off x="2453958" y="5077549"/>
            <a:ext cx="79380" cy="791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8">
            <a:extLst>
              <a:ext uri="{FF2B5EF4-FFF2-40B4-BE49-F238E27FC236}">
                <a16:creationId xmlns:a16="http://schemas.microsoft.com/office/drawing/2014/main" id="{76D2D107-605F-4F8C-B000-3B73DE684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008" y="5120415"/>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0" name="Isosceles Triangle 49">
            <a:extLst>
              <a:ext uri="{FF2B5EF4-FFF2-40B4-BE49-F238E27FC236}">
                <a16:creationId xmlns:a16="http://schemas.microsoft.com/office/drawing/2014/main" id="{D77FF99E-3DD3-4840-98BF-A7AC85B9C3F3}"/>
              </a:ext>
            </a:extLst>
          </p:cNvPr>
          <p:cNvSpPr/>
          <p:nvPr/>
        </p:nvSpPr>
        <p:spPr>
          <a:xfrm rot="20609135">
            <a:off x="6712615" y="5185033"/>
            <a:ext cx="79380" cy="7918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8">
            <a:extLst>
              <a:ext uri="{FF2B5EF4-FFF2-40B4-BE49-F238E27FC236}">
                <a16:creationId xmlns:a16="http://schemas.microsoft.com/office/drawing/2014/main" id="{A605FF73-4BFE-46B8-ABA1-5800CAFD8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9791" y="523667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2" name="Picture 51" descr="A picture containing black, photo, sitting, white&#10;&#10;Description generated with very high confidence">
            <a:extLst>
              <a:ext uri="{FF2B5EF4-FFF2-40B4-BE49-F238E27FC236}">
                <a16:creationId xmlns:a16="http://schemas.microsoft.com/office/drawing/2014/main" id="{03A7D960-5829-4AE7-9637-3A9A4E5E04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8955" y="4862704"/>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53" name="Oval 52">
            <a:extLst>
              <a:ext uri="{FF2B5EF4-FFF2-40B4-BE49-F238E27FC236}">
                <a16:creationId xmlns:a16="http://schemas.microsoft.com/office/drawing/2014/main" id="{9D7C6214-D2E6-4E16-9326-C87E51BE1127}"/>
              </a:ext>
            </a:extLst>
          </p:cNvPr>
          <p:cNvSpPr/>
          <p:nvPr/>
        </p:nvSpPr>
        <p:spPr>
          <a:xfrm>
            <a:off x="8828997" y="4280185"/>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911D1F1-8FF0-4E3C-887B-5623F2D59448}"/>
              </a:ext>
            </a:extLst>
          </p:cNvPr>
          <p:cNvSpPr/>
          <p:nvPr/>
        </p:nvSpPr>
        <p:spPr>
          <a:xfrm>
            <a:off x="9100857" y="4552045"/>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7">
            <a:extLst>
              <a:ext uri="{FF2B5EF4-FFF2-40B4-BE49-F238E27FC236}">
                <a16:creationId xmlns:a16="http://schemas.microsoft.com/office/drawing/2014/main" id="{44A26A43-0080-4D80-B8F6-DE4118737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9595548" y="4491459"/>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6" name="Picture 8">
            <a:extLst>
              <a:ext uri="{FF2B5EF4-FFF2-40B4-BE49-F238E27FC236}">
                <a16:creationId xmlns:a16="http://schemas.microsoft.com/office/drawing/2014/main" id="{9D76535C-2D12-4C09-86DF-FF60D19C7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91" y="4507433"/>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7" name="Picture 8">
            <a:extLst>
              <a:ext uri="{FF2B5EF4-FFF2-40B4-BE49-F238E27FC236}">
                <a16:creationId xmlns:a16="http://schemas.microsoft.com/office/drawing/2014/main" id="{C8C6FDB3-3CD7-491F-85CF-C73FA59BED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4387" y="5089771"/>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8" name="Picture 8">
            <a:extLst>
              <a:ext uri="{FF2B5EF4-FFF2-40B4-BE49-F238E27FC236}">
                <a16:creationId xmlns:a16="http://schemas.microsoft.com/office/drawing/2014/main" id="{E9448000-B434-47DE-A7F1-A2F7C5AA8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1660" y="4491459"/>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9" name="Picture 8">
            <a:extLst>
              <a:ext uri="{FF2B5EF4-FFF2-40B4-BE49-F238E27FC236}">
                <a16:creationId xmlns:a16="http://schemas.microsoft.com/office/drawing/2014/main" id="{49F913CA-B3C2-42F5-AB88-32A3237FB5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532" y="5089770"/>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0" name="Picture 8">
            <a:extLst>
              <a:ext uri="{FF2B5EF4-FFF2-40B4-BE49-F238E27FC236}">
                <a16:creationId xmlns:a16="http://schemas.microsoft.com/office/drawing/2014/main" id="{2777BE14-B87A-4C60-AAE2-E39D0CD5C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6952" y="6065718"/>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1" name="Picture 8">
            <a:extLst>
              <a:ext uri="{FF2B5EF4-FFF2-40B4-BE49-F238E27FC236}">
                <a16:creationId xmlns:a16="http://schemas.microsoft.com/office/drawing/2014/main" id="{A60E026A-50CA-4A76-9B97-E15E7C26D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223" y="576430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2" name="Picture 8">
            <a:extLst>
              <a:ext uri="{FF2B5EF4-FFF2-40B4-BE49-F238E27FC236}">
                <a16:creationId xmlns:a16="http://schemas.microsoft.com/office/drawing/2014/main" id="{F48E4310-294D-4C3A-9222-FFA3AC737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565" y="5697283"/>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3" name="Picture 8">
            <a:extLst>
              <a:ext uri="{FF2B5EF4-FFF2-40B4-BE49-F238E27FC236}">
                <a16:creationId xmlns:a16="http://schemas.microsoft.com/office/drawing/2014/main" id="{A03D2B3B-5F0C-4445-AF59-55B03A510E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0762" y="4373392"/>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4" name="Rectangle 63">
            <a:extLst>
              <a:ext uri="{FF2B5EF4-FFF2-40B4-BE49-F238E27FC236}">
                <a16:creationId xmlns:a16="http://schemas.microsoft.com/office/drawing/2014/main" id="{1BE1670F-72BB-4D8E-B152-2B945F25B28B}"/>
              </a:ext>
            </a:extLst>
          </p:cNvPr>
          <p:cNvSpPr/>
          <p:nvPr/>
        </p:nvSpPr>
        <p:spPr>
          <a:xfrm>
            <a:off x="4804178" y="6416603"/>
            <a:ext cx="4370488" cy="338554"/>
          </a:xfrm>
          <a:prstGeom prst="rect">
            <a:avLst/>
          </a:prstGeom>
        </p:spPr>
        <p:txBody>
          <a:bodyPr wrap="square">
            <a:spAutoFit/>
          </a:bodyPr>
          <a:lstStyle/>
          <a:p>
            <a:pPr algn="r">
              <a:defRPr/>
            </a:pPr>
            <a:r>
              <a:rPr lang="en-US" sz="1600">
                <a:latin typeface="Arial" panose="020B0604020202020204" pitchFamily="34" charset="0"/>
                <a:cs typeface="Arial" panose="020B0604020202020204" pitchFamily="34" charset="0"/>
              </a:rPr>
              <a:t>t </a:t>
            </a:r>
            <a:r>
              <a:rPr lang="en-US" sz="1600">
                <a:solidFill>
                  <a:schemeClr val="dk1"/>
                </a:solidFill>
                <a:latin typeface="Arial" panose="020B0604020202020204" pitchFamily="34" charset="0"/>
                <a:cs typeface="Arial" panose="020B0604020202020204" pitchFamily="34" charset="0"/>
              </a:rPr>
              <a:t>≅ 23.6183 </a:t>
            </a:r>
            <a:r>
              <a:rPr lang="en-US" sz="1600" err="1">
                <a:solidFill>
                  <a:schemeClr val="dk1"/>
                </a:solidFill>
                <a:latin typeface="Arial" panose="020B0604020202020204" pitchFamily="34" charset="0"/>
                <a:cs typeface="Arial" panose="020B0604020202020204" pitchFamily="34" charset="0"/>
              </a:rPr>
              <a:t>hrs</a:t>
            </a:r>
            <a:r>
              <a:rPr lang="en-US" sz="1600">
                <a:solidFill>
                  <a:schemeClr val="dk1"/>
                </a:solidFill>
                <a:latin typeface="Arial" panose="020B0604020202020204" pitchFamily="34" charset="0"/>
                <a:cs typeface="Arial" panose="020B0604020202020204" pitchFamily="34" charset="0"/>
              </a:rPr>
              <a:t> 	t1 ≅ 82.6371</a:t>
            </a:r>
          </a:p>
        </p:txBody>
      </p:sp>
      <p:grpSp>
        <p:nvGrpSpPr>
          <p:cNvPr id="65" name="Group 64">
            <a:extLst>
              <a:ext uri="{FF2B5EF4-FFF2-40B4-BE49-F238E27FC236}">
                <a16:creationId xmlns:a16="http://schemas.microsoft.com/office/drawing/2014/main" id="{EAE70A33-E29B-4AF7-A741-0439079E690F}"/>
              </a:ext>
            </a:extLst>
          </p:cNvPr>
          <p:cNvGrpSpPr/>
          <p:nvPr/>
        </p:nvGrpSpPr>
        <p:grpSpPr>
          <a:xfrm>
            <a:off x="8213285" y="587782"/>
            <a:ext cx="3180241" cy="718725"/>
            <a:chOff x="266513" y="744628"/>
            <a:chExt cx="3180241" cy="718725"/>
          </a:xfrm>
        </p:grpSpPr>
        <p:sp>
          <p:nvSpPr>
            <p:cNvPr id="66" name="TextBox 4">
              <a:extLst>
                <a:ext uri="{FF2B5EF4-FFF2-40B4-BE49-F238E27FC236}">
                  <a16:creationId xmlns:a16="http://schemas.microsoft.com/office/drawing/2014/main" id="{BAC3E87D-CC39-474D-8FDA-5FADEEF84F02}"/>
                </a:ext>
              </a:extLst>
            </p:cNvPr>
            <p:cNvSpPr txBox="1"/>
            <p:nvPr/>
          </p:nvSpPr>
          <p:spPr>
            <a:xfrm>
              <a:off x="736904" y="822861"/>
              <a:ext cx="270985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Arial"/>
                  <a:cs typeface="Arial"/>
                </a:rPr>
                <a:t>LSS 1 coasts time T for checkout and orientation</a:t>
              </a:r>
            </a:p>
          </p:txBody>
        </p:sp>
        <p:sp>
          <p:nvSpPr>
            <p:cNvPr id="67" name="TextBox 4">
              <a:extLst>
                <a:ext uri="{FF2B5EF4-FFF2-40B4-BE49-F238E27FC236}">
                  <a16:creationId xmlns:a16="http://schemas.microsoft.com/office/drawing/2014/main" id="{2944F5A4-9E67-4260-8476-AE35DC16BE30}"/>
                </a:ext>
              </a:extLst>
            </p:cNvPr>
            <p:cNvSpPr txBox="1"/>
            <p:nvPr/>
          </p:nvSpPr>
          <p:spPr>
            <a:xfrm>
              <a:off x="266513" y="755467"/>
              <a:ext cx="71993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solidFill>
                    <a:srgbClr val="285A78"/>
                  </a:solidFill>
                  <a:latin typeface="Arial"/>
                  <a:cs typeface="Arial"/>
                </a:rPr>
                <a:t>3</a:t>
              </a:r>
              <a:r>
                <a:rPr lang="en-US" sz="2800">
                  <a:latin typeface="Arial"/>
                  <a:cs typeface="Arial"/>
                </a:rPr>
                <a:t> </a:t>
              </a:r>
            </a:p>
          </p:txBody>
        </p:sp>
        <p:sp>
          <p:nvSpPr>
            <p:cNvPr id="68" name="TextBox 4">
              <a:extLst>
                <a:ext uri="{FF2B5EF4-FFF2-40B4-BE49-F238E27FC236}">
                  <a16:creationId xmlns:a16="http://schemas.microsoft.com/office/drawing/2014/main" id="{BE47A966-D1F8-4485-B3F8-1F36D51FAA75}"/>
                </a:ext>
              </a:extLst>
            </p:cNvPr>
            <p:cNvSpPr txBox="1"/>
            <p:nvPr/>
          </p:nvSpPr>
          <p:spPr>
            <a:xfrm>
              <a:off x="582608" y="744628"/>
              <a:ext cx="719935"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a:solidFill>
                    <a:srgbClr val="285A78"/>
                  </a:solidFill>
                  <a:latin typeface="Arial"/>
                  <a:cs typeface="Arial"/>
                </a:rPr>
                <a:t>|</a:t>
              </a:r>
            </a:p>
          </p:txBody>
        </p:sp>
      </p:grpSp>
      <p:pic>
        <p:nvPicPr>
          <p:cNvPr id="69" name="Picture 68" descr="A picture containing black, photo, sitting, white&#10;&#10;Description generated with very high confidence">
            <a:extLst>
              <a:ext uri="{FF2B5EF4-FFF2-40B4-BE49-F238E27FC236}">
                <a16:creationId xmlns:a16="http://schemas.microsoft.com/office/drawing/2014/main" id="{70FDC7AC-FC74-466B-BE34-9084F5A19E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084" y="1940044"/>
            <a:ext cx="684928" cy="679117"/>
          </a:xfrm>
          <a:prstGeom prst="rect">
            <a:avLst/>
          </a:prstGeom>
          <a:noFill/>
          <a:extLst>
            <a:ext uri="{909E8E84-426E-40DD-AFC4-6F175D3DCCD1}">
              <a14:hiddenFill xmlns:a14="http://schemas.microsoft.com/office/drawing/2010/main">
                <a:solidFill>
                  <a:srgbClr val="FFFFFF"/>
                </a:solidFill>
              </a14:hiddenFill>
            </a:ext>
          </a:extLst>
        </p:spPr>
      </p:pic>
      <p:sp>
        <p:nvSpPr>
          <p:cNvPr id="70" name="Oval 69">
            <a:extLst>
              <a:ext uri="{FF2B5EF4-FFF2-40B4-BE49-F238E27FC236}">
                <a16:creationId xmlns:a16="http://schemas.microsoft.com/office/drawing/2014/main" id="{E20286BC-AC7E-43DD-A4B2-4C52FD2D625A}"/>
              </a:ext>
            </a:extLst>
          </p:cNvPr>
          <p:cNvSpPr/>
          <p:nvPr/>
        </p:nvSpPr>
        <p:spPr>
          <a:xfrm>
            <a:off x="8676308" y="1351525"/>
            <a:ext cx="1850664" cy="185066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FE6BB2B-A7CB-4B7D-99E0-789DCBCCF21F}"/>
              </a:ext>
            </a:extLst>
          </p:cNvPr>
          <p:cNvSpPr/>
          <p:nvPr/>
        </p:nvSpPr>
        <p:spPr>
          <a:xfrm>
            <a:off x="8948168" y="1623385"/>
            <a:ext cx="1306943" cy="1306943"/>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
            <a:extLst>
              <a:ext uri="{FF2B5EF4-FFF2-40B4-BE49-F238E27FC236}">
                <a16:creationId xmlns:a16="http://schemas.microsoft.com/office/drawing/2014/main" id="{D14EF3FC-8C3A-4D14-B833-94B1D9C50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064601" y="210706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3" name="Picture 8">
            <a:extLst>
              <a:ext uri="{FF2B5EF4-FFF2-40B4-BE49-F238E27FC236}">
                <a16:creationId xmlns:a16="http://schemas.microsoft.com/office/drawing/2014/main" id="{8ADD4F23-F297-4A55-8890-D34DA89B91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3303" y="1848134"/>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4195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0D05AD7-924B-4E4E-BE87-1F359BC31709}"/>
              </a:ext>
            </a:extLst>
          </p:cNvPr>
          <p:cNvSpPr>
            <a:spLocks noGrp="1"/>
          </p:cNvSpPr>
          <p:nvPr>
            <p:ph idx="1"/>
          </p:nvPr>
        </p:nvSpPr>
        <p:spPr/>
        <p:txBody>
          <a:bodyPr/>
          <a:lstStyle/>
          <a:p>
            <a:r>
              <a:rPr lang="en-US" dirty="0"/>
              <a:t>This presentation summarizes some of my contributions to the Cal Poly SLO Astronautics Senior Design class of 2020</a:t>
            </a:r>
          </a:p>
          <a:p>
            <a:r>
              <a:rPr lang="en-US" dirty="0"/>
              <a:t>All the following work is my own EXCEPT the CONOPS slides 4 and 5. These are necessary to understand my contributions to the overall design. Credit to the owner is given on those slides. </a:t>
            </a:r>
          </a:p>
          <a:p>
            <a:r>
              <a:rPr lang="en-US" dirty="0"/>
              <a:t>The RFP that we designed our system for is included in the </a:t>
            </a:r>
            <a:r>
              <a:rPr lang="en-US" dirty="0" err="1"/>
              <a:t>github</a:t>
            </a:r>
            <a:r>
              <a:rPr lang="en-US" dirty="0"/>
              <a:t> repository</a:t>
            </a:r>
          </a:p>
          <a:p>
            <a:r>
              <a:rPr lang="en-US" dirty="0"/>
              <a:t>Please reach out to me with any questions! martinkamme@gmail.com</a:t>
            </a:r>
          </a:p>
        </p:txBody>
      </p:sp>
      <p:sp>
        <p:nvSpPr>
          <p:cNvPr id="3" name="Slide Number Placeholder 2">
            <a:extLst>
              <a:ext uri="{FF2B5EF4-FFF2-40B4-BE49-F238E27FC236}">
                <a16:creationId xmlns:a16="http://schemas.microsoft.com/office/drawing/2014/main" id="{19BBD99C-B32E-4AE0-8A13-705E014B166F}"/>
              </a:ext>
            </a:extLst>
          </p:cNvPr>
          <p:cNvSpPr>
            <a:spLocks noGrp="1"/>
          </p:cNvSpPr>
          <p:nvPr>
            <p:ph type="sldNum" sz="quarter" idx="12"/>
          </p:nvPr>
        </p:nvSpPr>
        <p:spPr/>
        <p:txBody>
          <a:bodyPr/>
          <a:lstStyle/>
          <a:p>
            <a:fld id="{330EA680-D336-4FF7-8B7A-9848BB0A1C32}" type="slidenum">
              <a:rPr lang="en-US" smtClean="0"/>
              <a:pPr/>
              <a:t>2</a:t>
            </a:fld>
            <a:endParaRPr lang="en-US"/>
          </a:p>
        </p:txBody>
      </p:sp>
      <p:sp>
        <p:nvSpPr>
          <p:cNvPr id="5" name="Text Placeholder 4">
            <a:extLst>
              <a:ext uri="{FF2B5EF4-FFF2-40B4-BE49-F238E27FC236}">
                <a16:creationId xmlns:a16="http://schemas.microsoft.com/office/drawing/2014/main" id="{D2A449C5-D093-48A6-AC6F-4FBE4909DE74}"/>
              </a:ext>
            </a:extLst>
          </p:cNvPr>
          <p:cNvSpPr>
            <a:spLocks noGrp="1"/>
          </p:cNvSpPr>
          <p:nvPr>
            <p:ph type="body" sz="quarter" idx="13"/>
          </p:nvPr>
        </p:nvSpPr>
        <p:spPr/>
        <p:txBody>
          <a:bodyPr/>
          <a:lstStyle/>
          <a:p>
            <a:r>
              <a:rPr lang="en-US" dirty="0"/>
              <a:t>Introduction</a:t>
            </a:r>
          </a:p>
        </p:txBody>
      </p:sp>
      <p:sp>
        <p:nvSpPr>
          <p:cNvPr id="6" name="Text Placeholder 5">
            <a:extLst>
              <a:ext uri="{FF2B5EF4-FFF2-40B4-BE49-F238E27FC236}">
                <a16:creationId xmlns:a16="http://schemas.microsoft.com/office/drawing/2014/main" id="{728B681B-6738-4C83-B3E9-96DEDADD9581}"/>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657651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72B7A4D-3F4C-4E63-A314-624EA7351D33}"/>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7" name="Text Placeholder 6">
            <a:extLst>
              <a:ext uri="{FF2B5EF4-FFF2-40B4-BE49-F238E27FC236}">
                <a16:creationId xmlns:a16="http://schemas.microsoft.com/office/drawing/2014/main" id="{28E7FFC2-CCE9-42F9-8309-53415008C989}"/>
              </a:ext>
            </a:extLst>
          </p:cNvPr>
          <p:cNvSpPr>
            <a:spLocks noGrp="1"/>
          </p:cNvSpPr>
          <p:nvPr>
            <p:ph type="body" sz="quarter" idx="14"/>
          </p:nvPr>
        </p:nvSpPr>
        <p:spPr/>
        <p:txBody>
          <a:bodyPr/>
          <a:lstStyle/>
          <a:p>
            <a:r>
              <a:rPr lang="en-US" dirty="0"/>
              <a:t>Martin Kamme</a:t>
            </a:r>
          </a:p>
        </p:txBody>
      </p:sp>
      <p:graphicFrame>
        <p:nvGraphicFramePr>
          <p:cNvPr id="8" name="Table 7">
            <a:extLst>
              <a:ext uri="{FF2B5EF4-FFF2-40B4-BE49-F238E27FC236}">
                <a16:creationId xmlns:a16="http://schemas.microsoft.com/office/drawing/2014/main" id="{08C540ED-F939-4B97-AB9F-0834C863C3B7}"/>
              </a:ext>
            </a:extLst>
          </p:cNvPr>
          <p:cNvGraphicFramePr>
            <a:graphicFrameLocks noGrp="1"/>
          </p:cNvGraphicFramePr>
          <p:nvPr/>
        </p:nvGraphicFramePr>
        <p:xfrm>
          <a:off x="9404189" y="5611731"/>
          <a:ext cx="208280" cy="365760"/>
        </p:xfrm>
        <a:graphic>
          <a:graphicData uri="http://schemas.openxmlformats.org/drawingml/2006/table">
            <a:tbl>
              <a:tblPr/>
              <a:tblGrid>
                <a:gridCol w="208280">
                  <a:extLst>
                    <a:ext uri="{9D8B030D-6E8A-4147-A177-3AD203B41FA5}">
                      <a16:colId xmlns:a16="http://schemas.microsoft.com/office/drawing/2014/main" val="3511953994"/>
                    </a:ext>
                  </a:extLst>
                </a:gridCol>
              </a:tblGrid>
              <a:tr h="0">
                <a:tc>
                  <a:txBody>
                    <a:bodyPr/>
                    <a:lstStyle/>
                    <a:p>
                      <a:endParaRPr lang="en-US"/>
                    </a:p>
                  </a:txBody>
                  <a:tcPr>
                    <a:lnL>
                      <a:noFill/>
                    </a:lnL>
                    <a:lnR>
                      <a:noFill/>
                    </a:lnR>
                    <a:lnT>
                      <a:noFill/>
                    </a:lnT>
                    <a:lnB>
                      <a:noFill/>
                    </a:lnB>
                  </a:tcPr>
                </a:tc>
                <a:extLst>
                  <a:ext uri="{0D108BD9-81ED-4DB2-BD59-A6C34878D82A}">
                    <a16:rowId xmlns:a16="http://schemas.microsoft.com/office/drawing/2014/main" val="3668575099"/>
                  </a:ext>
                </a:extLst>
              </a:tr>
            </a:tbl>
          </a:graphicData>
        </a:graphic>
      </p:graphicFrame>
      <p:sp>
        <p:nvSpPr>
          <p:cNvPr id="9" name="Rectangle 8">
            <a:extLst>
              <a:ext uri="{FF2B5EF4-FFF2-40B4-BE49-F238E27FC236}">
                <a16:creationId xmlns:a16="http://schemas.microsoft.com/office/drawing/2014/main" id="{D0FFB700-F5E3-4438-A4D1-927629EEC06C}"/>
              </a:ext>
            </a:extLst>
          </p:cNvPr>
          <p:cNvSpPr/>
          <p:nvPr/>
        </p:nvSpPr>
        <p:spPr>
          <a:xfrm>
            <a:off x="7565663" y="5063625"/>
            <a:ext cx="3677051" cy="338554"/>
          </a:xfrm>
          <a:prstGeom prst="rect">
            <a:avLst/>
          </a:prstGeom>
        </p:spPr>
        <p:txBody>
          <a:bodyPr wrap="square">
            <a:spAutoFit/>
          </a:bodyPr>
          <a:lstStyle/>
          <a:p>
            <a:pPr algn="r">
              <a:defRPr/>
            </a:pPr>
            <a:r>
              <a:rPr lang="en-US" sz="1600" dirty="0">
                <a:latin typeface="Arial" panose="020B0604020202020204" pitchFamily="34" charset="0"/>
                <a:cs typeface="Arial" panose="020B0604020202020204" pitchFamily="34" charset="0"/>
              </a:rPr>
              <a:t>t </a:t>
            </a:r>
            <a:r>
              <a:rPr lang="en-US" sz="1600" dirty="0">
                <a:solidFill>
                  <a:schemeClr val="dk1"/>
                </a:solidFill>
                <a:latin typeface="Arial" panose="020B0604020202020204" pitchFamily="34" charset="0"/>
                <a:cs typeface="Arial" panose="020B0604020202020204" pitchFamily="34" charset="0"/>
              </a:rPr>
              <a:t>≅ 23.6183 </a:t>
            </a:r>
            <a:r>
              <a:rPr lang="en-US" sz="1600" dirty="0" err="1">
                <a:solidFill>
                  <a:schemeClr val="dk1"/>
                </a:solidFill>
                <a:latin typeface="Arial" panose="020B0604020202020204" pitchFamily="34" charset="0"/>
                <a:cs typeface="Arial" panose="020B0604020202020204" pitchFamily="34" charset="0"/>
              </a:rPr>
              <a:t>hrs</a:t>
            </a:r>
            <a:r>
              <a:rPr lang="en-US" sz="1600" dirty="0">
                <a:solidFill>
                  <a:schemeClr val="dk1"/>
                </a:solidFill>
                <a:latin typeface="Arial" panose="020B0604020202020204" pitchFamily="34" charset="0"/>
                <a:cs typeface="Arial" panose="020B0604020202020204" pitchFamily="34" charset="0"/>
              </a:rPr>
              <a:t> 	t1 ≅ 82.6371 </a:t>
            </a:r>
            <a:r>
              <a:rPr lang="en-US" sz="1600" dirty="0" err="1">
                <a:solidFill>
                  <a:schemeClr val="dk1"/>
                </a:solidFill>
                <a:latin typeface="Arial" panose="020B0604020202020204" pitchFamily="34" charset="0"/>
                <a:cs typeface="Arial" panose="020B0604020202020204" pitchFamily="34" charset="0"/>
              </a:rPr>
              <a:t>hrs</a:t>
            </a:r>
            <a:endParaRPr lang="en-US" sz="1600" dirty="0">
              <a:solidFill>
                <a:schemeClr val="dk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14873E61-8668-440D-A884-0ACE1B2B3386}"/>
              </a:ext>
            </a:extLst>
          </p:cNvPr>
          <p:cNvSpPr/>
          <p:nvPr/>
        </p:nvSpPr>
        <p:spPr>
          <a:xfrm>
            <a:off x="7714025" y="4497448"/>
            <a:ext cx="3677051" cy="584775"/>
          </a:xfrm>
          <a:prstGeom prst="rect">
            <a:avLst/>
          </a:prstGeom>
        </p:spPr>
        <p:txBody>
          <a:bodyPr wrap="square">
            <a:spAutoFit/>
          </a:bodyPr>
          <a:lstStyle/>
          <a:p>
            <a:pPr>
              <a:defRPr/>
            </a:pPr>
            <a:r>
              <a:rPr lang="en-US" sz="1600" baseline="30000" dirty="0">
                <a:solidFill>
                  <a:schemeClr val="dk1"/>
                </a:solidFill>
                <a:latin typeface="Arial" panose="020B0604020202020204" pitchFamily="34" charset="0"/>
                <a:cs typeface="Arial" panose="020B0604020202020204" pitchFamily="34" charset="0"/>
              </a:rPr>
              <a:t>⃰</a:t>
            </a:r>
            <a:r>
              <a:rPr lang="en-US" sz="1600" dirty="0">
                <a:solidFill>
                  <a:schemeClr val="dk1"/>
                </a:solidFill>
                <a:latin typeface="Arial" panose="020B0604020202020204" pitchFamily="34" charset="0"/>
                <a:cs typeface="Arial" panose="020B0604020202020204" pitchFamily="34" charset="0"/>
              </a:rPr>
              <a:t> X≅ 0 (If first LCV to arrive at Moon) + some LCV checkout time</a:t>
            </a:r>
          </a:p>
        </p:txBody>
      </p:sp>
      <p:sp>
        <p:nvSpPr>
          <p:cNvPr id="11" name="Rectangle 10">
            <a:extLst>
              <a:ext uri="{FF2B5EF4-FFF2-40B4-BE49-F238E27FC236}">
                <a16:creationId xmlns:a16="http://schemas.microsoft.com/office/drawing/2014/main" id="{E562AA57-6A08-4D1D-831C-35E60119EB54}"/>
              </a:ext>
            </a:extLst>
          </p:cNvPr>
          <p:cNvSpPr/>
          <p:nvPr/>
        </p:nvSpPr>
        <p:spPr>
          <a:xfrm>
            <a:off x="7722492" y="3991086"/>
            <a:ext cx="4477975" cy="584775"/>
          </a:xfrm>
          <a:prstGeom prst="rect">
            <a:avLst/>
          </a:prstGeom>
        </p:spPr>
        <p:txBody>
          <a:bodyPr wrap="square">
            <a:spAutoFit/>
          </a:bodyPr>
          <a:lstStyle/>
          <a:p>
            <a:pPr>
              <a:defRPr/>
            </a:pPr>
            <a:r>
              <a:rPr lang="en-US" sz="1600" b="1" i="1" baseline="30000" dirty="0">
                <a:latin typeface="Arial" panose="020B0604020202020204" pitchFamily="34" charset="0"/>
                <a:cs typeface="Arial" panose="020B0604020202020204" pitchFamily="34" charset="0"/>
              </a:rPr>
              <a:t>°</a:t>
            </a:r>
            <a:r>
              <a:rPr lang="en-US" sz="1600" dirty="0">
                <a:solidFill>
                  <a:schemeClr val="dk1"/>
                </a:solidFill>
                <a:latin typeface="Arial" panose="020B0604020202020204" pitchFamily="34" charset="0"/>
                <a:cs typeface="Arial" panose="020B0604020202020204" pitchFamily="34" charset="0"/>
              </a:rPr>
              <a:t>Step number corresponds to </a:t>
            </a:r>
            <a:r>
              <a:rPr lang="en-US" sz="1600" dirty="0" err="1">
                <a:solidFill>
                  <a:schemeClr val="dk1"/>
                </a:solidFill>
                <a:latin typeface="Arial" panose="020B0604020202020204" pitchFamily="34" charset="0"/>
                <a:cs typeface="Arial" panose="020B0604020202020204" pitchFamily="34" charset="0"/>
              </a:rPr>
              <a:t>ConOps</a:t>
            </a:r>
            <a:r>
              <a:rPr lang="en-US" sz="1600" dirty="0">
                <a:solidFill>
                  <a:schemeClr val="dk1"/>
                </a:solidFill>
                <a:latin typeface="Arial" panose="020B0604020202020204" pitchFamily="34" charset="0"/>
                <a:cs typeface="Arial" panose="020B0604020202020204" pitchFamily="34" charset="0"/>
              </a:rPr>
              <a:t> numbering</a:t>
            </a:r>
          </a:p>
        </p:txBody>
      </p:sp>
      <p:graphicFrame>
        <p:nvGraphicFramePr>
          <p:cNvPr id="13" name="Table 6">
            <a:extLst>
              <a:ext uri="{FF2B5EF4-FFF2-40B4-BE49-F238E27FC236}">
                <a16:creationId xmlns:a16="http://schemas.microsoft.com/office/drawing/2014/main" id="{5733E53C-9EBF-4B59-A8E0-CAD011D38578}"/>
              </a:ext>
            </a:extLst>
          </p:cNvPr>
          <p:cNvGraphicFramePr>
            <a:graphicFrameLocks noGrp="1"/>
          </p:cNvGraphicFramePr>
          <p:nvPr/>
        </p:nvGraphicFramePr>
        <p:xfrm>
          <a:off x="496414" y="1331495"/>
          <a:ext cx="6884292" cy="1840060"/>
        </p:xfrm>
        <a:graphic>
          <a:graphicData uri="http://schemas.openxmlformats.org/drawingml/2006/table">
            <a:tbl>
              <a:tblPr firstRow="1" bandRow="1">
                <a:tableStyleId>{5C22544A-7EE6-4342-B048-85BDC9FD1C3A}</a:tableStyleId>
              </a:tblPr>
              <a:tblGrid>
                <a:gridCol w="766903">
                  <a:extLst>
                    <a:ext uri="{9D8B030D-6E8A-4147-A177-3AD203B41FA5}">
                      <a16:colId xmlns:a16="http://schemas.microsoft.com/office/drawing/2014/main" val="4038740084"/>
                    </a:ext>
                  </a:extLst>
                </a:gridCol>
                <a:gridCol w="1888957">
                  <a:extLst>
                    <a:ext uri="{9D8B030D-6E8A-4147-A177-3AD203B41FA5}">
                      <a16:colId xmlns:a16="http://schemas.microsoft.com/office/drawing/2014/main" val="3741320984"/>
                    </a:ext>
                  </a:extLst>
                </a:gridCol>
                <a:gridCol w="909498">
                  <a:extLst>
                    <a:ext uri="{9D8B030D-6E8A-4147-A177-3AD203B41FA5}">
                      <a16:colId xmlns:a16="http://schemas.microsoft.com/office/drawing/2014/main" val="577565761"/>
                    </a:ext>
                  </a:extLst>
                </a:gridCol>
                <a:gridCol w="3318934">
                  <a:extLst>
                    <a:ext uri="{9D8B030D-6E8A-4147-A177-3AD203B41FA5}">
                      <a16:colId xmlns:a16="http://schemas.microsoft.com/office/drawing/2014/main" val="771701229"/>
                    </a:ext>
                  </a:extLst>
                </a:gridCol>
              </a:tblGrid>
              <a:tr h="308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baseline="0">
                          <a:latin typeface="Arial" panose="020B0604020202020204" pitchFamily="34" charset="0"/>
                          <a:cs typeface="Arial" panose="020B0604020202020204" pitchFamily="34" charset="0"/>
                        </a:rPr>
                        <a:t>Step</a:t>
                      </a:r>
                      <a:r>
                        <a:rPr lang="en-US" sz="1800" b="1" i="1" baseline="30000">
                          <a:latin typeface="Arial" panose="020B0604020202020204" pitchFamily="34" charset="0"/>
                          <a:cs typeface="Arial" panose="020B0604020202020204" pitchFamily="34" charset="0"/>
                        </a:rPr>
                        <a:t>°</a:t>
                      </a:r>
                      <a:r>
                        <a:rPr lang="en-US" sz="1800" b="1" i="1" baseline="0">
                          <a:latin typeface="Arial" panose="020B0604020202020204" pitchFamily="34" charset="0"/>
                          <a:cs typeface="Arial" panose="020B0604020202020204" pitchFamily="34" charset="0"/>
                        </a:rPr>
                        <a:t> </a:t>
                      </a: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total</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ctr">
                        <a:buNone/>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l">
                        <a:buNone/>
                      </a:pPr>
                      <a:r>
                        <a:rPr lang="en-US" sz="1800" b="1" i="0">
                          <a:latin typeface="Arial" panose="020B0604020202020204" pitchFamily="34" charset="0"/>
                          <a:cs typeface="Arial" panose="020B0604020202020204" pitchFamily="34" charset="0"/>
                        </a:rPr>
                        <a:t>LCV Operation</a:t>
                      </a:r>
                    </a:p>
                  </a:txBody>
                  <a:tcPr anchor="ctr">
                    <a:solidFill>
                      <a:schemeClr val="accent1">
                        <a:lumMod val="75000"/>
                      </a:schemeClr>
                    </a:solidFill>
                  </a:tcPr>
                </a:tc>
                <a:extLst>
                  <a:ext uri="{0D108BD9-81ED-4DB2-BD59-A6C34878D82A}">
                    <a16:rowId xmlns:a16="http://schemas.microsoft.com/office/drawing/2014/main" val="1598413673"/>
                  </a:ext>
                </a:extLst>
              </a:tr>
              <a:tr h="372651">
                <a:tc>
                  <a:txBody>
                    <a:bodyPr/>
                    <a:lstStyle/>
                    <a:p>
                      <a:pPr algn="ctr"/>
                      <a:r>
                        <a:rPr lang="en-US" sz="1600">
                          <a:latin typeface="Arial" panose="020B0604020202020204" pitchFamily="34" charset="0"/>
                          <a:cs typeface="Arial" panose="020B0604020202020204" pitchFamily="34" charset="0"/>
                        </a:rPr>
                        <a:t>1</a:t>
                      </a:r>
                    </a:p>
                  </a:txBody>
                  <a:tcPr anchor="ctr"/>
                </a:tc>
                <a:tc>
                  <a:txBody>
                    <a:bodyPr/>
                    <a:lstStyle/>
                    <a:p>
                      <a:pPr algn="ctr"/>
                      <a:r>
                        <a:rPr lang="en-US" sz="1600">
                          <a:latin typeface="Arial" panose="020B0604020202020204" pitchFamily="34" charset="0"/>
                          <a:cs typeface="Arial" panose="020B0604020202020204" pitchFamily="34" charset="0"/>
                        </a:rPr>
                        <a:t>0</a:t>
                      </a:r>
                    </a:p>
                  </a:txBody>
                  <a:tcPr anchor="ctr"/>
                </a:tc>
                <a:tc>
                  <a:txBody>
                    <a:bodyPr/>
                    <a:lstStyle/>
                    <a:p>
                      <a:pPr lvl="0" algn="ctr">
                        <a:buNone/>
                      </a:pPr>
                      <a:r>
                        <a:rPr lang="en-US" sz="1600">
                          <a:latin typeface="Arial" panose="020B0604020202020204" pitchFamily="34" charset="0"/>
                          <a:cs typeface="Arial" panose="020B0604020202020204" pitchFamily="34" charset="0"/>
                        </a:rPr>
                        <a:t>-</a:t>
                      </a:r>
                    </a:p>
                  </a:txBody>
                  <a:tcPr anchor="ctr"/>
                </a:tc>
                <a:tc>
                  <a:txBody>
                    <a:bodyPr/>
                    <a:lstStyle/>
                    <a:p>
                      <a:r>
                        <a:rPr lang="en-US" sz="1600">
                          <a:latin typeface="Arial"/>
                          <a:cs typeface="Arial"/>
                        </a:rPr>
                        <a:t>LCV circularizes inner orbit</a:t>
                      </a:r>
                    </a:p>
                  </a:txBody>
                  <a:tcPr anchor="ctr"/>
                </a:tc>
                <a:extLst>
                  <a:ext uri="{0D108BD9-81ED-4DB2-BD59-A6C34878D82A}">
                    <a16:rowId xmlns:a16="http://schemas.microsoft.com/office/drawing/2014/main" val="214690266"/>
                  </a:ext>
                </a:extLst>
              </a:tr>
              <a:tr h="336245">
                <a:tc>
                  <a:txBody>
                    <a:bodyPr/>
                    <a:lstStyle/>
                    <a:p>
                      <a:pPr algn="ctr"/>
                      <a:r>
                        <a:rPr lang="en-US" sz="1600">
                          <a:latin typeface="Arial" panose="020B0604020202020204" pitchFamily="34" charset="0"/>
                          <a:cs typeface="Arial" panose="020B0604020202020204" pitchFamily="34" charset="0"/>
                        </a:rPr>
                        <a:t>2</a:t>
                      </a:r>
                    </a:p>
                  </a:txBody>
                  <a:tcPr anchor="ctr"/>
                </a:tc>
                <a:tc>
                  <a:txBody>
                    <a:bodyPr/>
                    <a:lstStyle/>
                    <a:p>
                      <a:pPr algn="ctr"/>
                      <a:r>
                        <a:rPr lang="en-US" sz="1600" b="0" i="0" kern="1200">
                          <a:solidFill>
                            <a:schemeClr val="dk1"/>
                          </a:solidFill>
                          <a:effectLst/>
                          <a:latin typeface="Arial" panose="020B0604020202020204" pitchFamily="34" charset="0"/>
                          <a:ea typeface="+mn-ea"/>
                          <a:cs typeface="Arial" panose="020B0604020202020204" pitchFamily="34" charset="0"/>
                        </a:rPr>
                        <a:t>X</a:t>
                      </a:r>
                      <a:r>
                        <a:rPr lang="en-US" sz="1600" b="0" i="0" kern="1200" baseline="30000">
                          <a:solidFill>
                            <a:schemeClr val="dk1"/>
                          </a:solidFill>
                          <a:effectLst/>
                          <a:latin typeface="Arial" panose="020B0604020202020204" pitchFamily="34" charset="0"/>
                          <a:ea typeface="+mn-ea"/>
                          <a:cs typeface="Arial" panose="020B0604020202020204" pitchFamily="34" charset="0"/>
                        </a:rPr>
                        <a:t>⃰</a:t>
                      </a:r>
                      <a:endParaRPr lang="en-US" sz="160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baseline="0">
                          <a:latin typeface="Arial" panose="020B0604020202020204" pitchFamily="34" charset="0"/>
                          <a:cs typeface="Arial" panose="020B0604020202020204" pitchFamily="34" charset="0"/>
                        </a:rPr>
                        <a:t>X</a:t>
                      </a:r>
                    </a:p>
                  </a:txBody>
                  <a:tcPr anchor="ctr"/>
                </a:tc>
                <a:tc>
                  <a:txBody>
                    <a:bodyPr/>
                    <a:lstStyle/>
                    <a:p>
                      <a:pPr lvl="0" algn="l">
                        <a:buNone/>
                      </a:pPr>
                      <a:r>
                        <a:rPr lang="en-US" sz="1600">
                          <a:latin typeface="Arial" panose="020B0604020202020204" pitchFamily="34" charset="0"/>
                          <a:cs typeface="Arial" panose="020B0604020202020204" pitchFamily="34" charset="0"/>
                        </a:rPr>
                        <a:t>LCV deploys LSS 1</a:t>
                      </a:r>
                    </a:p>
                  </a:txBody>
                  <a:tcPr anchor="ctr"/>
                </a:tc>
                <a:extLst>
                  <a:ext uri="{0D108BD9-81ED-4DB2-BD59-A6C34878D82A}">
                    <a16:rowId xmlns:a16="http://schemas.microsoft.com/office/drawing/2014/main" val="3243204906"/>
                  </a:ext>
                </a:extLst>
              </a:tr>
              <a:tr h="336245">
                <a:tc>
                  <a:txBody>
                    <a:bodyPr/>
                    <a:lstStyle/>
                    <a:p>
                      <a:pPr lvl="0" algn="ctr">
                        <a:buNone/>
                      </a:pPr>
                      <a:r>
                        <a:rPr lang="en-US" sz="1600">
                          <a:latin typeface="Arial" panose="020B0604020202020204" pitchFamily="34" charset="0"/>
                          <a:cs typeface="Arial" panose="020B0604020202020204" pitchFamily="34" charset="0"/>
                        </a:rPr>
                        <a:t>5</a:t>
                      </a:r>
                    </a:p>
                  </a:txBody>
                  <a:tcPr anchor="ctr"/>
                </a:tc>
                <a:tc>
                  <a:txBody>
                    <a:bodyPr/>
                    <a:lstStyle/>
                    <a:p>
                      <a:pPr lvl="0" algn="ctr">
                        <a:buNone/>
                      </a:pPr>
                      <a:r>
                        <a:rPr lang="en-US" sz="1600">
                          <a:latin typeface="Arial" panose="020B0604020202020204" pitchFamily="34" charset="0"/>
                          <a:cs typeface="Arial" panose="020B0604020202020204" pitchFamily="34" charset="0"/>
                        </a:rPr>
                        <a:t>X + t1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baseline="0">
                          <a:latin typeface="Arial" panose="020B0604020202020204" pitchFamily="34" charset="0"/>
                          <a:cs typeface="Arial" panose="020B0604020202020204" pitchFamily="34" charset="0"/>
                        </a:rPr>
                        <a:t>t1</a:t>
                      </a:r>
                    </a:p>
                  </a:txBody>
                  <a:tcPr anchor="ctr"/>
                </a:tc>
                <a:tc>
                  <a:txBody>
                    <a:bodyPr/>
                    <a:lstStyle/>
                    <a:p>
                      <a:pPr lvl="0" algn="l">
                        <a:buNone/>
                      </a:pPr>
                      <a:r>
                        <a:rPr lang="en-US" sz="1600">
                          <a:latin typeface="Arial" panose="020B0604020202020204" pitchFamily="34" charset="0"/>
                          <a:cs typeface="Arial" panose="020B0604020202020204" pitchFamily="34" charset="0"/>
                        </a:rPr>
                        <a:t>LCV waits t1 deploy LSS 2</a:t>
                      </a:r>
                    </a:p>
                  </a:txBody>
                  <a:tcPr anchor="ctr"/>
                </a:tc>
                <a:extLst>
                  <a:ext uri="{0D108BD9-81ED-4DB2-BD59-A6C34878D82A}">
                    <a16:rowId xmlns:a16="http://schemas.microsoft.com/office/drawing/2014/main" val="2904126691"/>
                  </a:ext>
                </a:extLst>
              </a:tr>
              <a:tr h="4291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+ 7*t1</a:t>
                      </a:r>
                    </a:p>
                  </a:txBody>
                  <a:tcPr anchor="ctr"/>
                </a:tc>
                <a:tc>
                  <a:txBody>
                    <a:bodyPr/>
                    <a:lstStyle/>
                    <a:p>
                      <a:pPr lvl="0" algn="ctr">
                        <a:buNone/>
                      </a:pPr>
                      <a:r>
                        <a:rPr lang="en-US" sz="1600">
                          <a:latin typeface="Arial" panose="020B0604020202020204" pitchFamily="34" charset="0"/>
                          <a:cs typeface="Arial" panose="020B0604020202020204" pitchFamily="34" charset="0"/>
                        </a:rPr>
                        <a:t>t1</a:t>
                      </a:r>
                    </a:p>
                  </a:txBody>
                  <a:tcPr anchor="ctr"/>
                </a:tc>
                <a:tc>
                  <a:txBody>
                    <a:bodyPr/>
                    <a:lstStyle/>
                    <a:p>
                      <a:pPr lvl="0" algn="l">
                        <a:buNone/>
                      </a:pPr>
                      <a:r>
                        <a:rPr lang="en-US" sz="1600">
                          <a:latin typeface="Arial" panose="020B0604020202020204" pitchFamily="34" charset="0"/>
                          <a:cs typeface="Arial" panose="020B0604020202020204" pitchFamily="34" charset="0"/>
                        </a:rPr>
                        <a:t>LCV repeats steps 2-5 for LSS 3-8</a:t>
                      </a:r>
                    </a:p>
                  </a:txBody>
                  <a:tcPr anchor="ctr"/>
                </a:tc>
                <a:extLst>
                  <a:ext uri="{0D108BD9-81ED-4DB2-BD59-A6C34878D82A}">
                    <a16:rowId xmlns:a16="http://schemas.microsoft.com/office/drawing/2014/main" val="1679198524"/>
                  </a:ext>
                </a:extLst>
              </a:tr>
            </a:tbl>
          </a:graphicData>
        </a:graphic>
      </p:graphicFrame>
      <p:graphicFrame>
        <p:nvGraphicFramePr>
          <p:cNvPr id="14" name="Table 13">
            <a:extLst>
              <a:ext uri="{FF2B5EF4-FFF2-40B4-BE49-F238E27FC236}">
                <a16:creationId xmlns:a16="http://schemas.microsoft.com/office/drawing/2014/main" id="{001A596B-B487-4D70-AA68-F82D63770D33}"/>
              </a:ext>
            </a:extLst>
          </p:cNvPr>
          <p:cNvGraphicFramePr>
            <a:graphicFrameLocks noGrp="1"/>
          </p:cNvGraphicFramePr>
          <p:nvPr/>
        </p:nvGraphicFramePr>
        <p:xfrm>
          <a:off x="496414" y="3776237"/>
          <a:ext cx="6875825" cy="2351082"/>
        </p:xfrm>
        <a:graphic>
          <a:graphicData uri="http://schemas.openxmlformats.org/drawingml/2006/table">
            <a:tbl>
              <a:tblPr firstRow="1" bandRow="1">
                <a:tableStyleId>{5C22544A-7EE6-4342-B048-85BDC9FD1C3A}</a:tableStyleId>
              </a:tblPr>
              <a:tblGrid>
                <a:gridCol w="766903">
                  <a:extLst>
                    <a:ext uri="{9D8B030D-6E8A-4147-A177-3AD203B41FA5}">
                      <a16:colId xmlns:a16="http://schemas.microsoft.com/office/drawing/2014/main" val="2408635332"/>
                    </a:ext>
                  </a:extLst>
                </a:gridCol>
                <a:gridCol w="1888957">
                  <a:extLst>
                    <a:ext uri="{9D8B030D-6E8A-4147-A177-3AD203B41FA5}">
                      <a16:colId xmlns:a16="http://schemas.microsoft.com/office/drawing/2014/main" val="2925059735"/>
                    </a:ext>
                  </a:extLst>
                </a:gridCol>
                <a:gridCol w="917965">
                  <a:extLst>
                    <a:ext uri="{9D8B030D-6E8A-4147-A177-3AD203B41FA5}">
                      <a16:colId xmlns:a16="http://schemas.microsoft.com/office/drawing/2014/main" val="4239602053"/>
                    </a:ext>
                  </a:extLst>
                </a:gridCol>
                <a:gridCol w="3302000">
                  <a:extLst>
                    <a:ext uri="{9D8B030D-6E8A-4147-A177-3AD203B41FA5}">
                      <a16:colId xmlns:a16="http://schemas.microsoft.com/office/drawing/2014/main" val="4071283228"/>
                    </a:ext>
                  </a:extLst>
                </a:gridCol>
              </a:tblGrid>
              <a:tr h="185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baseline="0">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total</a:t>
                      </a: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err="1">
                          <a:latin typeface="Arial" panose="020B0604020202020204" pitchFamily="34" charset="0"/>
                          <a:cs typeface="Arial" panose="020B0604020202020204" pitchFamily="34" charset="0"/>
                        </a:rPr>
                        <a:t>Δt</a:t>
                      </a:r>
                      <a:r>
                        <a:rPr lang="en-US" sz="1800" b="1" i="1" baseline="-25000" err="1">
                          <a:latin typeface="Arial" panose="020B0604020202020204" pitchFamily="34" charset="0"/>
                          <a:cs typeface="Arial" panose="020B0604020202020204" pitchFamily="34" charset="0"/>
                        </a:rPr>
                        <a:t>step</a:t>
                      </a:r>
                      <a:endParaRPr lang="en-US" sz="1800" b="1" i="1" baseline="-25000">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tc>
                  <a:txBody>
                    <a:bodyPr/>
                    <a:lstStyle/>
                    <a:p>
                      <a:pPr lvl="0" algn="l">
                        <a:buNone/>
                      </a:pPr>
                      <a:r>
                        <a:rPr lang="en-US" sz="1800" b="1">
                          <a:latin typeface="Arial" panose="020B0604020202020204" pitchFamily="34" charset="0"/>
                          <a:cs typeface="Arial" panose="020B0604020202020204" pitchFamily="34" charset="0"/>
                        </a:rPr>
                        <a:t>LSS Operation</a:t>
                      </a:r>
                    </a:p>
                  </a:txBody>
                  <a:tcPr anchor="ctr">
                    <a:solidFill>
                      <a:schemeClr val="accent1">
                        <a:lumMod val="75000"/>
                      </a:schemeClr>
                    </a:solidFill>
                  </a:tcPr>
                </a:tc>
                <a:extLst>
                  <a:ext uri="{0D108BD9-81ED-4DB2-BD59-A6C34878D82A}">
                    <a16:rowId xmlns:a16="http://schemas.microsoft.com/office/drawing/2014/main" val="1209480541"/>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1 coasts</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415353577"/>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4</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 X + T + 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1 burns into operational orbit</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64816488"/>
                  </a:ext>
                </a:extLst>
              </a:tr>
              <a:tr h="60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5</a:t>
                      </a: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X + T+ t + 7*t1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Arial" panose="020B0604020202020204" pitchFamily="34" charset="0"/>
                          <a:cs typeface="Arial" panose="020B0604020202020204" pitchFamily="34" charset="0"/>
                        </a:rPr>
                        <a:t>t (each)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lvl="0" algn="l">
                        <a:buNone/>
                      </a:pPr>
                      <a:r>
                        <a:rPr lang="en-US" sz="1600">
                          <a:latin typeface="Arial" panose="020B0604020202020204" pitchFamily="34" charset="0"/>
                          <a:cs typeface="Arial" panose="020B0604020202020204" pitchFamily="34" charset="0"/>
                        </a:rPr>
                        <a:t>LSS 2-8 burn into operational orbit</a:t>
                      </a:r>
                    </a:p>
                  </a:txBody>
                  <a:tcPr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7194500"/>
                  </a:ext>
                </a:extLst>
              </a:tr>
            </a:tbl>
          </a:graphicData>
        </a:graphic>
      </p:graphicFrame>
      <p:graphicFrame>
        <p:nvGraphicFramePr>
          <p:cNvPr id="15" name="Table 14">
            <a:extLst>
              <a:ext uri="{FF2B5EF4-FFF2-40B4-BE49-F238E27FC236}">
                <a16:creationId xmlns:a16="http://schemas.microsoft.com/office/drawing/2014/main" id="{DB1D8134-1FB0-4FA3-9F79-877A458F7E7F}"/>
              </a:ext>
            </a:extLst>
          </p:cNvPr>
          <p:cNvGraphicFramePr>
            <a:graphicFrameLocks noGrp="1"/>
          </p:cNvGraphicFramePr>
          <p:nvPr/>
        </p:nvGraphicFramePr>
        <p:xfrm>
          <a:off x="9404189" y="5611731"/>
          <a:ext cx="208280" cy="365760"/>
        </p:xfrm>
        <a:graphic>
          <a:graphicData uri="http://schemas.openxmlformats.org/drawingml/2006/table">
            <a:tbl>
              <a:tblPr/>
              <a:tblGrid>
                <a:gridCol w="208280">
                  <a:extLst>
                    <a:ext uri="{9D8B030D-6E8A-4147-A177-3AD203B41FA5}">
                      <a16:colId xmlns:a16="http://schemas.microsoft.com/office/drawing/2014/main" val="3511953994"/>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3668575099"/>
                  </a:ext>
                </a:extLst>
              </a:tr>
            </a:tbl>
          </a:graphicData>
        </a:graphic>
      </p:graphicFrame>
      <p:graphicFrame>
        <p:nvGraphicFramePr>
          <p:cNvPr id="16" name="Table 6">
            <a:extLst>
              <a:ext uri="{FF2B5EF4-FFF2-40B4-BE49-F238E27FC236}">
                <a16:creationId xmlns:a16="http://schemas.microsoft.com/office/drawing/2014/main" id="{7EA957C7-2A4A-45D3-A6C5-9E7B3246400E}"/>
              </a:ext>
            </a:extLst>
          </p:cNvPr>
          <p:cNvGraphicFramePr>
            <a:graphicFrameLocks noGrp="1"/>
          </p:cNvGraphicFramePr>
          <p:nvPr>
            <p:extLst>
              <p:ext uri="{D42A27DB-BD31-4B8C-83A1-F6EECF244321}">
                <p14:modId xmlns:p14="http://schemas.microsoft.com/office/powerpoint/2010/main" val="2924349729"/>
              </p:ext>
            </p:extLst>
          </p:nvPr>
        </p:nvGraphicFramePr>
        <p:xfrm>
          <a:off x="7722492" y="1329355"/>
          <a:ext cx="4146884" cy="2015885"/>
        </p:xfrm>
        <a:graphic>
          <a:graphicData uri="http://schemas.openxmlformats.org/drawingml/2006/table">
            <a:tbl>
              <a:tblPr firstRow="1" bandRow="1">
                <a:tableStyleId>{5C22544A-7EE6-4342-B048-85BDC9FD1C3A}</a:tableStyleId>
              </a:tblPr>
              <a:tblGrid>
                <a:gridCol w="2640785">
                  <a:extLst>
                    <a:ext uri="{9D8B030D-6E8A-4147-A177-3AD203B41FA5}">
                      <a16:colId xmlns:a16="http://schemas.microsoft.com/office/drawing/2014/main" val="771701229"/>
                    </a:ext>
                  </a:extLst>
                </a:gridCol>
                <a:gridCol w="1506099">
                  <a:extLst>
                    <a:ext uri="{9D8B030D-6E8A-4147-A177-3AD203B41FA5}">
                      <a16:colId xmlns:a16="http://schemas.microsoft.com/office/drawing/2014/main" val="257602593"/>
                    </a:ext>
                  </a:extLst>
                </a:gridCol>
              </a:tblGrid>
              <a:tr h="476581">
                <a:tc gridSpan="2">
                  <a:txBody>
                    <a:bodyPr/>
                    <a:lstStyle/>
                    <a:p>
                      <a:pPr lvl="0" algn="ctr">
                        <a:buNone/>
                      </a:pPr>
                      <a:r>
                        <a:rPr lang="en-US" sz="1800" b="1" i="0">
                          <a:latin typeface="Arial" panose="020B0604020202020204" pitchFamily="34" charset="0"/>
                          <a:cs typeface="Arial" panose="020B0604020202020204" pitchFamily="34" charset="0"/>
                        </a:rPr>
                        <a:t>Summary</a:t>
                      </a:r>
                    </a:p>
                  </a:txBody>
                  <a:tcPr anchor="ctr">
                    <a:solidFill>
                      <a:schemeClr val="accent1">
                        <a:lumMod val="75000"/>
                      </a:schemeClr>
                    </a:solidFill>
                  </a:tcPr>
                </a:tc>
                <a:tc hMerge="1">
                  <a:txBody>
                    <a:bodyPr/>
                    <a:lstStyle/>
                    <a:p>
                      <a:pPr lvl="0" algn="ctr">
                        <a:buNone/>
                      </a:pPr>
                      <a:endParaRPr lang="en-US" sz="1800" b="1" i="1" baseline="-2500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3513236170"/>
                  </a:ext>
                </a:extLst>
              </a:tr>
              <a:tr h="445941">
                <a:tc>
                  <a:txBody>
                    <a:bodyPr/>
                    <a:lstStyle/>
                    <a:p>
                      <a:pPr lvl="0" algn="l">
                        <a:buNone/>
                      </a:pPr>
                      <a:r>
                        <a:rPr lang="en-US" sz="1800" b="1" i="0">
                          <a:solidFill>
                            <a:schemeClr val="bg1"/>
                          </a:solidFill>
                          <a:latin typeface="Arial" panose="020B0604020202020204" pitchFamily="34" charset="0"/>
                          <a:cs typeface="Arial" panose="020B0604020202020204" pitchFamily="34" charset="0"/>
                        </a:rPr>
                        <a:t>Operation</a:t>
                      </a:r>
                    </a:p>
                  </a:txBody>
                  <a:tcPr anchor="ctr">
                    <a:solidFill>
                      <a:schemeClr val="accent1">
                        <a:lumMod val="75000"/>
                      </a:schemeClr>
                    </a:solidFill>
                  </a:tcPr>
                </a:tc>
                <a:tc>
                  <a:txBody>
                    <a:bodyPr/>
                    <a:lstStyle/>
                    <a:p>
                      <a:pPr lvl="0" algn="ctr">
                        <a:buNone/>
                      </a:pPr>
                      <a:r>
                        <a:rPr lang="en-US" sz="1800" b="1" i="0">
                          <a:solidFill>
                            <a:schemeClr val="bg1"/>
                          </a:solidFill>
                          <a:latin typeface="Arial" panose="020B0604020202020204" pitchFamily="34" charset="0"/>
                          <a:cs typeface="Arial" panose="020B0604020202020204" pitchFamily="34" charset="0"/>
                        </a:rPr>
                        <a:t>Time</a:t>
                      </a:r>
                      <a:endParaRPr lang="en-US" sz="1800" b="1" i="0" baseline="-25000">
                        <a:solidFill>
                          <a:schemeClr val="bg1"/>
                        </a:solidFill>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1598413673"/>
                  </a:ext>
                </a:extLst>
              </a:tr>
              <a:tr h="1093363">
                <a:tc>
                  <a:txBody>
                    <a:bodyPr/>
                    <a:lstStyle/>
                    <a:p>
                      <a:pPr lvl="0" algn="l">
                        <a:buNone/>
                      </a:pPr>
                      <a:r>
                        <a:rPr lang="en-US" sz="1600">
                          <a:latin typeface="Arial" panose="020B0604020202020204" pitchFamily="34" charset="0"/>
                          <a:cs typeface="Arial" panose="020B0604020202020204" pitchFamily="34" charset="0"/>
                        </a:rPr>
                        <a:t>Orbital Plane is Filled with LSS 1-8</a:t>
                      </a:r>
                    </a:p>
                  </a:txBody>
                  <a:tcPr anchor="ctr"/>
                </a:tc>
                <a:tc>
                  <a:txBody>
                    <a:bodyPr/>
                    <a:lstStyle/>
                    <a:p>
                      <a:pPr algn="ctr"/>
                      <a:r>
                        <a:rPr lang="en-US" sz="1600" dirty="0">
                          <a:latin typeface="Arial" panose="020B0604020202020204" pitchFamily="34" charset="0"/>
                          <a:cs typeface="Arial" panose="020B0604020202020204" pitchFamily="34" charset="0"/>
                        </a:rPr>
                        <a:t>X + 25.08 days + T </a:t>
                      </a:r>
                      <a:r>
                        <a:rPr lang="en-US" sz="1600" dirty="0" err="1">
                          <a:latin typeface="Arial" panose="020B0604020202020204" pitchFamily="34" charset="0"/>
                          <a:cs typeface="Arial" panose="020B0604020202020204" pitchFamily="34" charset="0"/>
                        </a:rPr>
                        <a:t>hrs</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43204906"/>
                  </a:ext>
                </a:extLst>
              </a:tr>
            </a:tbl>
          </a:graphicData>
        </a:graphic>
      </p:graphicFrame>
      <p:sp>
        <p:nvSpPr>
          <p:cNvPr id="17" name="Text Placeholder 16">
            <a:extLst>
              <a:ext uri="{FF2B5EF4-FFF2-40B4-BE49-F238E27FC236}">
                <a16:creationId xmlns:a16="http://schemas.microsoft.com/office/drawing/2014/main" id="{9C1D52ED-49EF-4247-8993-A18436091E81}"/>
              </a:ext>
            </a:extLst>
          </p:cNvPr>
          <p:cNvSpPr>
            <a:spLocks noGrp="1"/>
          </p:cNvSpPr>
          <p:nvPr>
            <p:ph type="body" sz="quarter" idx="13"/>
          </p:nvPr>
        </p:nvSpPr>
        <p:spPr/>
        <p:txBody>
          <a:bodyPr/>
          <a:lstStyle/>
          <a:p>
            <a:r>
              <a:rPr lang="en-US" dirty="0"/>
              <a:t>LSS Deployment – Timeline</a:t>
            </a:r>
          </a:p>
        </p:txBody>
      </p:sp>
    </p:spTree>
    <p:extLst>
      <p:ext uri="{BB962C8B-B14F-4D97-AF65-F5344CB8AC3E}">
        <p14:creationId xmlns:p14="http://schemas.microsoft.com/office/powerpoint/2010/main" val="189307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dirty="0">
                <a:cs typeface="Calibri"/>
              </a:rPr>
              <a:t>Deployment scheme uses: differences in mean motion of LCV deployment orbit and LSS operational orbit, and the time it takes for LSS to constantly burn into operational orbit to ensure that the LSS are spaced by 45 degrees in argument of latitude in operational orbit</a:t>
            </a:r>
          </a:p>
          <a:p>
            <a:r>
              <a:rPr lang="en-US" dirty="0">
                <a:cs typeface="Calibri"/>
              </a:rPr>
              <a:t>Better than alternatives because:</a:t>
            </a:r>
          </a:p>
          <a:p>
            <a:pPr lvl="1"/>
            <a:r>
              <a:rPr lang="en-US" dirty="0">
                <a:cs typeface="Calibri"/>
              </a:rPr>
              <a:t>Flexible to anomalies in all phases of deployment</a:t>
            </a:r>
          </a:p>
          <a:p>
            <a:pPr lvl="1"/>
            <a:r>
              <a:rPr lang="en-US" dirty="0">
                <a:cs typeface="Calibri"/>
              </a:rPr>
              <a:t>Avoids primer vector theory analysis</a:t>
            </a:r>
          </a:p>
          <a:p>
            <a:pPr lvl="1"/>
            <a:r>
              <a:rPr lang="en-US" dirty="0">
                <a:cs typeface="Calibri"/>
              </a:rPr>
              <a:t>Limits </a:t>
            </a:r>
            <a:r>
              <a:rPr lang="en-US" dirty="0" err="1">
                <a:cs typeface="Calibri"/>
              </a:rPr>
              <a:t>deltaV</a:t>
            </a:r>
            <a:r>
              <a:rPr lang="en-US" dirty="0">
                <a:cs typeface="Calibri"/>
              </a:rPr>
              <a:t> requirements and complexity of the LCV</a:t>
            </a:r>
          </a:p>
          <a:p>
            <a:pPr lvl="1"/>
            <a:r>
              <a:rPr lang="en-US" dirty="0">
                <a:cs typeface="Calibri"/>
              </a:rPr>
              <a:t>Limits collision risk</a:t>
            </a:r>
          </a:p>
          <a:p>
            <a:pPr lvl="1"/>
            <a:r>
              <a:rPr lang="en-US" dirty="0">
                <a:cs typeface="Calibri"/>
              </a:rPr>
              <a:t>Large tolerances on required orbital parameters</a:t>
            </a:r>
          </a:p>
        </p:txBody>
      </p:sp>
      <p:sp>
        <p:nvSpPr>
          <p:cNvPr id="4" name="Slide Number Placeholder 3">
            <a:extLst>
              <a:ext uri="{FF2B5EF4-FFF2-40B4-BE49-F238E27FC236}">
                <a16:creationId xmlns:a16="http://schemas.microsoft.com/office/drawing/2014/main" id="{444DE07A-D1C1-4003-BDDF-A82578716BBA}"/>
              </a:ext>
            </a:extLst>
          </p:cNvPr>
          <p:cNvSpPr>
            <a:spLocks noGrp="1"/>
          </p:cNvSpPr>
          <p:nvPr>
            <p:ph type="sldNum" sz="quarter" idx="12"/>
          </p:nvPr>
        </p:nvSpPr>
        <p:spPr/>
        <p:txBody>
          <a:bodyPr/>
          <a:lstStyle/>
          <a:p>
            <a:fld id="{777B3861-D73E-482E-9561-FCDDFDC0C029}" type="slidenum">
              <a:rPr lang="en-US" smtClean="0"/>
              <a:t>21</a:t>
            </a:fld>
            <a:endParaRPr lang="en-US"/>
          </a:p>
        </p:txBody>
      </p:sp>
      <p:sp>
        <p:nvSpPr>
          <p:cNvPr id="6" name="Text Placeholder 5">
            <a:extLst>
              <a:ext uri="{FF2B5EF4-FFF2-40B4-BE49-F238E27FC236}">
                <a16:creationId xmlns:a16="http://schemas.microsoft.com/office/drawing/2014/main" id="{B4E81595-2811-435A-A7AB-A89C329C538B}"/>
              </a:ext>
            </a:extLst>
          </p:cNvPr>
          <p:cNvSpPr>
            <a:spLocks noGrp="1"/>
          </p:cNvSpPr>
          <p:nvPr>
            <p:ph type="body" sz="quarter" idx="13"/>
          </p:nvPr>
        </p:nvSpPr>
        <p:spPr/>
        <p:txBody>
          <a:bodyPr/>
          <a:lstStyle/>
          <a:p>
            <a:r>
              <a:rPr lang="en-US" dirty="0">
                <a:cs typeface="Calibri Light"/>
              </a:rPr>
              <a:t>LSS Deployment – Reasoning </a:t>
            </a:r>
            <a:endParaRPr lang="en-US" dirty="0"/>
          </a:p>
        </p:txBody>
      </p:sp>
      <p:sp>
        <p:nvSpPr>
          <p:cNvPr id="7" name="Text Placeholder 6">
            <a:extLst>
              <a:ext uri="{FF2B5EF4-FFF2-40B4-BE49-F238E27FC236}">
                <a16:creationId xmlns:a16="http://schemas.microsoft.com/office/drawing/2014/main" id="{1396D84A-A79B-4A94-88D6-667F236BB569}"/>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89670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BCD60-11E4-4FD7-ACCC-ACB53701FD45}"/>
              </a:ext>
            </a:extLst>
          </p:cNvPr>
          <p:cNvSpPr>
            <a:spLocks noGrp="1"/>
          </p:cNvSpPr>
          <p:nvPr>
            <p:ph idx="1"/>
          </p:nvPr>
        </p:nvSpPr>
        <p:spPr/>
        <p:txBody>
          <a:bodyPr/>
          <a:lstStyle/>
          <a:p>
            <a:r>
              <a:rPr lang="en-US" dirty="0"/>
              <a:t>LCV will spin during deployment at a max velocity of 1 rpm</a:t>
            </a:r>
          </a:p>
          <a:p>
            <a:r>
              <a:rPr lang="en-US" dirty="0"/>
              <a:t>Analyze how releasing LSS at any angle from horizontal (0-360) will affect the final orbital parameters of the LSS as it reaches it operational altitude</a:t>
            </a:r>
          </a:p>
        </p:txBody>
      </p:sp>
      <p:sp>
        <p:nvSpPr>
          <p:cNvPr id="4" name="Slide Number Placeholder 3">
            <a:extLst>
              <a:ext uri="{FF2B5EF4-FFF2-40B4-BE49-F238E27FC236}">
                <a16:creationId xmlns:a16="http://schemas.microsoft.com/office/drawing/2014/main" id="{E0547087-15FF-4113-8386-5CAEEC8AC8C5}"/>
              </a:ext>
            </a:extLst>
          </p:cNvPr>
          <p:cNvSpPr>
            <a:spLocks noGrp="1"/>
          </p:cNvSpPr>
          <p:nvPr>
            <p:ph type="sldNum" sz="quarter" idx="12"/>
          </p:nvPr>
        </p:nvSpPr>
        <p:spPr/>
        <p:txBody>
          <a:bodyPr/>
          <a:lstStyle/>
          <a:p>
            <a:fld id="{777B3861-D73E-482E-9561-FCDDFDC0C029}" type="slidenum">
              <a:rPr lang="en-US" smtClean="0"/>
              <a:t>22</a:t>
            </a:fld>
            <a:endParaRPr lang="en-US"/>
          </a:p>
        </p:txBody>
      </p:sp>
      <p:sp>
        <p:nvSpPr>
          <p:cNvPr id="6" name="Text Placeholder 5">
            <a:extLst>
              <a:ext uri="{FF2B5EF4-FFF2-40B4-BE49-F238E27FC236}">
                <a16:creationId xmlns:a16="http://schemas.microsoft.com/office/drawing/2014/main" id="{8D67553F-D94A-4CAD-A585-14693C2C3AA7}"/>
              </a:ext>
            </a:extLst>
          </p:cNvPr>
          <p:cNvSpPr>
            <a:spLocks noGrp="1"/>
          </p:cNvSpPr>
          <p:nvPr>
            <p:ph type="body" sz="quarter" idx="13"/>
          </p:nvPr>
        </p:nvSpPr>
        <p:spPr/>
        <p:txBody>
          <a:bodyPr/>
          <a:lstStyle/>
          <a:p>
            <a:r>
              <a:rPr lang="en-US" dirty="0"/>
              <a:t>LSS Deployment – LCV Spin</a:t>
            </a:r>
          </a:p>
        </p:txBody>
      </p:sp>
      <p:sp>
        <p:nvSpPr>
          <p:cNvPr id="7" name="Text Placeholder 6">
            <a:extLst>
              <a:ext uri="{FF2B5EF4-FFF2-40B4-BE49-F238E27FC236}">
                <a16:creationId xmlns:a16="http://schemas.microsoft.com/office/drawing/2014/main" id="{4AA111EE-2A8B-4592-B673-29CB373FB9DD}"/>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64706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FD61EFA-A455-4A29-B3A8-71079845D420}"/>
              </a:ext>
            </a:extLst>
          </p:cNvPr>
          <p:cNvSpPr/>
          <p:nvPr/>
        </p:nvSpPr>
        <p:spPr>
          <a:xfrm>
            <a:off x="9973727" y="3155278"/>
            <a:ext cx="1601336" cy="160133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C1AA146-1E0A-4BFE-8C5B-C4C9F2060949}"/>
              </a:ext>
            </a:extLst>
          </p:cNvPr>
          <p:cNvCxnSpPr>
            <a:cxnSpLocks/>
          </p:cNvCxnSpPr>
          <p:nvPr/>
        </p:nvCxnSpPr>
        <p:spPr>
          <a:xfrm flipV="1">
            <a:off x="11353800" y="3955946"/>
            <a:ext cx="677777"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D6E97DD-735E-45DF-989C-DB37D43BE7DF}"/>
              </a:ext>
            </a:extLst>
          </p:cNvPr>
          <p:cNvCxnSpPr>
            <a:cxnSpLocks/>
          </p:cNvCxnSpPr>
          <p:nvPr/>
        </p:nvCxnSpPr>
        <p:spPr>
          <a:xfrm flipH="1" flipV="1">
            <a:off x="2525985" y="877955"/>
            <a:ext cx="1" cy="27914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5EDB11E-6337-4EE1-89B6-2A26FECBB4E3}"/>
              </a:ext>
            </a:extLst>
          </p:cNvPr>
          <p:cNvSpPr txBox="1">
            <a:spLocks/>
          </p:cNvSpPr>
          <p:nvPr/>
        </p:nvSpPr>
        <p:spPr>
          <a:xfrm>
            <a:off x="838200" y="365125"/>
            <a:ext cx="55118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8" name="Oval 7">
            <a:extLst>
              <a:ext uri="{FF2B5EF4-FFF2-40B4-BE49-F238E27FC236}">
                <a16:creationId xmlns:a16="http://schemas.microsoft.com/office/drawing/2014/main" id="{8979C91F-C63F-4474-8ADE-2F41458D01AA}"/>
              </a:ext>
            </a:extLst>
          </p:cNvPr>
          <p:cNvSpPr/>
          <p:nvPr/>
        </p:nvSpPr>
        <p:spPr>
          <a:xfrm>
            <a:off x="331138" y="1246980"/>
            <a:ext cx="4309486" cy="4309487"/>
          </a:xfrm>
          <a:prstGeom prst="ellipse">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a:extLst>
              <a:ext uri="{FF2B5EF4-FFF2-40B4-BE49-F238E27FC236}">
                <a16:creationId xmlns:a16="http://schemas.microsoft.com/office/drawing/2014/main" id="{E460B59D-CB93-458F-B863-0DF985982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713" y="1147597"/>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8">
            <a:extLst>
              <a:ext uri="{FF2B5EF4-FFF2-40B4-BE49-F238E27FC236}">
                <a16:creationId xmlns:a16="http://schemas.microsoft.com/office/drawing/2014/main" id="{250048E2-8D6E-4012-B5FA-BDB185009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2462117" y="1090416"/>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11" name="Straight Arrow Connector 10">
            <a:extLst>
              <a:ext uri="{FF2B5EF4-FFF2-40B4-BE49-F238E27FC236}">
                <a16:creationId xmlns:a16="http://schemas.microsoft.com/office/drawing/2014/main" id="{F3F9ABEF-47A7-4867-AEF5-81A037FCF13C}"/>
              </a:ext>
            </a:extLst>
          </p:cNvPr>
          <p:cNvCxnSpPr>
            <a:cxnSpLocks/>
          </p:cNvCxnSpPr>
          <p:nvPr/>
        </p:nvCxnSpPr>
        <p:spPr>
          <a:xfrm flipH="1" flipV="1">
            <a:off x="1738078" y="1246980"/>
            <a:ext cx="612635"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black, photo, sitting, white&#10;&#10;Description generated with very high confidence">
            <a:extLst>
              <a:ext uri="{FF2B5EF4-FFF2-40B4-BE49-F238E27FC236}">
                <a16:creationId xmlns:a16="http://schemas.microsoft.com/office/drawing/2014/main" id="{FFF9A524-AFD0-4DAB-A5A7-7CEC605BC2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4548" y="2801807"/>
            <a:ext cx="2457467" cy="24366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black, photo, sitting, white&#10;&#10;Description generated with very high confidence">
            <a:extLst>
              <a:ext uri="{FF2B5EF4-FFF2-40B4-BE49-F238E27FC236}">
                <a16:creationId xmlns:a16="http://schemas.microsoft.com/office/drawing/2014/main" id="{7A6549DF-111D-4EAD-B85A-65B34EF970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9097" y="2183415"/>
            <a:ext cx="2457468" cy="24366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325B11D-95F4-4A09-A845-27DEA423ED78}"/>
              </a:ext>
            </a:extLst>
          </p:cNvPr>
          <p:cNvSpPr/>
          <p:nvPr/>
        </p:nvSpPr>
        <p:spPr>
          <a:xfrm>
            <a:off x="10316709" y="3627085"/>
            <a:ext cx="657726" cy="65772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a:extLst>
              <a:ext uri="{FF2B5EF4-FFF2-40B4-BE49-F238E27FC236}">
                <a16:creationId xmlns:a16="http://schemas.microsoft.com/office/drawing/2014/main" id="{6CDB6ED1-77B8-40F3-963C-AADE00633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11044187" y="3764666"/>
            <a:ext cx="364576" cy="38256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cxnSp>
        <p:nvCxnSpPr>
          <p:cNvPr id="16" name="Straight Arrow Connector 15">
            <a:extLst>
              <a:ext uri="{FF2B5EF4-FFF2-40B4-BE49-F238E27FC236}">
                <a16:creationId xmlns:a16="http://schemas.microsoft.com/office/drawing/2014/main" id="{DC4BF26F-CD5B-44D0-A48D-C33B0F65E5E4}"/>
              </a:ext>
            </a:extLst>
          </p:cNvPr>
          <p:cNvCxnSpPr>
            <a:cxnSpLocks/>
          </p:cNvCxnSpPr>
          <p:nvPr/>
        </p:nvCxnSpPr>
        <p:spPr>
          <a:xfrm flipV="1">
            <a:off x="11382181" y="4403699"/>
            <a:ext cx="53472" cy="63379"/>
          </a:xfrm>
          <a:prstGeom prst="straightConnector1">
            <a:avLst/>
          </a:prstGeom>
          <a:ln>
            <a:headEnd w="lg" len="lg"/>
            <a:tailEnd type="triangle" w="lg" len="lg"/>
          </a:ln>
        </p:spPr>
        <p:style>
          <a:lnRef idx="3">
            <a:schemeClr val="accent6"/>
          </a:lnRef>
          <a:fillRef idx="0">
            <a:schemeClr val="accent6"/>
          </a:fillRef>
          <a:effectRef idx="2">
            <a:schemeClr val="accent6"/>
          </a:effectRef>
          <a:fontRef idx="minor">
            <a:schemeClr val="tx1"/>
          </a:fontRef>
        </p:style>
      </p:cxnSp>
      <p:sp>
        <p:nvSpPr>
          <p:cNvPr id="17" name="Freeform: Shape 16">
            <a:extLst>
              <a:ext uri="{FF2B5EF4-FFF2-40B4-BE49-F238E27FC236}">
                <a16:creationId xmlns:a16="http://schemas.microsoft.com/office/drawing/2014/main" id="{2C4F906F-FC20-41BD-9FD8-7788045FCB76}"/>
              </a:ext>
            </a:extLst>
          </p:cNvPr>
          <p:cNvSpPr/>
          <p:nvPr/>
        </p:nvSpPr>
        <p:spPr>
          <a:xfrm>
            <a:off x="11373310" y="3983308"/>
            <a:ext cx="378619" cy="500755"/>
          </a:xfrm>
          <a:custGeom>
            <a:avLst/>
            <a:gdLst>
              <a:gd name="connsiteX0" fmla="*/ 190500 w 378619"/>
              <a:gd name="connsiteY0" fmla="*/ 495300 h 495300"/>
              <a:gd name="connsiteX1" fmla="*/ 159544 w 378619"/>
              <a:gd name="connsiteY1" fmla="*/ 488157 h 495300"/>
              <a:gd name="connsiteX2" fmla="*/ 150019 w 378619"/>
              <a:gd name="connsiteY2" fmla="*/ 485775 h 495300"/>
              <a:gd name="connsiteX3" fmla="*/ 135732 w 378619"/>
              <a:gd name="connsiteY3" fmla="*/ 476250 h 495300"/>
              <a:gd name="connsiteX4" fmla="*/ 119063 w 378619"/>
              <a:gd name="connsiteY4" fmla="*/ 464344 h 495300"/>
              <a:gd name="connsiteX5" fmla="*/ 104775 w 378619"/>
              <a:gd name="connsiteY5" fmla="*/ 454819 h 495300"/>
              <a:gd name="connsiteX6" fmla="*/ 100013 w 378619"/>
              <a:gd name="connsiteY6" fmla="*/ 447675 h 495300"/>
              <a:gd name="connsiteX7" fmla="*/ 85725 w 378619"/>
              <a:gd name="connsiteY7" fmla="*/ 438150 h 495300"/>
              <a:gd name="connsiteX8" fmla="*/ 80963 w 378619"/>
              <a:gd name="connsiteY8" fmla="*/ 431007 h 495300"/>
              <a:gd name="connsiteX9" fmla="*/ 66675 w 378619"/>
              <a:gd name="connsiteY9" fmla="*/ 423863 h 495300"/>
              <a:gd name="connsiteX10" fmla="*/ 38100 w 378619"/>
              <a:gd name="connsiteY10" fmla="*/ 388144 h 495300"/>
              <a:gd name="connsiteX11" fmla="*/ 26194 w 378619"/>
              <a:gd name="connsiteY11" fmla="*/ 373857 h 495300"/>
              <a:gd name="connsiteX12" fmla="*/ 9525 w 378619"/>
              <a:gd name="connsiteY12" fmla="*/ 338138 h 495300"/>
              <a:gd name="connsiteX13" fmla="*/ 4763 w 378619"/>
              <a:gd name="connsiteY13" fmla="*/ 321469 h 495300"/>
              <a:gd name="connsiteX14" fmla="*/ 0 w 378619"/>
              <a:gd name="connsiteY14" fmla="*/ 309563 h 495300"/>
              <a:gd name="connsiteX15" fmla="*/ 4763 w 378619"/>
              <a:gd name="connsiteY15" fmla="*/ 276225 h 495300"/>
              <a:gd name="connsiteX16" fmla="*/ 11907 w 378619"/>
              <a:gd name="connsiteY16" fmla="*/ 266700 h 495300"/>
              <a:gd name="connsiteX17" fmla="*/ 16669 w 378619"/>
              <a:gd name="connsiteY17" fmla="*/ 257175 h 495300"/>
              <a:gd name="connsiteX18" fmla="*/ 28575 w 378619"/>
              <a:gd name="connsiteY18" fmla="*/ 250032 h 495300"/>
              <a:gd name="connsiteX19" fmla="*/ 38100 w 378619"/>
              <a:gd name="connsiteY19" fmla="*/ 242888 h 495300"/>
              <a:gd name="connsiteX20" fmla="*/ 50007 w 378619"/>
              <a:gd name="connsiteY20" fmla="*/ 233363 h 495300"/>
              <a:gd name="connsiteX21" fmla="*/ 59532 w 378619"/>
              <a:gd name="connsiteY21" fmla="*/ 226219 h 495300"/>
              <a:gd name="connsiteX22" fmla="*/ 66675 w 378619"/>
              <a:gd name="connsiteY22" fmla="*/ 221457 h 495300"/>
              <a:gd name="connsiteX23" fmla="*/ 71438 w 378619"/>
              <a:gd name="connsiteY23" fmla="*/ 211932 h 495300"/>
              <a:gd name="connsiteX24" fmla="*/ 80963 w 378619"/>
              <a:gd name="connsiteY24" fmla="*/ 197644 h 495300"/>
              <a:gd name="connsiteX25" fmla="*/ 90488 w 378619"/>
              <a:gd name="connsiteY25" fmla="*/ 178594 h 495300"/>
              <a:gd name="connsiteX26" fmla="*/ 95250 w 378619"/>
              <a:gd name="connsiteY26" fmla="*/ 169069 h 495300"/>
              <a:gd name="connsiteX27" fmla="*/ 107157 w 378619"/>
              <a:gd name="connsiteY27" fmla="*/ 150019 h 495300"/>
              <a:gd name="connsiteX28" fmla="*/ 116682 w 378619"/>
              <a:gd name="connsiteY28" fmla="*/ 135732 h 495300"/>
              <a:gd name="connsiteX29" fmla="*/ 121444 w 378619"/>
              <a:gd name="connsiteY29" fmla="*/ 128588 h 495300"/>
              <a:gd name="connsiteX30" fmla="*/ 130969 w 378619"/>
              <a:gd name="connsiteY30" fmla="*/ 109538 h 495300"/>
              <a:gd name="connsiteX31" fmla="*/ 147638 w 378619"/>
              <a:gd name="connsiteY31" fmla="*/ 92869 h 495300"/>
              <a:gd name="connsiteX32" fmla="*/ 157163 w 378619"/>
              <a:gd name="connsiteY32" fmla="*/ 78582 h 495300"/>
              <a:gd name="connsiteX33" fmla="*/ 161925 w 378619"/>
              <a:gd name="connsiteY33" fmla="*/ 71438 h 495300"/>
              <a:gd name="connsiteX34" fmla="*/ 169069 w 378619"/>
              <a:gd name="connsiteY34" fmla="*/ 64294 h 495300"/>
              <a:gd name="connsiteX35" fmla="*/ 171450 w 378619"/>
              <a:gd name="connsiteY35" fmla="*/ 57150 h 495300"/>
              <a:gd name="connsiteX36" fmla="*/ 176213 w 378619"/>
              <a:gd name="connsiteY36" fmla="*/ 50007 h 495300"/>
              <a:gd name="connsiteX37" fmla="*/ 178594 w 378619"/>
              <a:gd name="connsiteY37" fmla="*/ 40482 h 495300"/>
              <a:gd name="connsiteX38" fmla="*/ 185738 w 378619"/>
              <a:gd name="connsiteY38" fmla="*/ 19050 h 495300"/>
              <a:gd name="connsiteX39" fmla="*/ 192882 w 378619"/>
              <a:gd name="connsiteY39" fmla="*/ 2382 h 495300"/>
              <a:gd name="connsiteX40" fmla="*/ 200025 w 378619"/>
              <a:gd name="connsiteY40" fmla="*/ 0 h 495300"/>
              <a:gd name="connsiteX41" fmla="*/ 221457 w 378619"/>
              <a:gd name="connsiteY41" fmla="*/ 2382 h 495300"/>
              <a:gd name="connsiteX42" fmla="*/ 228600 w 378619"/>
              <a:gd name="connsiteY42" fmla="*/ 4763 h 495300"/>
              <a:gd name="connsiteX43" fmla="*/ 245269 w 378619"/>
              <a:gd name="connsiteY43" fmla="*/ 9525 h 495300"/>
              <a:gd name="connsiteX44" fmla="*/ 261938 w 378619"/>
              <a:gd name="connsiteY44" fmla="*/ 19050 h 495300"/>
              <a:gd name="connsiteX45" fmla="*/ 269082 w 378619"/>
              <a:gd name="connsiteY45" fmla="*/ 23813 h 495300"/>
              <a:gd name="connsiteX46" fmla="*/ 278607 w 378619"/>
              <a:gd name="connsiteY46" fmla="*/ 28575 h 495300"/>
              <a:gd name="connsiteX47" fmla="*/ 285750 w 378619"/>
              <a:gd name="connsiteY47" fmla="*/ 33338 h 495300"/>
              <a:gd name="connsiteX48" fmla="*/ 292894 w 378619"/>
              <a:gd name="connsiteY48" fmla="*/ 35719 h 495300"/>
              <a:gd name="connsiteX49" fmla="*/ 311944 w 378619"/>
              <a:gd name="connsiteY49" fmla="*/ 52388 h 495300"/>
              <a:gd name="connsiteX50" fmla="*/ 319088 w 378619"/>
              <a:gd name="connsiteY50" fmla="*/ 54769 h 495300"/>
              <a:gd name="connsiteX51" fmla="*/ 330994 w 378619"/>
              <a:gd name="connsiteY51" fmla="*/ 66675 h 495300"/>
              <a:gd name="connsiteX52" fmla="*/ 342900 w 378619"/>
              <a:gd name="connsiteY52" fmla="*/ 80963 h 495300"/>
              <a:gd name="connsiteX53" fmla="*/ 354807 w 378619"/>
              <a:gd name="connsiteY53" fmla="*/ 92869 h 495300"/>
              <a:gd name="connsiteX54" fmla="*/ 369094 w 378619"/>
              <a:gd name="connsiteY54" fmla="*/ 119063 h 495300"/>
              <a:gd name="connsiteX55" fmla="*/ 373857 w 378619"/>
              <a:gd name="connsiteY55" fmla="*/ 133350 h 495300"/>
              <a:gd name="connsiteX56" fmla="*/ 378619 w 378619"/>
              <a:gd name="connsiteY56" fmla="*/ 161925 h 495300"/>
              <a:gd name="connsiteX57" fmla="*/ 376238 w 378619"/>
              <a:gd name="connsiteY57" fmla="*/ 202407 h 495300"/>
              <a:gd name="connsiteX58" fmla="*/ 373857 w 378619"/>
              <a:gd name="connsiteY58" fmla="*/ 214313 h 495300"/>
              <a:gd name="connsiteX59" fmla="*/ 364332 w 378619"/>
              <a:gd name="connsiteY59" fmla="*/ 233363 h 495300"/>
              <a:gd name="connsiteX60" fmla="*/ 361950 w 378619"/>
              <a:gd name="connsiteY60" fmla="*/ 240507 h 495300"/>
              <a:gd name="connsiteX61" fmla="*/ 354807 w 378619"/>
              <a:gd name="connsiteY61" fmla="*/ 252413 h 495300"/>
              <a:gd name="connsiteX62" fmla="*/ 352425 w 378619"/>
              <a:gd name="connsiteY62" fmla="*/ 259557 h 495300"/>
              <a:gd name="connsiteX63" fmla="*/ 326232 w 378619"/>
              <a:gd name="connsiteY63" fmla="*/ 302419 h 495300"/>
              <a:gd name="connsiteX64" fmla="*/ 311944 w 378619"/>
              <a:gd name="connsiteY64" fmla="*/ 316707 h 495300"/>
              <a:gd name="connsiteX65" fmla="*/ 302419 w 378619"/>
              <a:gd name="connsiteY65" fmla="*/ 330994 h 495300"/>
              <a:gd name="connsiteX66" fmla="*/ 295275 w 378619"/>
              <a:gd name="connsiteY66" fmla="*/ 338138 h 495300"/>
              <a:gd name="connsiteX67" fmla="*/ 288132 w 378619"/>
              <a:gd name="connsiteY67" fmla="*/ 347663 h 495300"/>
              <a:gd name="connsiteX68" fmla="*/ 283369 w 378619"/>
              <a:gd name="connsiteY68" fmla="*/ 354807 h 495300"/>
              <a:gd name="connsiteX69" fmla="*/ 276225 w 378619"/>
              <a:gd name="connsiteY69" fmla="*/ 361950 h 495300"/>
              <a:gd name="connsiteX70" fmla="*/ 264319 w 378619"/>
              <a:gd name="connsiteY70" fmla="*/ 376238 h 495300"/>
              <a:gd name="connsiteX71" fmla="*/ 261938 w 378619"/>
              <a:gd name="connsiteY71" fmla="*/ 383382 h 495300"/>
              <a:gd name="connsiteX72" fmla="*/ 254794 w 378619"/>
              <a:gd name="connsiteY72" fmla="*/ 390525 h 495300"/>
              <a:gd name="connsiteX73" fmla="*/ 247650 w 378619"/>
              <a:gd name="connsiteY73" fmla="*/ 400050 h 495300"/>
              <a:gd name="connsiteX74" fmla="*/ 242888 w 378619"/>
              <a:gd name="connsiteY74" fmla="*/ 409575 h 495300"/>
              <a:gd name="connsiteX75" fmla="*/ 238125 w 378619"/>
              <a:gd name="connsiteY75" fmla="*/ 416719 h 495300"/>
              <a:gd name="connsiteX76" fmla="*/ 230982 w 378619"/>
              <a:gd name="connsiteY76" fmla="*/ 438150 h 495300"/>
              <a:gd name="connsiteX77" fmla="*/ 228600 w 378619"/>
              <a:gd name="connsiteY77" fmla="*/ 445294 h 495300"/>
              <a:gd name="connsiteX78" fmla="*/ 226219 w 378619"/>
              <a:gd name="connsiteY78" fmla="*/ 457200 h 495300"/>
              <a:gd name="connsiteX79" fmla="*/ 216694 w 378619"/>
              <a:gd name="connsiteY79" fmla="*/ 466725 h 495300"/>
              <a:gd name="connsiteX80" fmla="*/ 209550 w 378619"/>
              <a:gd name="connsiteY80" fmla="*/ 471488 h 495300"/>
              <a:gd name="connsiteX81" fmla="*/ 200025 w 378619"/>
              <a:gd name="connsiteY81" fmla="*/ 478632 h 495300"/>
              <a:gd name="connsiteX82" fmla="*/ 185738 w 378619"/>
              <a:gd name="connsiteY82" fmla="*/ 488157 h 495300"/>
              <a:gd name="connsiteX83" fmla="*/ 190500 w 378619"/>
              <a:gd name="connsiteY83"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78619" h="495300">
                <a:moveTo>
                  <a:pt x="190500" y="495300"/>
                </a:moveTo>
                <a:cubicBezTo>
                  <a:pt x="172186" y="491637"/>
                  <a:pt x="182504" y="493897"/>
                  <a:pt x="159544" y="488157"/>
                </a:cubicBezTo>
                <a:lnTo>
                  <a:pt x="150019" y="485775"/>
                </a:lnTo>
                <a:lnTo>
                  <a:pt x="135732" y="476250"/>
                </a:lnTo>
                <a:cubicBezTo>
                  <a:pt x="130072" y="472477"/>
                  <a:pt x="124239" y="468781"/>
                  <a:pt x="119063" y="464344"/>
                </a:cubicBezTo>
                <a:cubicBezTo>
                  <a:pt x="107712" y="454615"/>
                  <a:pt x="116927" y="458869"/>
                  <a:pt x="104775" y="454819"/>
                </a:cubicBezTo>
                <a:cubicBezTo>
                  <a:pt x="103188" y="452438"/>
                  <a:pt x="102167" y="449560"/>
                  <a:pt x="100013" y="447675"/>
                </a:cubicBezTo>
                <a:cubicBezTo>
                  <a:pt x="95705" y="443906"/>
                  <a:pt x="85725" y="438150"/>
                  <a:pt x="85725" y="438150"/>
                </a:cubicBezTo>
                <a:cubicBezTo>
                  <a:pt x="84138" y="435769"/>
                  <a:pt x="83198" y="432795"/>
                  <a:pt x="80963" y="431007"/>
                </a:cubicBezTo>
                <a:cubicBezTo>
                  <a:pt x="66780" y="419660"/>
                  <a:pt x="80838" y="439206"/>
                  <a:pt x="66675" y="423863"/>
                </a:cubicBezTo>
                <a:cubicBezTo>
                  <a:pt x="42920" y="398129"/>
                  <a:pt x="51946" y="405451"/>
                  <a:pt x="38100" y="388144"/>
                </a:cubicBezTo>
                <a:cubicBezTo>
                  <a:pt x="34227" y="383303"/>
                  <a:pt x="28966" y="379402"/>
                  <a:pt x="26194" y="373857"/>
                </a:cubicBezTo>
                <a:cubicBezTo>
                  <a:pt x="20777" y="363023"/>
                  <a:pt x="13666" y="349733"/>
                  <a:pt x="9525" y="338138"/>
                </a:cubicBezTo>
                <a:cubicBezTo>
                  <a:pt x="7582" y="332696"/>
                  <a:pt x="6590" y="326951"/>
                  <a:pt x="4763" y="321469"/>
                </a:cubicBezTo>
                <a:cubicBezTo>
                  <a:pt x="3411" y="317414"/>
                  <a:pt x="1588" y="313532"/>
                  <a:pt x="0" y="309563"/>
                </a:cubicBezTo>
                <a:cubicBezTo>
                  <a:pt x="175" y="307634"/>
                  <a:pt x="307" y="284024"/>
                  <a:pt x="4763" y="276225"/>
                </a:cubicBezTo>
                <a:cubicBezTo>
                  <a:pt x="6732" y="272779"/>
                  <a:pt x="9804" y="270066"/>
                  <a:pt x="11907" y="266700"/>
                </a:cubicBezTo>
                <a:cubicBezTo>
                  <a:pt x="13788" y="263690"/>
                  <a:pt x="14159" y="259685"/>
                  <a:pt x="16669" y="257175"/>
                </a:cubicBezTo>
                <a:cubicBezTo>
                  <a:pt x="19942" y="253902"/>
                  <a:pt x="24724" y="252599"/>
                  <a:pt x="28575" y="250032"/>
                </a:cubicBezTo>
                <a:cubicBezTo>
                  <a:pt x="31877" y="247831"/>
                  <a:pt x="35294" y="245694"/>
                  <a:pt x="38100" y="242888"/>
                </a:cubicBezTo>
                <a:cubicBezTo>
                  <a:pt x="48871" y="232117"/>
                  <a:pt x="36100" y="237998"/>
                  <a:pt x="50007" y="233363"/>
                </a:cubicBezTo>
                <a:cubicBezTo>
                  <a:pt x="53182" y="230982"/>
                  <a:pt x="56302" y="228526"/>
                  <a:pt x="59532" y="226219"/>
                </a:cubicBezTo>
                <a:cubicBezTo>
                  <a:pt x="61861" y="224556"/>
                  <a:pt x="64843" y="223655"/>
                  <a:pt x="66675" y="221457"/>
                </a:cubicBezTo>
                <a:cubicBezTo>
                  <a:pt x="68948" y="218730"/>
                  <a:pt x="69612" y="214976"/>
                  <a:pt x="71438" y="211932"/>
                </a:cubicBezTo>
                <a:cubicBezTo>
                  <a:pt x="74383" y="207024"/>
                  <a:pt x="78403" y="202764"/>
                  <a:pt x="80963" y="197644"/>
                </a:cubicBezTo>
                <a:lnTo>
                  <a:pt x="90488" y="178594"/>
                </a:lnTo>
                <a:cubicBezTo>
                  <a:pt x="92075" y="175419"/>
                  <a:pt x="93120" y="171909"/>
                  <a:pt x="95250" y="169069"/>
                </a:cubicBezTo>
                <a:cubicBezTo>
                  <a:pt x="111832" y="146960"/>
                  <a:pt x="94082" y="171809"/>
                  <a:pt x="107157" y="150019"/>
                </a:cubicBezTo>
                <a:cubicBezTo>
                  <a:pt x="110102" y="145111"/>
                  <a:pt x="113507" y="140494"/>
                  <a:pt x="116682" y="135732"/>
                </a:cubicBezTo>
                <a:cubicBezTo>
                  <a:pt x="118269" y="133351"/>
                  <a:pt x="120164" y="131148"/>
                  <a:pt x="121444" y="128588"/>
                </a:cubicBezTo>
                <a:cubicBezTo>
                  <a:pt x="124619" y="122238"/>
                  <a:pt x="125949" y="114558"/>
                  <a:pt x="130969" y="109538"/>
                </a:cubicBezTo>
                <a:cubicBezTo>
                  <a:pt x="136525" y="103982"/>
                  <a:pt x="143279" y="99407"/>
                  <a:pt x="147638" y="92869"/>
                </a:cubicBezTo>
                <a:lnTo>
                  <a:pt x="157163" y="78582"/>
                </a:lnTo>
                <a:cubicBezTo>
                  <a:pt x="158750" y="76201"/>
                  <a:pt x="159901" y="73462"/>
                  <a:pt x="161925" y="71438"/>
                </a:cubicBezTo>
                <a:lnTo>
                  <a:pt x="169069" y="64294"/>
                </a:lnTo>
                <a:cubicBezTo>
                  <a:pt x="169863" y="61913"/>
                  <a:pt x="170327" y="59395"/>
                  <a:pt x="171450" y="57150"/>
                </a:cubicBezTo>
                <a:cubicBezTo>
                  <a:pt x="172730" y="54590"/>
                  <a:pt x="175086" y="52637"/>
                  <a:pt x="176213" y="50007"/>
                </a:cubicBezTo>
                <a:cubicBezTo>
                  <a:pt x="177502" y="46999"/>
                  <a:pt x="177654" y="43617"/>
                  <a:pt x="178594" y="40482"/>
                </a:cubicBezTo>
                <a:cubicBezTo>
                  <a:pt x="180758" y="33269"/>
                  <a:pt x="183357" y="26194"/>
                  <a:pt x="185738" y="19050"/>
                </a:cubicBezTo>
                <a:cubicBezTo>
                  <a:pt x="187161" y="14780"/>
                  <a:pt x="189939" y="5326"/>
                  <a:pt x="192882" y="2382"/>
                </a:cubicBezTo>
                <a:cubicBezTo>
                  <a:pt x="194657" y="607"/>
                  <a:pt x="197644" y="794"/>
                  <a:pt x="200025" y="0"/>
                </a:cubicBezTo>
                <a:cubicBezTo>
                  <a:pt x="207169" y="794"/>
                  <a:pt x="214367" y="1200"/>
                  <a:pt x="221457" y="2382"/>
                </a:cubicBezTo>
                <a:cubicBezTo>
                  <a:pt x="223933" y="2795"/>
                  <a:pt x="226187" y="4074"/>
                  <a:pt x="228600" y="4763"/>
                </a:cubicBezTo>
                <a:cubicBezTo>
                  <a:pt x="249538" y="10745"/>
                  <a:pt x="228134" y="3814"/>
                  <a:pt x="245269" y="9525"/>
                </a:cubicBezTo>
                <a:cubicBezTo>
                  <a:pt x="262675" y="21130"/>
                  <a:pt x="240789" y="6965"/>
                  <a:pt x="261938" y="19050"/>
                </a:cubicBezTo>
                <a:cubicBezTo>
                  <a:pt x="264423" y="20470"/>
                  <a:pt x="266597" y="22393"/>
                  <a:pt x="269082" y="23813"/>
                </a:cubicBezTo>
                <a:cubicBezTo>
                  <a:pt x="272164" y="25574"/>
                  <a:pt x="275525" y="26814"/>
                  <a:pt x="278607" y="28575"/>
                </a:cubicBezTo>
                <a:cubicBezTo>
                  <a:pt x="281092" y="29995"/>
                  <a:pt x="283190" y="32058"/>
                  <a:pt x="285750" y="33338"/>
                </a:cubicBezTo>
                <a:cubicBezTo>
                  <a:pt x="287995" y="34461"/>
                  <a:pt x="290513" y="34925"/>
                  <a:pt x="292894" y="35719"/>
                </a:cubicBezTo>
                <a:cubicBezTo>
                  <a:pt x="299041" y="41866"/>
                  <a:pt x="304293" y="48016"/>
                  <a:pt x="311944" y="52388"/>
                </a:cubicBezTo>
                <a:cubicBezTo>
                  <a:pt x="314123" y="53633"/>
                  <a:pt x="316707" y="53975"/>
                  <a:pt x="319088" y="54769"/>
                </a:cubicBezTo>
                <a:cubicBezTo>
                  <a:pt x="327818" y="67866"/>
                  <a:pt x="319088" y="56754"/>
                  <a:pt x="330994" y="66675"/>
                </a:cubicBezTo>
                <a:cubicBezTo>
                  <a:pt x="344231" y="77705"/>
                  <a:pt x="332812" y="69434"/>
                  <a:pt x="342900" y="80963"/>
                </a:cubicBezTo>
                <a:cubicBezTo>
                  <a:pt x="346596" y="85187"/>
                  <a:pt x="351253" y="88525"/>
                  <a:pt x="354807" y="92869"/>
                </a:cubicBezTo>
                <a:cubicBezTo>
                  <a:pt x="363032" y="102921"/>
                  <a:pt x="364948" y="107661"/>
                  <a:pt x="369094" y="119063"/>
                </a:cubicBezTo>
                <a:cubicBezTo>
                  <a:pt x="370810" y="123781"/>
                  <a:pt x="372536" y="128507"/>
                  <a:pt x="373857" y="133350"/>
                </a:cubicBezTo>
                <a:cubicBezTo>
                  <a:pt x="375945" y="141006"/>
                  <a:pt x="377598" y="154775"/>
                  <a:pt x="378619" y="161925"/>
                </a:cubicBezTo>
                <a:cubicBezTo>
                  <a:pt x="377825" y="175419"/>
                  <a:pt x="377462" y="188945"/>
                  <a:pt x="376238" y="202407"/>
                </a:cubicBezTo>
                <a:cubicBezTo>
                  <a:pt x="375872" y="206438"/>
                  <a:pt x="375310" y="210536"/>
                  <a:pt x="373857" y="214313"/>
                </a:cubicBezTo>
                <a:cubicBezTo>
                  <a:pt x="371308" y="220939"/>
                  <a:pt x="367270" y="226900"/>
                  <a:pt x="364332" y="233363"/>
                </a:cubicBezTo>
                <a:cubicBezTo>
                  <a:pt x="363293" y="235648"/>
                  <a:pt x="363073" y="238262"/>
                  <a:pt x="361950" y="240507"/>
                </a:cubicBezTo>
                <a:cubicBezTo>
                  <a:pt x="359880" y="244647"/>
                  <a:pt x="356877" y="248273"/>
                  <a:pt x="354807" y="252413"/>
                </a:cubicBezTo>
                <a:cubicBezTo>
                  <a:pt x="353684" y="254658"/>
                  <a:pt x="353606" y="257342"/>
                  <a:pt x="352425" y="259557"/>
                </a:cubicBezTo>
                <a:cubicBezTo>
                  <a:pt x="350918" y="262384"/>
                  <a:pt x="332508" y="294888"/>
                  <a:pt x="326232" y="302419"/>
                </a:cubicBezTo>
                <a:cubicBezTo>
                  <a:pt x="321920" y="307593"/>
                  <a:pt x="316256" y="311533"/>
                  <a:pt x="311944" y="316707"/>
                </a:cubicBezTo>
                <a:cubicBezTo>
                  <a:pt x="308280" y="321104"/>
                  <a:pt x="305933" y="326476"/>
                  <a:pt x="302419" y="330994"/>
                </a:cubicBezTo>
                <a:cubicBezTo>
                  <a:pt x="300351" y="333652"/>
                  <a:pt x="297467" y="335581"/>
                  <a:pt x="295275" y="338138"/>
                </a:cubicBezTo>
                <a:cubicBezTo>
                  <a:pt x="292692" y="341151"/>
                  <a:pt x="290439" y="344434"/>
                  <a:pt x="288132" y="347663"/>
                </a:cubicBezTo>
                <a:cubicBezTo>
                  <a:pt x="286468" y="349992"/>
                  <a:pt x="285201" y="352608"/>
                  <a:pt x="283369" y="354807"/>
                </a:cubicBezTo>
                <a:cubicBezTo>
                  <a:pt x="281213" y="357394"/>
                  <a:pt x="278462" y="359433"/>
                  <a:pt x="276225" y="361950"/>
                </a:cubicBezTo>
                <a:cubicBezTo>
                  <a:pt x="272106" y="366584"/>
                  <a:pt x="268288" y="371475"/>
                  <a:pt x="264319" y="376238"/>
                </a:cubicBezTo>
                <a:cubicBezTo>
                  <a:pt x="263525" y="378619"/>
                  <a:pt x="263330" y="381293"/>
                  <a:pt x="261938" y="383382"/>
                </a:cubicBezTo>
                <a:cubicBezTo>
                  <a:pt x="260070" y="386184"/>
                  <a:pt x="256986" y="387968"/>
                  <a:pt x="254794" y="390525"/>
                </a:cubicBezTo>
                <a:cubicBezTo>
                  <a:pt x="252211" y="393538"/>
                  <a:pt x="249753" y="396684"/>
                  <a:pt x="247650" y="400050"/>
                </a:cubicBezTo>
                <a:cubicBezTo>
                  <a:pt x="245769" y="403060"/>
                  <a:pt x="244649" y="406493"/>
                  <a:pt x="242888" y="409575"/>
                </a:cubicBezTo>
                <a:cubicBezTo>
                  <a:pt x="241468" y="412060"/>
                  <a:pt x="239713" y="414338"/>
                  <a:pt x="238125" y="416719"/>
                </a:cubicBezTo>
                <a:lnTo>
                  <a:pt x="230982" y="438150"/>
                </a:lnTo>
                <a:cubicBezTo>
                  <a:pt x="230188" y="440531"/>
                  <a:pt x="229092" y="442833"/>
                  <a:pt x="228600" y="445294"/>
                </a:cubicBezTo>
                <a:cubicBezTo>
                  <a:pt x="227806" y="449263"/>
                  <a:pt x="228185" y="453662"/>
                  <a:pt x="226219" y="457200"/>
                </a:cubicBezTo>
                <a:cubicBezTo>
                  <a:pt x="224038" y="461125"/>
                  <a:pt x="220103" y="463803"/>
                  <a:pt x="216694" y="466725"/>
                </a:cubicBezTo>
                <a:cubicBezTo>
                  <a:pt x="214521" y="468588"/>
                  <a:pt x="211879" y="469824"/>
                  <a:pt x="209550" y="471488"/>
                </a:cubicBezTo>
                <a:cubicBezTo>
                  <a:pt x="206321" y="473795"/>
                  <a:pt x="203276" y="476356"/>
                  <a:pt x="200025" y="478632"/>
                </a:cubicBezTo>
                <a:cubicBezTo>
                  <a:pt x="195336" y="481914"/>
                  <a:pt x="191168" y="486347"/>
                  <a:pt x="185738" y="488157"/>
                </a:cubicBezTo>
                <a:cubicBezTo>
                  <a:pt x="177841" y="490789"/>
                  <a:pt x="178594" y="488028"/>
                  <a:pt x="190500" y="49530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14CA2A48-5859-4D27-A15F-68EAF777423B}"/>
              </a:ext>
            </a:extLst>
          </p:cNvPr>
          <p:cNvSpPr txBox="1">
            <a:spLocks/>
          </p:cNvSpPr>
          <p:nvPr/>
        </p:nvSpPr>
        <p:spPr>
          <a:xfrm>
            <a:off x="1096257" y="5211751"/>
            <a:ext cx="3078450"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mn-lt"/>
              </a:rPr>
              <a:t>View: Above Orbital Plane</a:t>
            </a:r>
          </a:p>
        </p:txBody>
      </p:sp>
      <p:sp>
        <p:nvSpPr>
          <p:cNvPr id="19" name="Title 1">
            <a:extLst>
              <a:ext uri="{FF2B5EF4-FFF2-40B4-BE49-F238E27FC236}">
                <a16:creationId xmlns:a16="http://schemas.microsoft.com/office/drawing/2014/main" id="{D29D3276-6C35-426A-B2F0-31A566DBDEED}"/>
              </a:ext>
            </a:extLst>
          </p:cNvPr>
          <p:cNvSpPr txBox="1">
            <a:spLocks/>
          </p:cNvSpPr>
          <p:nvPr/>
        </p:nvSpPr>
        <p:spPr>
          <a:xfrm>
            <a:off x="6829118" y="5706883"/>
            <a:ext cx="3654107" cy="3353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mn-lt"/>
              </a:rPr>
              <a:t>View: Parallel to Orbital Plane</a:t>
            </a:r>
          </a:p>
        </p:txBody>
      </p:sp>
      <p:sp>
        <p:nvSpPr>
          <p:cNvPr id="20" name="Title 1">
            <a:extLst>
              <a:ext uri="{FF2B5EF4-FFF2-40B4-BE49-F238E27FC236}">
                <a16:creationId xmlns:a16="http://schemas.microsoft.com/office/drawing/2014/main" id="{E5C9D2A4-4129-419B-B2BF-FB83DBE4BA11}"/>
              </a:ext>
            </a:extLst>
          </p:cNvPr>
          <p:cNvSpPr txBox="1">
            <a:spLocks/>
          </p:cNvSpPr>
          <p:nvPr/>
        </p:nvSpPr>
        <p:spPr>
          <a:xfrm>
            <a:off x="10653168" y="2910747"/>
            <a:ext cx="242455" cy="3016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sz="1400" b="1"/>
              <a:t>Θ</a:t>
            </a:r>
            <a:endParaRPr lang="en-US" sz="1400" b="1"/>
          </a:p>
        </p:txBody>
      </p:sp>
      <p:sp>
        <p:nvSpPr>
          <p:cNvPr id="21" name="TextBox 20">
            <a:extLst>
              <a:ext uri="{FF2B5EF4-FFF2-40B4-BE49-F238E27FC236}">
                <a16:creationId xmlns:a16="http://schemas.microsoft.com/office/drawing/2014/main" id="{41334F51-50B1-4BDF-9BAB-24375AA985D8}"/>
              </a:ext>
            </a:extLst>
          </p:cNvPr>
          <p:cNvSpPr txBox="1"/>
          <p:nvPr/>
        </p:nvSpPr>
        <p:spPr>
          <a:xfrm>
            <a:off x="7264548" y="558140"/>
            <a:ext cx="4604082" cy="2308324"/>
          </a:xfrm>
          <a:prstGeom prst="rect">
            <a:avLst/>
          </a:prstGeom>
          <a:noFill/>
        </p:spPr>
        <p:txBody>
          <a:bodyPr wrap="square" rtlCol="0">
            <a:spAutoFit/>
          </a:bodyPr>
          <a:lstStyle/>
          <a:p>
            <a:r>
              <a:rPr lang="en-US" u="sng" dirty="0"/>
              <a:t>Legend</a:t>
            </a:r>
            <a:r>
              <a:rPr lang="en-US" dirty="0"/>
              <a:t>:</a:t>
            </a:r>
          </a:p>
          <a:p>
            <a:r>
              <a:rPr lang="el-GR" dirty="0"/>
              <a:t>Θ</a:t>
            </a:r>
            <a:r>
              <a:rPr lang="en-US" dirty="0"/>
              <a:t> - Angle from R axis in RSW system. Rotating through theta tests all the possible directions of LSS release if LCV is spinning. </a:t>
            </a:r>
          </a:p>
          <a:p>
            <a:r>
              <a:rPr lang="en-US" dirty="0"/>
              <a:t>       -Velocity of releasing from spinning LCV</a:t>
            </a:r>
          </a:p>
          <a:p>
            <a:r>
              <a:rPr lang="en-US" dirty="0"/>
              <a:t>       - Velocity of LCV</a:t>
            </a:r>
          </a:p>
          <a:p>
            <a:r>
              <a:rPr lang="en-US" dirty="0"/>
              <a:t>       - LCV</a:t>
            </a:r>
          </a:p>
          <a:p>
            <a:r>
              <a:rPr lang="en-US" dirty="0"/>
              <a:t>       - LSS</a:t>
            </a:r>
          </a:p>
        </p:txBody>
      </p:sp>
      <p:cxnSp>
        <p:nvCxnSpPr>
          <p:cNvPr id="22" name="Straight Arrow Connector 21">
            <a:extLst>
              <a:ext uri="{FF2B5EF4-FFF2-40B4-BE49-F238E27FC236}">
                <a16:creationId xmlns:a16="http://schemas.microsoft.com/office/drawing/2014/main" id="{D086A674-B5FC-4F5C-83DA-81C9484DA04C}"/>
              </a:ext>
            </a:extLst>
          </p:cNvPr>
          <p:cNvCxnSpPr>
            <a:cxnSpLocks/>
          </p:cNvCxnSpPr>
          <p:nvPr/>
        </p:nvCxnSpPr>
        <p:spPr>
          <a:xfrm flipV="1">
            <a:off x="7332727" y="1838215"/>
            <a:ext cx="348915"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FCD5399-5798-4A7A-AB36-9FFB5FB90379}"/>
              </a:ext>
            </a:extLst>
          </p:cNvPr>
          <p:cNvCxnSpPr>
            <a:cxnSpLocks/>
          </p:cNvCxnSpPr>
          <p:nvPr/>
        </p:nvCxnSpPr>
        <p:spPr>
          <a:xfrm flipV="1">
            <a:off x="7332728" y="2131346"/>
            <a:ext cx="348914"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7">
            <a:extLst>
              <a:ext uri="{FF2B5EF4-FFF2-40B4-BE49-F238E27FC236}">
                <a16:creationId xmlns:a16="http://schemas.microsoft.com/office/drawing/2014/main" id="{8027B264-7FB5-4966-9636-FAE563B61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094" y="2289863"/>
            <a:ext cx="350548" cy="1987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5" name="Picture 8">
            <a:extLst>
              <a:ext uri="{FF2B5EF4-FFF2-40B4-BE49-F238E27FC236}">
                <a16:creationId xmlns:a16="http://schemas.microsoft.com/office/drawing/2014/main" id="{0AE941AD-533B-49AC-90B1-761037179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5533">
            <a:off x="7442498" y="2611988"/>
            <a:ext cx="127738" cy="13404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Slide Number Placeholder 2">
            <a:extLst>
              <a:ext uri="{FF2B5EF4-FFF2-40B4-BE49-F238E27FC236}">
                <a16:creationId xmlns:a16="http://schemas.microsoft.com/office/drawing/2014/main" id="{20C8F1F6-4920-4C31-83E2-6F98E201B1B9}"/>
              </a:ext>
            </a:extLst>
          </p:cNvPr>
          <p:cNvSpPr>
            <a:spLocks noGrp="1"/>
          </p:cNvSpPr>
          <p:nvPr>
            <p:ph type="sldNum" sz="quarter" idx="12"/>
          </p:nvPr>
        </p:nvSpPr>
        <p:spPr/>
        <p:txBody>
          <a:bodyPr/>
          <a:lstStyle/>
          <a:p>
            <a:fld id="{777B3861-D73E-482E-9561-FCDDFDC0C029}" type="slidenum">
              <a:rPr lang="en-US" smtClean="0"/>
              <a:t>23</a:t>
            </a:fld>
            <a:endParaRPr lang="en-US"/>
          </a:p>
        </p:txBody>
      </p:sp>
      <p:sp>
        <p:nvSpPr>
          <p:cNvPr id="27" name="Text Placeholder 26">
            <a:extLst>
              <a:ext uri="{FF2B5EF4-FFF2-40B4-BE49-F238E27FC236}">
                <a16:creationId xmlns:a16="http://schemas.microsoft.com/office/drawing/2014/main" id="{CFC1246E-B1A3-48FB-A9AA-7252F49AD201}"/>
              </a:ext>
            </a:extLst>
          </p:cNvPr>
          <p:cNvSpPr>
            <a:spLocks noGrp="1"/>
          </p:cNvSpPr>
          <p:nvPr>
            <p:ph type="body" sz="quarter" idx="13"/>
          </p:nvPr>
        </p:nvSpPr>
        <p:spPr/>
        <p:txBody>
          <a:bodyPr/>
          <a:lstStyle/>
          <a:p>
            <a:r>
              <a:rPr lang="en-US" dirty="0"/>
              <a:t>LSS Deployment – LCV Spin (Analysis Setup)</a:t>
            </a:r>
          </a:p>
        </p:txBody>
      </p:sp>
      <p:sp>
        <p:nvSpPr>
          <p:cNvPr id="28" name="Text Placeholder 27">
            <a:extLst>
              <a:ext uri="{FF2B5EF4-FFF2-40B4-BE49-F238E27FC236}">
                <a16:creationId xmlns:a16="http://schemas.microsoft.com/office/drawing/2014/main" id="{38F1B926-4AEE-4790-BDFC-652DD5A35CC3}"/>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308293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39E33F3-9E50-4EF6-A47F-7B16CDBB6226}"/>
              </a:ext>
            </a:extLst>
          </p:cNvPr>
          <p:cNvSpPr>
            <a:spLocks noGrp="1"/>
          </p:cNvSpPr>
          <p:nvPr>
            <p:ph type="sldNum" sz="quarter" idx="12"/>
          </p:nvPr>
        </p:nvSpPr>
        <p:spPr/>
        <p:txBody>
          <a:bodyPr/>
          <a:lstStyle/>
          <a:p>
            <a:fld id="{777B3861-D73E-482E-9561-FCDDFDC0C029}" type="slidenum">
              <a:rPr lang="en-US" smtClean="0"/>
              <a:t>24</a:t>
            </a:fld>
            <a:endParaRPr lang="en-US"/>
          </a:p>
        </p:txBody>
      </p:sp>
      <p:sp>
        <p:nvSpPr>
          <p:cNvPr id="12" name="Text Placeholder 11">
            <a:extLst>
              <a:ext uri="{FF2B5EF4-FFF2-40B4-BE49-F238E27FC236}">
                <a16:creationId xmlns:a16="http://schemas.microsoft.com/office/drawing/2014/main" id="{E751CF55-C6CD-4714-992B-5C4920D138F8}"/>
              </a:ext>
            </a:extLst>
          </p:cNvPr>
          <p:cNvSpPr>
            <a:spLocks noGrp="1"/>
          </p:cNvSpPr>
          <p:nvPr>
            <p:ph type="body" sz="quarter" idx="14"/>
          </p:nvPr>
        </p:nvSpPr>
        <p:spPr/>
        <p:txBody>
          <a:bodyPr/>
          <a:lstStyle/>
          <a:p>
            <a:r>
              <a:rPr lang="en-US" dirty="0"/>
              <a:t>Martin Kamme</a:t>
            </a:r>
          </a:p>
        </p:txBody>
      </p:sp>
      <p:pic>
        <p:nvPicPr>
          <p:cNvPr id="3" name="Picture 2">
            <a:extLst>
              <a:ext uri="{FF2B5EF4-FFF2-40B4-BE49-F238E27FC236}">
                <a16:creationId xmlns:a16="http://schemas.microsoft.com/office/drawing/2014/main" id="{7EC257FF-DEFA-4A5A-A105-57D895072D26}"/>
              </a:ext>
            </a:extLst>
          </p:cNvPr>
          <p:cNvPicPr>
            <a:picLocks noChangeAspect="1"/>
          </p:cNvPicPr>
          <p:nvPr/>
        </p:nvPicPr>
        <p:blipFill>
          <a:blip r:embed="rId3"/>
          <a:stretch>
            <a:fillRect/>
          </a:stretch>
        </p:blipFill>
        <p:spPr>
          <a:xfrm>
            <a:off x="838200" y="3700003"/>
            <a:ext cx="3184831" cy="2388624"/>
          </a:xfrm>
          <a:prstGeom prst="rect">
            <a:avLst/>
          </a:prstGeom>
        </p:spPr>
      </p:pic>
      <p:pic>
        <p:nvPicPr>
          <p:cNvPr id="4" name="Picture 3">
            <a:extLst>
              <a:ext uri="{FF2B5EF4-FFF2-40B4-BE49-F238E27FC236}">
                <a16:creationId xmlns:a16="http://schemas.microsoft.com/office/drawing/2014/main" id="{6C3B593F-C4D2-4AC3-ABF4-7AD67D6DCFA8}"/>
              </a:ext>
            </a:extLst>
          </p:cNvPr>
          <p:cNvPicPr>
            <a:picLocks noChangeAspect="1"/>
          </p:cNvPicPr>
          <p:nvPr/>
        </p:nvPicPr>
        <p:blipFill>
          <a:blip r:embed="rId4"/>
          <a:stretch>
            <a:fillRect/>
          </a:stretch>
        </p:blipFill>
        <p:spPr>
          <a:xfrm>
            <a:off x="838200" y="1108663"/>
            <a:ext cx="3184831" cy="2388622"/>
          </a:xfrm>
          <a:prstGeom prst="rect">
            <a:avLst/>
          </a:prstGeom>
        </p:spPr>
      </p:pic>
      <p:pic>
        <p:nvPicPr>
          <p:cNvPr id="5" name="Picture 4">
            <a:extLst>
              <a:ext uri="{FF2B5EF4-FFF2-40B4-BE49-F238E27FC236}">
                <a16:creationId xmlns:a16="http://schemas.microsoft.com/office/drawing/2014/main" id="{670D916F-B0E2-456A-AF28-055C4FB462A9}"/>
              </a:ext>
            </a:extLst>
          </p:cNvPr>
          <p:cNvPicPr>
            <a:picLocks noChangeAspect="1"/>
          </p:cNvPicPr>
          <p:nvPr/>
        </p:nvPicPr>
        <p:blipFill>
          <a:blip r:embed="rId5"/>
          <a:stretch>
            <a:fillRect/>
          </a:stretch>
        </p:blipFill>
        <p:spPr>
          <a:xfrm>
            <a:off x="4218821" y="1108663"/>
            <a:ext cx="3184829" cy="2388622"/>
          </a:xfrm>
          <a:prstGeom prst="rect">
            <a:avLst/>
          </a:prstGeom>
        </p:spPr>
      </p:pic>
      <p:pic>
        <p:nvPicPr>
          <p:cNvPr id="6" name="Picture 5">
            <a:extLst>
              <a:ext uri="{FF2B5EF4-FFF2-40B4-BE49-F238E27FC236}">
                <a16:creationId xmlns:a16="http://schemas.microsoft.com/office/drawing/2014/main" id="{5E8B9E82-9E57-4B13-BCFB-4AF07C510DB9}"/>
              </a:ext>
            </a:extLst>
          </p:cNvPr>
          <p:cNvPicPr>
            <a:picLocks noChangeAspect="1"/>
          </p:cNvPicPr>
          <p:nvPr/>
        </p:nvPicPr>
        <p:blipFill>
          <a:blip r:embed="rId6"/>
          <a:stretch>
            <a:fillRect/>
          </a:stretch>
        </p:blipFill>
        <p:spPr>
          <a:xfrm>
            <a:off x="4049271" y="3636423"/>
            <a:ext cx="3354379" cy="2515784"/>
          </a:xfrm>
          <a:prstGeom prst="rect">
            <a:avLst/>
          </a:prstGeom>
        </p:spPr>
      </p:pic>
      <p:sp>
        <p:nvSpPr>
          <p:cNvPr id="7" name="TextBox 6">
            <a:extLst>
              <a:ext uri="{FF2B5EF4-FFF2-40B4-BE49-F238E27FC236}">
                <a16:creationId xmlns:a16="http://schemas.microsoft.com/office/drawing/2014/main" id="{6EB868F1-EF09-4480-A0A9-E9C661DFE854}"/>
              </a:ext>
            </a:extLst>
          </p:cNvPr>
          <p:cNvSpPr txBox="1"/>
          <p:nvPr/>
        </p:nvSpPr>
        <p:spPr>
          <a:xfrm>
            <a:off x="7636933" y="1690688"/>
            <a:ext cx="41825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Releasing the LSS at any angle while the LCV is spinning does not significantly affect the final LSS operational orbital parameters</a:t>
            </a:r>
          </a:p>
        </p:txBody>
      </p:sp>
      <p:sp>
        <p:nvSpPr>
          <p:cNvPr id="14" name="Text Placeholder 13">
            <a:extLst>
              <a:ext uri="{FF2B5EF4-FFF2-40B4-BE49-F238E27FC236}">
                <a16:creationId xmlns:a16="http://schemas.microsoft.com/office/drawing/2014/main" id="{E1D6A4EB-19A3-4677-A7DE-2BDCAEA9740E}"/>
              </a:ext>
            </a:extLst>
          </p:cNvPr>
          <p:cNvSpPr>
            <a:spLocks noGrp="1"/>
          </p:cNvSpPr>
          <p:nvPr>
            <p:ph type="body" sz="quarter" idx="13"/>
          </p:nvPr>
        </p:nvSpPr>
        <p:spPr/>
        <p:txBody>
          <a:bodyPr/>
          <a:lstStyle/>
          <a:p>
            <a:r>
              <a:rPr lang="en-US" dirty="0"/>
              <a:t>LSS Deployment – LCV Spin (Results)</a:t>
            </a:r>
          </a:p>
        </p:txBody>
      </p:sp>
    </p:spTree>
    <p:extLst>
      <p:ext uri="{BB962C8B-B14F-4D97-AF65-F5344CB8AC3E}">
        <p14:creationId xmlns:p14="http://schemas.microsoft.com/office/powerpoint/2010/main" val="138330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BE975-4AB3-416C-AA82-135A18594C0E}"/>
              </a:ext>
            </a:extLst>
          </p:cNvPr>
          <p:cNvSpPr>
            <a:spLocks noGrp="1"/>
          </p:cNvSpPr>
          <p:nvPr>
            <p:ph idx="1"/>
          </p:nvPr>
        </p:nvSpPr>
        <p:spPr/>
        <p:txBody>
          <a:bodyPr/>
          <a:lstStyle/>
          <a:p>
            <a:r>
              <a:rPr lang="en-US"/>
              <a:t>Deploy one LSS at a time </a:t>
            </a:r>
          </a:p>
          <a:p>
            <a:r>
              <a:rPr lang="en-US"/>
              <a:t>The spin of the LCV and deployment mechanisms generates some relative velocity between the LSS and LCV, but the LSS will return to the LCV within one period of the deployment orbit</a:t>
            </a:r>
          </a:p>
          <a:p>
            <a:pPr lvl="1"/>
            <a:r>
              <a:rPr lang="en-US"/>
              <a:t>This means that the LSS will begin its burn into operational orbit half a period after it has been deployed from the LCV</a:t>
            </a:r>
          </a:p>
          <a:p>
            <a:r>
              <a:rPr lang="en-US"/>
              <a:t>An LSS that is burning into operational orbit will not collide with another LSS that is burning into operational orbit because an LSS will always reach its operational altitude before the next LSS is deployed </a:t>
            </a:r>
          </a:p>
          <a:p>
            <a:pPr marL="457200" lvl="1" indent="0">
              <a:buNone/>
            </a:pPr>
            <a:endParaRPr lang="en-US"/>
          </a:p>
        </p:txBody>
      </p:sp>
      <p:sp>
        <p:nvSpPr>
          <p:cNvPr id="4" name="Slide Number Placeholder 3">
            <a:extLst>
              <a:ext uri="{FF2B5EF4-FFF2-40B4-BE49-F238E27FC236}">
                <a16:creationId xmlns:a16="http://schemas.microsoft.com/office/drawing/2014/main" id="{92BDD02B-0DBE-4FB9-93B1-A5204E3AD9A1}"/>
              </a:ext>
            </a:extLst>
          </p:cNvPr>
          <p:cNvSpPr>
            <a:spLocks noGrp="1"/>
          </p:cNvSpPr>
          <p:nvPr>
            <p:ph type="sldNum" sz="quarter" idx="12"/>
          </p:nvPr>
        </p:nvSpPr>
        <p:spPr/>
        <p:txBody>
          <a:bodyPr/>
          <a:lstStyle/>
          <a:p>
            <a:fld id="{777B3861-D73E-482E-9561-FCDDFDC0C029}" type="slidenum">
              <a:rPr lang="en-US" smtClean="0"/>
              <a:t>25</a:t>
            </a:fld>
            <a:endParaRPr lang="en-US"/>
          </a:p>
        </p:txBody>
      </p:sp>
      <p:sp>
        <p:nvSpPr>
          <p:cNvPr id="6" name="Text Placeholder 5">
            <a:extLst>
              <a:ext uri="{FF2B5EF4-FFF2-40B4-BE49-F238E27FC236}">
                <a16:creationId xmlns:a16="http://schemas.microsoft.com/office/drawing/2014/main" id="{7DAD975D-2017-482C-B352-8412CEB45E70}"/>
              </a:ext>
            </a:extLst>
          </p:cNvPr>
          <p:cNvSpPr>
            <a:spLocks noGrp="1"/>
          </p:cNvSpPr>
          <p:nvPr>
            <p:ph type="body" sz="quarter" idx="13"/>
          </p:nvPr>
        </p:nvSpPr>
        <p:spPr/>
        <p:txBody>
          <a:bodyPr/>
          <a:lstStyle/>
          <a:p>
            <a:r>
              <a:rPr lang="en-US" dirty="0"/>
              <a:t>LSS Deployment – Collision Risk </a:t>
            </a:r>
          </a:p>
        </p:txBody>
      </p:sp>
      <p:sp>
        <p:nvSpPr>
          <p:cNvPr id="7" name="Text Placeholder 6">
            <a:extLst>
              <a:ext uri="{FF2B5EF4-FFF2-40B4-BE49-F238E27FC236}">
                <a16:creationId xmlns:a16="http://schemas.microsoft.com/office/drawing/2014/main" id="{8A6F52D4-167A-440E-8F94-6306554CB33B}"/>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412566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A85F7D-B0D9-4650-87F9-1A9052CC4CDB}"/>
              </a:ext>
            </a:extLst>
          </p:cNvPr>
          <p:cNvSpPr>
            <a:spLocks noGrp="1"/>
          </p:cNvSpPr>
          <p:nvPr>
            <p:ph idx="1"/>
          </p:nvPr>
        </p:nvSpPr>
        <p:spPr/>
        <p:txBody>
          <a:bodyPr>
            <a:normAutofit fontScale="92500" lnSpcReduction="10000"/>
          </a:bodyPr>
          <a:lstStyle/>
          <a:p>
            <a:r>
              <a:rPr lang="en-US" dirty="0"/>
              <a:t>COLONEE – Constellation Operations for Lunar Outpost and New Extraterrestrial Endeavors</a:t>
            </a:r>
          </a:p>
          <a:p>
            <a:r>
              <a:rPr lang="en-US" dirty="0" err="1"/>
              <a:t>ConOps</a:t>
            </a:r>
            <a:r>
              <a:rPr lang="en-US" dirty="0"/>
              <a:t> – Concept of Operations</a:t>
            </a:r>
          </a:p>
          <a:p>
            <a:r>
              <a:rPr lang="en-US" dirty="0"/>
              <a:t>EOL – End of life</a:t>
            </a:r>
          </a:p>
          <a:p>
            <a:r>
              <a:rPr lang="en-US" dirty="0"/>
              <a:t>GNC – Guidance Navigation and Control</a:t>
            </a:r>
          </a:p>
          <a:p>
            <a:r>
              <a:rPr lang="en-US" dirty="0"/>
              <a:t>LCV – Lunar Capture Vehicle</a:t>
            </a:r>
          </a:p>
          <a:p>
            <a:r>
              <a:rPr lang="en-US" dirty="0"/>
              <a:t>LSS – Lunar Support Satellite</a:t>
            </a:r>
          </a:p>
          <a:p>
            <a:r>
              <a:rPr lang="en-US" dirty="0"/>
              <a:t>LV – Launch Vehicle</a:t>
            </a:r>
          </a:p>
          <a:p>
            <a:r>
              <a:rPr lang="en-US" dirty="0"/>
              <a:t>RAAN – Right Ascension of Ascending Node</a:t>
            </a:r>
          </a:p>
          <a:p>
            <a:r>
              <a:rPr lang="en-US" dirty="0"/>
              <a:t>RFP – Request for Proposal</a:t>
            </a:r>
          </a:p>
          <a:p>
            <a:r>
              <a:rPr lang="en-US" dirty="0"/>
              <a:t>RSW – Radial Along-Track Cross-Track</a:t>
            </a:r>
          </a:p>
          <a:p>
            <a:r>
              <a:rPr lang="en-US" dirty="0"/>
              <a:t>SOI – Sphere of Influence</a:t>
            </a:r>
          </a:p>
          <a:p>
            <a:r>
              <a:rPr lang="en-US" dirty="0"/>
              <a:t>STK – Satellite Toolkit </a:t>
            </a:r>
          </a:p>
          <a:p>
            <a:r>
              <a:rPr lang="en-US" dirty="0"/>
              <a:t>UTCG – Coordinated Universal Time in Gregorian Format</a:t>
            </a:r>
          </a:p>
        </p:txBody>
      </p:sp>
      <p:sp>
        <p:nvSpPr>
          <p:cNvPr id="3" name="Slide Number Placeholder 2">
            <a:extLst>
              <a:ext uri="{FF2B5EF4-FFF2-40B4-BE49-F238E27FC236}">
                <a16:creationId xmlns:a16="http://schemas.microsoft.com/office/drawing/2014/main" id="{9F848B0D-6B3A-4CC3-A2F1-2F70977C10A0}"/>
              </a:ext>
            </a:extLst>
          </p:cNvPr>
          <p:cNvSpPr>
            <a:spLocks noGrp="1"/>
          </p:cNvSpPr>
          <p:nvPr>
            <p:ph type="sldNum" sz="quarter" idx="12"/>
          </p:nvPr>
        </p:nvSpPr>
        <p:spPr/>
        <p:txBody>
          <a:bodyPr/>
          <a:lstStyle/>
          <a:p>
            <a:fld id="{330EA680-D336-4FF7-8B7A-9848BB0A1C32}" type="slidenum">
              <a:rPr lang="en-US" smtClean="0"/>
              <a:pPr/>
              <a:t>3</a:t>
            </a:fld>
            <a:endParaRPr lang="en-US"/>
          </a:p>
        </p:txBody>
      </p:sp>
      <p:sp>
        <p:nvSpPr>
          <p:cNvPr id="5" name="Text Placeholder 4">
            <a:extLst>
              <a:ext uri="{FF2B5EF4-FFF2-40B4-BE49-F238E27FC236}">
                <a16:creationId xmlns:a16="http://schemas.microsoft.com/office/drawing/2014/main" id="{1D92B24E-2448-4183-A5C3-FF93E5F46586}"/>
              </a:ext>
            </a:extLst>
          </p:cNvPr>
          <p:cNvSpPr>
            <a:spLocks noGrp="1"/>
          </p:cNvSpPr>
          <p:nvPr>
            <p:ph type="body" sz="quarter" idx="13"/>
          </p:nvPr>
        </p:nvSpPr>
        <p:spPr/>
        <p:txBody>
          <a:bodyPr/>
          <a:lstStyle/>
          <a:p>
            <a:r>
              <a:rPr lang="en-US" dirty="0"/>
              <a:t>Acronyms </a:t>
            </a:r>
          </a:p>
        </p:txBody>
      </p:sp>
      <p:sp>
        <p:nvSpPr>
          <p:cNvPr id="6" name="Text Placeholder 5">
            <a:extLst>
              <a:ext uri="{FF2B5EF4-FFF2-40B4-BE49-F238E27FC236}">
                <a16:creationId xmlns:a16="http://schemas.microsoft.com/office/drawing/2014/main" id="{77C95DF4-D960-43D5-9B9E-87B08D1A31E1}"/>
              </a:ext>
            </a:extLst>
          </p:cNvPr>
          <p:cNvSpPr>
            <a:spLocks noGrp="1"/>
          </p:cNvSpPr>
          <p:nvPr>
            <p:ph type="body" sz="quarter" idx="14"/>
          </p:nvPr>
        </p:nvSpPr>
        <p:spPr/>
        <p:txBody>
          <a:bodyPr/>
          <a:lstStyle/>
          <a:p>
            <a:r>
              <a:rPr lang="en-US" dirty="0"/>
              <a:t>Martin Kamme</a:t>
            </a:r>
          </a:p>
        </p:txBody>
      </p:sp>
    </p:spTree>
    <p:extLst>
      <p:ext uri="{BB962C8B-B14F-4D97-AF65-F5344CB8AC3E}">
        <p14:creationId xmlns:p14="http://schemas.microsoft.com/office/powerpoint/2010/main" val="228102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BB88B4-6E69-1F4F-BED3-0D8E6953F545}"/>
              </a:ext>
            </a:extLst>
          </p:cNvPr>
          <p:cNvSpPr>
            <a:spLocks noGrp="1"/>
          </p:cNvSpPr>
          <p:nvPr>
            <p:ph type="sldNum" sz="quarter" idx="12"/>
          </p:nvPr>
        </p:nvSpPr>
        <p:spPr/>
        <p:txBody>
          <a:bodyPr/>
          <a:lstStyle/>
          <a:p>
            <a:fld id="{330EA680-D336-4FF7-8B7A-9848BB0A1C32}" type="slidenum">
              <a:rPr lang="en-US" smtClean="0"/>
              <a:pPr/>
              <a:t>4</a:t>
            </a:fld>
            <a:r>
              <a:rPr lang="en-US"/>
              <a:t> </a:t>
            </a:r>
          </a:p>
        </p:txBody>
      </p:sp>
      <p:sp>
        <p:nvSpPr>
          <p:cNvPr id="4" name="Text Placeholder 3">
            <a:extLst>
              <a:ext uri="{FF2B5EF4-FFF2-40B4-BE49-F238E27FC236}">
                <a16:creationId xmlns:a16="http://schemas.microsoft.com/office/drawing/2014/main" id="{7A5699A4-E08E-BF4B-8BC2-DA191BD70067}"/>
              </a:ext>
            </a:extLst>
          </p:cNvPr>
          <p:cNvSpPr>
            <a:spLocks noGrp="1"/>
          </p:cNvSpPr>
          <p:nvPr>
            <p:ph type="body" sz="quarter" idx="13"/>
          </p:nvPr>
        </p:nvSpPr>
        <p:spPr/>
        <p:txBody>
          <a:bodyPr/>
          <a:lstStyle/>
          <a:p>
            <a:r>
              <a:rPr lang="en-US">
                <a:latin typeface="Arial"/>
                <a:cs typeface="Arial"/>
              </a:rPr>
              <a:t>CONOPS: Prelaunch to LCV EOL</a:t>
            </a:r>
          </a:p>
        </p:txBody>
      </p:sp>
      <p:sp>
        <p:nvSpPr>
          <p:cNvPr id="2" name="Text Placeholder 1">
            <a:extLst>
              <a:ext uri="{FF2B5EF4-FFF2-40B4-BE49-F238E27FC236}">
                <a16:creationId xmlns:a16="http://schemas.microsoft.com/office/drawing/2014/main" id="{CE16CECC-701E-49C3-9C94-96BC380A8272}"/>
              </a:ext>
            </a:extLst>
          </p:cNvPr>
          <p:cNvSpPr>
            <a:spLocks noGrp="1"/>
          </p:cNvSpPr>
          <p:nvPr>
            <p:ph type="body" sz="quarter" idx="14"/>
          </p:nvPr>
        </p:nvSpPr>
        <p:spPr/>
        <p:txBody>
          <a:bodyPr/>
          <a:lstStyle/>
          <a:p>
            <a:r>
              <a:rPr lang="en-US"/>
              <a:t>Sean Nogrady</a:t>
            </a:r>
          </a:p>
        </p:txBody>
      </p:sp>
      <p:pic>
        <p:nvPicPr>
          <p:cNvPr id="9" name="Content Placeholder 8" descr="A screenshot of a cell phone&#10;&#10;Description automatically generated">
            <a:extLst>
              <a:ext uri="{FF2B5EF4-FFF2-40B4-BE49-F238E27FC236}">
                <a16:creationId xmlns:a16="http://schemas.microsoft.com/office/drawing/2014/main" id="{56120C5A-E85C-B646-9A94-AB4FBA02DEDA}"/>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9312" r="458" b="6064"/>
          <a:stretch/>
        </p:blipFill>
        <p:spPr>
          <a:xfrm>
            <a:off x="639402" y="548640"/>
            <a:ext cx="10988154" cy="5250302"/>
          </a:xfrm>
        </p:spPr>
      </p:pic>
    </p:spTree>
    <p:extLst>
      <p:ext uri="{BB962C8B-B14F-4D97-AF65-F5344CB8AC3E}">
        <p14:creationId xmlns:p14="http://schemas.microsoft.com/office/powerpoint/2010/main" val="414199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58F000-BCB1-F044-B7BD-58B80AE08984}"/>
              </a:ext>
            </a:extLst>
          </p:cNvPr>
          <p:cNvSpPr>
            <a:spLocks noGrp="1"/>
          </p:cNvSpPr>
          <p:nvPr>
            <p:ph type="sldNum" sz="quarter" idx="12"/>
          </p:nvPr>
        </p:nvSpPr>
        <p:spPr/>
        <p:txBody>
          <a:bodyPr/>
          <a:lstStyle/>
          <a:p>
            <a:fld id="{330EA680-D336-4FF7-8B7A-9848BB0A1C32}" type="slidenum">
              <a:rPr lang="en-US" smtClean="0"/>
              <a:pPr/>
              <a:t>5</a:t>
            </a:fld>
            <a:r>
              <a:rPr lang="en-US"/>
              <a:t> </a:t>
            </a:r>
          </a:p>
        </p:txBody>
      </p:sp>
      <p:sp>
        <p:nvSpPr>
          <p:cNvPr id="4" name="Text Placeholder 3">
            <a:extLst>
              <a:ext uri="{FF2B5EF4-FFF2-40B4-BE49-F238E27FC236}">
                <a16:creationId xmlns:a16="http://schemas.microsoft.com/office/drawing/2014/main" id="{F69E29D4-D774-3D4D-BECE-CEF4D9664937}"/>
              </a:ext>
            </a:extLst>
          </p:cNvPr>
          <p:cNvSpPr>
            <a:spLocks noGrp="1"/>
          </p:cNvSpPr>
          <p:nvPr>
            <p:ph type="body" sz="quarter" idx="13"/>
          </p:nvPr>
        </p:nvSpPr>
        <p:spPr/>
        <p:txBody>
          <a:bodyPr/>
          <a:lstStyle/>
          <a:p>
            <a:r>
              <a:rPr lang="en-US">
                <a:latin typeface="Arial"/>
                <a:cs typeface="Arial"/>
              </a:rPr>
              <a:t>CONOPS: Deployment and Early Operations to LSS EOL</a:t>
            </a:r>
          </a:p>
        </p:txBody>
      </p:sp>
      <p:sp>
        <p:nvSpPr>
          <p:cNvPr id="2" name="Text Placeholder 1">
            <a:extLst>
              <a:ext uri="{FF2B5EF4-FFF2-40B4-BE49-F238E27FC236}">
                <a16:creationId xmlns:a16="http://schemas.microsoft.com/office/drawing/2014/main" id="{EC66AF69-2F24-4685-B742-4671CD3865AA}"/>
              </a:ext>
            </a:extLst>
          </p:cNvPr>
          <p:cNvSpPr>
            <a:spLocks noGrp="1"/>
          </p:cNvSpPr>
          <p:nvPr>
            <p:ph type="body" sz="quarter" idx="14"/>
          </p:nvPr>
        </p:nvSpPr>
        <p:spPr/>
        <p:txBody>
          <a:bodyPr/>
          <a:lstStyle/>
          <a:p>
            <a:r>
              <a:rPr lang="en-US"/>
              <a:t>Sean Nogrady</a:t>
            </a:r>
          </a:p>
        </p:txBody>
      </p:sp>
      <p:pic>
        <p:nvPicPr>
          <p:cNvPr id="11" name="Picture 10" descr="A screenshot of a cell phone&#10;&#10;Description automatically generated">
            <a:extLst>
              <a:ext uri="{FF2B5EF4-FFF2-40B4-BE49-F238E27FC236}">
                <a16:creationId xmlns:a16="http://schemas.microsoft.com/office/drawing/2014/main" id="{A9802F26-8693-3844-8982-250CCC725E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21" t="7259" r="1654" b="3433"/>
          <a:stretch/>
        </p:blipFill>
        <p:spPr>
          <a:xfrm>
            <a:off x="612270" y="589039"/>
            <a:ext cx="10967459" cy="5679921"/>
          </a:xfrm>
          <a:prstGeom prst="rect">
            <a:avLst/>
          </a:prstGeom>
        </p:spPr>
      </p:pic>
    </p:spTree>
    <p:extLst>
      <p:ext uri="{BB962C8B-B14F-4D97-AF65-F5344CB8AC3E}">
        <p14:creationId xmlns:p14="http://schemas.microsoft.com/office/powerpoint/2010/main" val="220258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a:xfrm>
            <a:off x="0" y="2512203"/>
            <a:ext cx="6692440" cy="1833594"/>
          </a:xfrm>
        </p:spPr>
        <p:txBody>
          <a:bodyPr>
            <a:normAutofit/>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Constellation Design</a:t>
            </a:r>
            <a:endParaRPr lang="en-US" dirty="0"/>
          </a:p>
        </p:txBody>
      </p:sp>
    </p:spTree>
    <p:extLst>
      <p:ext uri="{BB962C8B-B14F-4D97-AF65-F5344CB8AC3E}">
        <p14:creationId xmlns:p14="http://schemas.microsoft.com/office/powerpoint/2010/main" val="56086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57F6A60-ED07-4F66-A52B-0BD3966C176C}"/>
              </a:ext>
            </a:extLst>
          </p:cNvPr>
          <p:cNvSpPr>
            <a:spLocks noGrp="1"/>
          </p:cNvSpPr>
          <p:nvPr>
            <p:ph type="body" sz="quarter" idx="13"/>
          </p:nvPr>
        </p:nvSpPr>
        <p:spPr/>
        <p:txBody>
          <a:bodyPr/>
          <a:lstStyle/>
          <a:p>
            <a:r>
              <a:rPr lang="en-US" dirty="0">
                <a:cs typeface="Calibri Light"/>
              </a:rPr>
              <a:t>Constellation Design</a:t>
            </a:r>
            <a:endParaRPr lang="en-US" dirty="0"/>
          </a:p>
        </p:txBody>
      </p:sp>
      <p:sp>
        <p:nvSpPr>
          <p:cNvPr id="10" name="Text Placeholder 9">
            <a:extLst>
              <a:ext uri="{FF2B5EF4-FFF2-40B4-BE49-F238E27FC236}">
                <a16:creationId xmlns:a16="http://schemas.microsoft.com/office/drawing/2014/main" id="{D499ABE4-9E8E-4198-9949-9DC841EC3397}"/>
              </a:ext>
            </a:extLst>
          </p:cNvPr>
          <p:cNvSpPr>
            <a:spLocks noGrp="1"/>
          </p:cNvSpPr>
          <p:nvPr>
            <p:ph type="body" sz="quarter" idx="14"/>
          </p:nvPr>
        </p:nvSpPr>
        <p:spPr/>
        <p:txBody>
          <a:bodyPr/>
          <a:lstStyle/>
          <a:p>
            <a:r>
              <a:rPr lang="en-US" dirty="0"/>
              <a:t>Martin Kamme</a:t>
            </a:r>
          </a:p>
        </p:txBody>
      </p:sp>
      <p:pic>
        <p:nvPicPr>
          <p:cNvPr id="1028" name="Picture 4">
            <a:extLst>
              <a:ext uri="{FF2B5EF4-FFF2-40B4-BE49-F238E27FC236}">
                <a16:creationId xmlns:a16="http://schemas.microsoft.com/office/drawing/2014/main" id="{A250D485-3A65-48C6-AB94-042E74B8D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4" y="1160033"/>
            <a:ext cx="6039315" cy="45472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C82868-8623-4864-9F60-2952C34310E9}"/>
              </a:ext>
            </a:extLst>
          </p:cNvPr>
          <p:cNvSpPr txBox="1"/>
          <p:nvPr/>
        </p:nvSpPr>
        <p:spPr>
          <a:xfrm>
            <a:off x="6485467" y="1470554"/>
            <a:ext cx="5528733"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Led preliminary design of the Lunar Navigation Constellation</a:t>
            </a:r>
          </a:p>
          <a:p>
            <a:pPr marL="285750" indent="-285750">
              <a:buFont typeface="Arial" panose="020B0604020202020204" pitchFamily="34" charset="0"/>
              <a:buChar char="•"/>
            </a:pPr>
            <a:r>
              <a:rPr lang="en-US" sz="2400" dirty="0"/>
              <a:t>Designed 4 plane walker delta constellation with 28 satellites to meet the global and continuous navigation requirements outlined in the RFP</a:t>
            </a:r>
          </a:p>
          <a:p>
            <a:pPr marL="285750" indent="-285750">
              <a:buFont typeface="Arial" panose="020B0604020202020204" pitchFamily="34" charset="0"/>
              <a:buChar char="•"/>
            </a:pPr>
            <a:r>
              <a:rPr lang="en-US" sz="2400" dirty="0"/>
              <a:t>Final constellation and analysis completed by other GNC members</a:t>
            </a:r>
          </a:p>
        </p:txBody>
      </p:sp>
      <p:sp>
        <p:nvSpPr>
          <p:cNvPr id="2" name="Slide Number Placeholder 1">
            <a:extLst>
              <a:ext uri="{FF2B5EF4-FFF2-40B4-BE49-F238E27FC236}">
                <a16:creationId xmlns:a16="http://schemas.microsoft.com/office/drawing/2014/main" id="{A661F2A7-5305-423C-9C84-E3509F203602}"/>
              </a:ext>
            </a:extLst>
          </p:cNvPr>
          <p:cNvSpPr>
            <a:spLocks noGrp="1"/>
          </p:cNvSpPr>
          <p:nvPr>
            <p:ph type="sldNum" sz="quarter" idx="12"/>
          </p:nvPr>
        </p:nvSpPr>
        <p:spPr/>
        <p:txBody>
          <a:bodyPr/>
          <a:lstStyle/>
          <a:p>
            <a:fld id="{330EA680-D336-4FF7-8B7A-9848BB0A1C32}" type="slidenum">
              <a:rPr lang="en-US" smtClean="0"/>
              <a:pPr/>
              <a:t>7</a:t>
            </a:fld>
            <a:r>
              <a:rPr lang="en-US"/>
              <a:t> </a:t>
            </a:r>
          </a:p>
        </p:txBody>
      </p:sp>
    </p:spTree>
    <p:extLst>
      <p:ext uri="{BB962C8B-B14F-4D97-AF65-F5344CB8AC3E}">
        <p14:creationId xmlns:p14="http://schemas.microsoft.com/office/powerpoint/2010/main" val="17504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D80914-65E2-43BA-9AF5-1067D2C03AE6}"/>
              </a:ext>
            </a:extLst>
          </p:cNvPr>
          <p:cNvSpPr>
            <a:spLocks noGrp="1"/>
          </p:cNvSpPr>
          <p:nvPr>
            <p:ph type="sldNum" sz="quarter" idx="12"/>
          </p:nvPr>
        </p:nvSpPr>
        <p:spPr/>
        <p:txBody>
          <a:bodyPr/>
          <a:lstStyle/>
          <a:p>
            <a:fld id="{330EA680-D336-4FF7-8B7A-9848BB0A1C32}" type="slidenum">
              <a:rPr lang="en-US" smtClean="0"/>
              <a:pPr/>
              <a:t>8</a:t>
            </a:fld>
            <a:endParaRPr lang="en-US"/>
          </a:p>
        </p:txBody>
      </p:sp>
      <p:sp>
        <p:nvSpPr>
          <p:cNvPr id="11" name="Title 10">
            <a:extLst>
              <a:ext uri="{FF2B5EF4-FFF2-40B4-BE49-F238E27FC236}">
                <a16:creationId xmlns:a16="http://schemas.microsoft.com/office/drawing/2014/main" id="{D52883C0-CDFD-4F69-B6A1-4F1A7D0ED981}"/>
              </a:ext>
            </a:extLst>
          </p:cNvPr>
          <p:cNvSpPr>
            <a:spLocks noGrp="1"/>
          </p:cNvSpPr>
          <p:nvPr>
            <p:ph type="ctrTitle"/>
          </p:nvPr>
        </p:nvSpPr>
        <p:spPr>
          <a:xfrm>
            <a:off x="0" y="2512203"/>
            <a:ext cx="6692440" cy="1833594"/>
          </a:xfrm>
        </p:spPr>
        <p:txBody>
          <a:bodyPr>
            <a:normAutofit/>
          </a:bodyPr>
          <a:lstStyle/>
          <a:p>
            <a:r>
              <a:rPr kumimoji="0" lang="en-US" sz="6000" b="0" i="0" u="none" strike="noStrike" kern="1200" cap="none" spc="0" normalizeH="0" baseline="0" noProof="0" dirty="0">
                <a:ln>
                  <a:noFill/>
                </a:ln>
                <a:solidFill>
                  <a:srgbClr val="AEABAB">
                    <a:lumMod val="50000"/>
                  </a:srgbClr>
                </a:solidFill>
                <a:effectLst/>
                <a:uLnTx/>
                <a:uFillTx/>
                <a:latin typeface="Arial"/>
                <a:ea typeface="+mj-ea"/>
                <a:cs typeface="Arial"/>
              </a:rPr>
              <a:t>Transfer Design</a:t>
            </a:r>
            <a:endParaRPr lang="en-US" dirty="0"/>
          </a:p>
        </p:txBody>
      </p:sp>
    </p:spTree>
    <p:extLst>
      <p:ext uri="{BB962C8B-B14F-4D97-AF65-F5344CB8AC3E}">
        <p14:creationId xmlns:p14="http://schemas.microsoft.com/office/powerpoint/2010/main" val="219354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859-E124-4BBE-85F3-2C451D1B7EDE}"/>
              </a:ext>
            </a:extLst>
          </p:cNvPr>
          <p:cNvSpPr>
            <a:spLocks noGrp="1"/>
          </p:cNvSpPr>
          <p:nvPr>
            <p:ph idx="1"/>
          </p:nvPr>
        </p:nvSpPr>
        <p:spPr/>
        <p:txBody>
          <a:bodyPr vert="horz" lIns="91440" tIns="45720" rIns="91440" bIns="45720" rtlCol="0" anchor="t">
            <a:normAutofit/>
          </a:bodyPr>
          <a:lstStyle/>
          <a:p>
            <a:r>
              <a:rPr lang="en-US">
                <a:cs typeface="Calibri"/>
              </a:rPr>
              <a:t>LV will provide TLI burn for the LCVs Direct Transfer to the moon</a:t>
            </a:r>
          </a:p>
          <a:p>
            <a:r>
              <a:rPr lang="en-US">
                <a:cs typeface="Calibri"/>
              </a:rPr>
              <a:t>Two correctional burns along trajectory</a:t>
            </a:r>
          </a:p>
          <a:p>
            <a:r>
              <a:rPr lang="en-US">
                <a:cs typeface="Calibri"/>
              </a:rPr>
              <a:t>LCV will perform capture burn at perigee of </a:t>
            </a:r>
            <a:r>
              <a:rPr lang="en-US" err="1">
                <a:cs typeface="Calibri"/>
              </a:rPr>
              <a:t>ecc</a:t>
            </a:r>
            <a:r>
              <a:rPr lang="en-US">
                <a:cs typeface="Calibri"/>
              </a:rPr>
              <a:t> = 0.6 and </a:t>
            </a:r>
            <a:r>
              <a:rPr lang="en-US" err="1">
                <a:cs typeface="Calibri"/>
              </a:rPr>
              <a:t>rp</a:t>
            </a:r>
            <a:r>
              <a:rPr lang="en-US">
                <a:cs typeface="Calibri"/>
              </a:rPr>
              <a:t> = 7380 km capture orbit</a:t>
            </a:r>
          </a:p>
          <a:p>
            <a:r>
              <a:rPr lang="en-US">
                <a:cs typeface="Calibri"/>
              </a:rPr>
              <a:t>Each launch will place one LCV in one of the four operational orbits</a:t>
            </a:r>
          </a:p>
          <a:p>
            <a:r>
              <a:rPr lang="en-US">
                <a:cs typeface="Calibri"/>
              </a:rPr>
              <a:t>Transfer trajectory is designed around the desired arrival geometry about the moon inertial axes:</a:t>
            </a:r>
          </a:p>
          <a:p>
            <a:pPr lvl="1"/>
            <a:r>
              <a:rPr lang="en-US" err="1">
                <a:cs typeface="Calibri"/>
              </a:rPr>
              <a:t>Perilune</a:t>
            </a:r>
            <a:r>
              <a:rPr lang="en-US">
                <a:cs typeface="Calibri"/>
              </a:rPr>
              <a:t> radius: 7380 km</a:t>
            </a:r>
          </a:p>
          <a:p>
            <a:pPr lvl="1"/>
            <a:r>
              <a:rPr lang="en-US" err="1">
                <a:cs typeface="Calibri"/>
              </a:rPr>
              <a:t>Ecc</a:t>
            </a:r>
            <a:r>
              <a:rPr lang="en-US">
                <a:cs typeface="Calibri"/>
              </a:rPr>
              <a:t>: 0.6</a:t>
            </a:r>
          </a:p>
          <a:p>
            <a:pPr lvl="1"/>
            <a:r>
              <a:rPr lang="en-US">
                <a:cs typeface="Calibri"/>
              </a:rPr>
              <a:t>Inc: 50 degrees</a:t>
            </a:r>
          </a:p>
          <a:p>
            <a:pPr lvl="1"/>
            <a:r>
              <a:rPr lang="en-US">
                <a:cs typeface="Calibri"/>
              </a:rPr>
              <a:t>RAAN: 0, 90, 180, or 270 (depending on Launch Number)</a:t>
            </a:r>
          </a:p>
          <a:p>
            <a:r>
              <a:rPr lang="en-US">
                <a:cs typeface="Calibri"/>
              </a:rPr>
              <a:t>The trajectories for each launch were designed using a series of Target Sequences with multiple Differential Correctors in STK</a:t>
            </a:r>
          </a:p>
        </p:txBody>
      </p:sp>
      <p:sp>
        <p:nvSpPr>
          <p:cNvPr id="6" name="Text Placeholder 5">
            <a:extLst>
              <a:ext uri="{FF2B5EF4-FFF2-40B4-BE49-F238E27FC236}">
                <a16:creationId xmlns:a16="http://schemas.microsoft.com/office/drawing/2014/main" id="{43F9735B-4C73-4B53-82B6-327331A5B4C1}"/>
              </a:ext>
            </a:extLst>
          </p:cNvPr>
          <p:cNvSpPr>
            <a:spLocks noGrp="1"/>
          </p:cNvSpPr>
          <p:nvPr>
            <p:ph type="body" sz="quarter" idx="13"/>
          </p:nvPr>
        </p:nvSpPr>
        <p:spPr/>
        <p:txBody>
          <a:bodyPr/>
          <a:lstStyle/>
          <a:p>
            <a:r>
              <a:rPr lang="en-US" dirty="0">
                <a:cs typeface="Calibri Light"/>
              </a:rPr>
              <a:t>Transfer Design</a:t>
            </a:r>
            <a:endParaRPr lang="en-US" dirty="0"/>
          </a:p>
        </p:txBody>
      </p:sp>
      <p:sp>
        <p:nvSpPr>
          <p:cNvPr id="7" name="Text Placeholder 6">
            <a:extLst>
              <a:ext uri="{FF2B5EF4-FFF2-40B4-BE49-F238E27FC236}">
                <a16:creationId xmlns:a16="http://schemas.microsoft.com/office/drawing/2014/main" id="{C129FDF2-6B10-4260-93A3-BB51CE8F52B0}"/>
              </a:ext>
            </a:extLst>
          </p:cNvPr>
          <p:cNvSpPr>
            <a:spLocks noGrp="1"/>
          </p:cNvSpPr>
          <p:nvPr>
            <p:ph type="body" sz="quarter" idx="14"/>
          </p:nvPr>
        </p:nvSpPr>
        <p:spPr/>
        <p:txBody>
          <a:bodyPr/>
          <a:lstStyle/>
          <a:p>
            <a:r>
              <a:rPr lang="en-US" dirty="0"/>
              <a:t>Martin Kamme</a:t>
            </a:r>
          </a:p>
        </p:txBody>
      </p:sp>
      <p:sp>
        <p:nvSpPr>
          <p:cNvPr id="2" name="Slide Number Placeholder 1">
            <a:extLst>
              <a:ext uri="{FF2B5EF4-FFF2-40B4-BE49-F238E27FC236}">
                <a16:creationId xmlns:a16="http://schemas.microsoft.com/office/drawing/2014/main" id="{8F51577C-D6D1-4F18-9F20-EF1DDF5101ED}"/>
              </a:ext>
            </a:extLst>
          </p:cNvPr>
          <p:cNvSpPr>
            <a:spLocks noGrp="1"/>
          </p:cNvSpPr>
          <p:nvPr>
            <p:ph type="sldNum" sz="quarter" idx="12"/>
          </p:nvPr>
        </p:nvSpPr>
        <p:spPr/>
        <p:txBody>
          <a:bodyPr/>
          <a:lstStyle/>
          <a:p>
            <a:fld id="{330EA680-D336-4FF7-8B7A-9848BB0A1C32}" type="slidenum">
              <a:rPr lang="en-US" smtClean="0"/>
              <a:pPr/>
              <a:t>9</a:t>
            </a:fld>
            <a:r>
              <a:rPr lang="en-US"/>
              <a:t> </a:t>
            </a:r>
          </a:p>
        </p:txBody>
      </p:sp>
    </p:spTree>
    <p:extLst>
      <p:ext uri="{BB962C8B-B14F-4D97-AF65-F5344CB8AC3E}">
        <p14:creationId xmlns:p14="http://schemas.microsoft.com/office/powerpoint/2010/main" val="4118559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2308</Words>
  <Application>Microsoft Office PowerPoint</Application>
  <PresentationFormat>Widescreen</PresentationFormat>
  <Paragraphs>261</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Preliminary Design Review (GNC)</vt:lpstr>
      <vt:lpstr>PowerPoint Presentation</vt:lpstr>
      <vt:lpstr>PowerPoint Presentation</vt:lpstr>
      <vt:lpstr>PowerPoint Presentation</vt:lpstr>
      <vt:lpstr>PowerPoint Presentation</vt:lpstr>
      <vt:lpstr>Constellation Design</vt:lpstr>
      <vt:lpstr>PowerPoint Presentation</vt:lpstr>
      <vt:lpstr>Transfer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LSS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PDR GNC</dc:title>
  <dc:creator>Martin</dc:creator>
  <cp:lastModifiedBy>Martin</cp:lastModifiedBy>
  <cp:revision>23</cp:revision>
  <dcterms:created xsi:type="dcterms:W3CDTF">2020-09-16T20:50:22Z</dcterms:created>
  <dcterms:modified xsi:type="dcterms:W3CDTF">2020-09-17T00:13:59Z</dcterms:modified>
</cp:coreProperties>
</file>