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7442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5954F9-7EA5-4240-B76D-56F6267BD05D}"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88884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00263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3923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468052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24873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640734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2508808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37622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210812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69230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954F9-7EA5-4240-B76D-56F6267BD05D}"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96060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954F9-7EA5-4240-B76D-56F6267BD05D}"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18468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271956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387740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5954F9-7EA5-4240-B76D-56F6267BD05D}" type="datetimeFigureOut">
              <a:rPr lang="en-US" smtClean="0"/>
              <a:t>3/23/2021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256866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5954F9-7EA5-4240-B76D-56F6267BD05D}"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111C6-B6D6-4621-AA37-5F981F6A8A7E}" type="slidenum">
              <a:rPr lang="en-US" smtClean="0"/>
              <a:t>‹#›</a:t>
            </a:fld>
            <a:endParaRPr lang="en-US"/>
          </a:p>
        </p:txBody>
      </p:sp>
    </p:spTree>
    <p:extLst>
      <p:ext uri="{BB962C8B-B14F-4D97-AF65-F5344CB8AC3E}">
        <p14:creationId xmlns:p14="http://schemas.microsoft.com/office/powerpoint/2010/main" val="27253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5954F9-7EA5-4240-B76D-56F6267BD05D}" type="datetimeFigureOut">
              <a:rPr lang="en-US" smtClean="0"/>
              <a:t>3/23/2021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B111C6-B6D6-4621-AA37-5F981F6A8A7E}" type="slidenum">
              <a:rPr lang="en-US" smtClean="0"/>
              <a:t>‹#›</a:t>
            </a:fld>
            <a:endParaRPr lang="en-US"/>
          </a:p>
        </p:txBody>
      </p:sp>
    </p:spTree>
    <p:extLst>
      <p:ext uri="{BB962C8B-B14F-4D97-AF65-F5344CB8AC3E}">
        <p14:creationId xmlns:p14="http://schemas.microsoft.com/office/powerpoint/2010/main" val="34858993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0D90-0C3F-4420-93CF-7A2C0BAF93DB}"/>
              </a:ext>
            </a:extLst>
          </p:cNvPr>
          <p:cNvSpPr>
            <a:spLocks noGrp="1"/>
          </p:cNvSpPr>
          <p:nvPr>
            <p:ph type="ctrTitle"/>
          </p:nvPr>
        </p:nvSpPr>
        <p:spPr/>
        <p:txBody>
          <a:bodyPr/>
          <a:lstStyle/>
          <a:p>
            <a:r>
              <a:rPr lang="en-US" dirty="0"/>
              <a:t>Restaurant analysis for Cities and Towns in Slovakia</a:t>
            </a:r>
          </a:p>
        </p:txBody>
      </p:sp>
      <p:sp>
        <p:nvSpPr>
          <p:cNvPr id="3" name="Subtitle 2">
            <a:extLst>
              <a:ext uri="{FF2B5EF4-FFF2-40B4-BE49-F238E27FC236}">
                <a16:creationId xmlns:a16="http://schemas.microsoft.com/office/drawing/2014/main" id="{9BEFC332-3DBA-47F7-8238-00C1421DE8D6}"/>
              </a:ext>
            </a:extLst>
          </p:cNvPr>
          <p:cNvSpPr>
            <a:spLocks noGrp="1"/>
          </p:cNvSpPr>
          <p:nvPr>
            <p:ph type="subTitle" idx="1"/>
          </p:nvPr>
        </p:nvSpPr>
        <p:spPr/>
        <p:txBody>
          <a:bodyPr/>
          <a:lstStyle/>
          <a:p>
            <a:r>
              <a:rPr lang="en-US" dirty="0"/>
              <a:t>Applied Data Science Capstone project</a:t>
            </a:r>
          </a:p>
        </p:txBody>
      </p:sp>
    </p:spTree>
    <p:extLst>
      <p:ext uri="{BB962C8B-B14F-4D97-AF65-F5344CB8AC3E}">
        <p14:creationId xmlns:p14="http://schemas.microsoft.com/office/powerpoint/2010/main" val="70357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1FC2-4A91-440B-BA0D-F01914DD614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88A39C8-F646-41BB-A406-C1E64A8F7885}"/>
              </a:ext>
            </a:extLst>
          </p:cNvPr>
          <p:cNvSpPr>
            <a:spLocks noGrp="1"/>
          </p:cNvSpPr>
          <p:nvPr>
            <p:ph idx="1"/>
          </p:nvPr>
        </p:nvSpPr>
        <p:spPr/>
        <p:txBody>
          <a:bodyPr/>
          <a:lstStyle/>
          <a:p>
            <a:r>
              <a:rPr lang="en-US" dirty="0"/>
              <a:t>If someone is interested in open a new Restaurant where to open it and what category of restaurant should it be?</a:t>
            </a:r>
          </a:p>
          <a:p>
            <a:r>
              <a:rPr lang="en-US" dirty="0"/>
              <a:t>What features should be used to find the most suitable city / town for certain restaurant type? </a:t>
            </a:r>
          </a:p>
          <a:p>
            <a:r>
              <a:rPr lang="en-US" dirty="0"/>
              <a:t>What is current restaurant distribution in Slovak cities / towns</a:t>
            </a:r>
          </a:p>
        </p:txBody>
      </p:sp>
    </p:spTree>
    <p:extLst>
      <p:ext uri="{BB962C8B-B14F-4D97-AF65-F5344CB8AC3E}">
        <p14:creationId xmlns:p14="http://schemas.microsoft.com/office/powerpoint/2010/main" val="263466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1408-6782-4B71-9EF4-E5FFB8A90336}"/>
              </a:ext>
            </a:extLst>
          </p:cNvPr>
          <p:cNvSpPr>
            <a:spLocks noGrp="1"/>
          </p:cNvSpPr>
          <p:nvPr>
            <p:ph type="title"/>
          </p:nvPr>
        </p:nvSpPr>
        <p:spPr/>
        <p:txBody>
          <a:bodyPr/>
          <a:lstStyle/>
          <a:p>
            <a:r>
              <a:rPr lang="en-US" dirty="0"/>
              <a:t>Used data</a:t>
            </a:r>
          </a:p>
        </p:txBody>
      </p:sp>
      <p:sp>
        <p:nvSpPr>
          <p:cNvPr id="3" name="Content Placeholder 2">
            <a:extLst>
              <a:ext uri="{FF2B5EF4-FFF2-40B4-BE49-F238E27FC236}">
                <a16:creationId xmlns:a16="http://schemas.microsoft.com/office/drawing/2014/main" id="{4D642823-7C13-4D22-8DEB-0F08621BFBA7}"/>
              </a:ext>
            </a:extLst>
          </p:cNvPr>
          <p:cNvSpPr>
            <a:spLocks noGrp="1"/>
          </p:cNvSpPr>
          <p:nvPr>
            <p:ph idx="1"/>
          </p:nvPr>
        </p:nvSpPr>
        <p:spPr>
          <a:xfrm>
            <a:off x="517386" y="1697812"/>
            <a:ext cx="8946541" cy="2536837"/>
          </a:xfrm>
        </p:spPr>
        <p:txBody>
          <a:bodyPr/>
          <a:lstStyle/>
          <a:p>
            <a:r>
              <a:rPr lang="sk-SK" sz="1800" dirty="0">
                <a:effectLst/>
                <a:latin typeface="Calibri" panose="020F0502020204030204" pitchFamily="34" charset="0"/>
                <a:ea typeface="Calibri" panose="020F0502020204030204" pitchFamily="34" charset="0"/>
                <a:cs typeface="Times New Roman" panose="02020603050405020304" pitchFamily="18" charset="0"/>
              </a:rPr>
              <a:t>Statistical Office of the Slovak Republic 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a:t>Town population</a:t>
            </a:r>
          </a:p>
          <a:p>
            <a:pPr lvl="1"/>
            <a:r>
              <a:rPr lang="en-US" sz="1400" dirty="0"/>
              <a:t>District population</a:t>
            </a:r>
          </a:p>
          <a:p>
            <a:pPr lvl="1"/>
            <a:r>
              <a:rPr lang="en-US" sz="1400" dirty="0"/>
              <a:t>Region population</a:t>
            </a:r>
          </a:p>
          <a:p>
            <a:pPr lvl="1"/>
            <a:r>
              <a:rPr lang="en-US" sz="1400" dirty="0"/>
              <a:t>Average wage </a:t>
            </a:r>
          </a:p>
          <a:p>
            <a:pPr lvl="1"/>
            <a:r>
              <a:rPr lang="en-US" sz="1400" dirty="0"/>
              <a:t>Crime rate</a:t>
            </a:r>
          </a:p>
          <a:p>
            <a:pPr lvl="1"/>
            <a:r>
              <a:rPr lang="en-US" sz="1400" dirty="0"/>
              <a:t>Unemployment rate</a:t>
            </a:r>
          </a:p>
        </p:txBody>
      </p:sp>
      <p:sp>
        <p:nvSpPr>
          <p:cNvPr id="4" name="Content Placeholder 2">
            <a:extLst>
              <a:ext uri="{FF2B5EF4-FFF2-40B4-BE49-F238E27FC236}">
                <a16:creationId xmlns:a16="http://schemas.microsoft.com/office/drawing/2014/main" id="{354C0D25-6220-4729-9BB3-8BE076F77F41}"/>
              </a:ext>
            </a:extLst>
          </p:cNvPr>
          <p:cNvSpPr txBox="1">
            <a:spLocks/>
          </p:cNvSpPr>
          <p:nvPr/>
        </p:nvSpPr>
        <p:spPr>
          <a:xfrm>
            <a:off x="517385" y="4211324"/>
            <a:ext cx="8946541" cy="7934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Foursquare API</a:t>
            </a:r>
          </a:p>
          <a:p>
            <a:pPr lvl="1"/>
            <a:r>
              <a:rPr lang="en-US" sz="1400" dirty="0"/>
              <a:t>Restaurant categories in cities / towns in Slovakia</a:t>
            </a:r>
          </a:p>
        </p:txBody>
      </p:sp>
      <p:sp>
        <p:nvSpPr>
          <p:cNvPr id="5" name="Content Placeholder 2">
            <a:extLst>
              <a:ext uri="{FF2B5EF4-FFF2-40B4-BE49-F238E27FC236}">
                <a16:creationId xmlns:a16="http://schemas.microsoft.com/office/drawing/2014/main" id="{1742AEBF-C5CA-4280-98D8-26A252A22D12}"/>
              </a:ext>
            </a:extLst>
          </p:cNvPr>
          <p:cNvSpPr txBox="1">
            <a:spLocks/>
          </p:cNvSpPr>
          <p:nvPr/>
        </p:nvSpPr>
        <p:spPr>
          <a:xfrm>
            <a:off x="517384" y="5083028"/>
            <a:ext cx="8946541" cy="7934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800" dirty="0">
                <a:latin typeface="Calibri" panose="020F0502020204030204" pitchFamily="34" charset="0"/>
                <a:ea typeface="Calibri" panose="020F0502020204030204" pitchFamily="34" charset="0"/>
                <a:cs typeface="Times New Roman" panose="02020603050405020304" pitchFamily="18" charset="0"/>
              </a:rPr>
              <a:t>Wikipedia</a:t>
            </a:r>
          </a:p>
          <a:p>
            <a:pPr lvl="1"/>
            <a:r>
              <a:rPr lang="sk-SK" sz="1800" dirty="0">
                <a:effectLst/>
                <a:latin typeface="Calibri" panose="020F0502020204030204" pitchFamily="34" charset="0"/>
                <a:ea typeface="Calibri" panose="020F0502020204030204" pitchFamily="34" charset="0"/>
                <a:cs typeface="Times New Roman" panose="02020603050405020304" pitchFamily="18" charset="0"/>
              </a:rPr>
              <a:t>town affiliations to regions and district</a:t>
            </a:r>
            <a:r>
              <a:rPr lang="en-US" sz="1800" dirty="0">
                <a:effectLst/>
                <a:latin typeface="Calibri" panose="020F0502020204030204" pitchFamily="34" charset="0"/>
                <a:ea typeface="Calibri" panose="020F0502020204030204" pitchFamily="34" charset="0"/>
                <a:cs typeface="Times New Roman" panose="02020603050405020304" pitchFamily="18" charset="0"/>
              </a:rPr>
              <a:t>s</a:t>
            </a:r>
            <a:endParaRPr lang="en-US" sz="1400" dirty="0"/>
          </a:p>
        </p:txBody>
      </p:sp>
    </p:spTree>
    <p:extLst>
      <p:ext uri="{BB962C8B-B14F-4D97-AF65-F5344CB8AC3E}">
        <p14:creationId xmlns:p14="http://schemas.microsoft.com/office/powerpoint/2010/main" val="259834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FBE3-AF5C-42AE-9ADE-598F689DA8D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CB4585B3-9046-42F8-9EDA-5CA6426107CF}"/>
              </a:ext>
            </a:extLst>
          </p:cNvPr>
          <p:cNvSpPr>
            <a:spLocks noGrp="1"/>
          </p:cNvSpPr>
          <p:nvPr>
            <p:ph idx="1"/>
          </p:nvPr>
        </p:nvSpPr>
        <p:spPr>
          <a:xfrm>
            <a:off x="1104293" y="1502502"/>
            <a:ext cx="8946541" cy="4195481"/>
          </a:xfrm>
        </p:spPr>
        <p:txBody>
          <a:bodyPr>
            <a:normAutofit lnSpcReduction="10000"/>
          </a:bodyPr>
          <a:lstStyle/>
          <a:p>
            <a:r>
              <a:rPr lang="en-US" dirty="0"/>
              <a:t>C</a:t>
            </a:r>
            <a:r>
              <a:rPr lang="sk-SK" dirty="0"/>
              <a:t>ategory like "Caffe", "Bakery" or "Creperie" are not interesting for this analysis since the main focus is on restaurants. </a:t>
            </a:r>
            <a:r>
              <a:rPr lang="en-US" dirty="0"/>
              <a:t>These categories were deleted.</a:t>
            </a:r>
          </a:p>
          <a:p>
            <a:r>
              <a:rPr lang="sk-SK" dirty="0"/>
              <a:t>Categories like "Restaurant", "Diner","Bistro" or"Buffet" are not specific enough. That is whay they were put to single catagory "Others" and were  removed from main analysis, however the data was used to find information about restaurant per capita.</a:t>
            </a:r>
            <a:endParaRPr lang="en-US" dirty="0"/>
          </a:p>
          <a:p>
            <a:r>
              <a:rPr lang="en-US" dirty="0"/>
              <a:t>"Eastern European Restaurant" and "Slovak restaurant" are clearly the same categories. They was be merged as "Slovak restaurant".</a:t>
            </a:r>
          </a:p>
          <a:p>
            <a:r>
              <a:rPr lang="en-US" dirty="0"/>
              <a:t>Districts of Bratislava I, II, III, IV, V was merged to only Bratislava. It is not administratively correct, but it is not so important for the purpose of this analyses. The same approach was applied for districts of </a:t>
            </a:r>
            <a:r>
              <a:rPr lang="en-US" dirty="0" err="1"/>
              <a:t>Košice</a:t>
            </a:r>
            <a:r>
              <a:rPr lang="en-US" dirty="0"/>
              <a:t> I, II, III and IV.</a:t>
            </a:r>
          </a:p>
        </p:txBody>
      </p:sp>
    </p:spTree>
    <p:extLst>
      <p:ext uri="{BB962C8B-B14F-4D97-AF65-F5344CB8AC3E}">
        <p14:creationId xmlns:p14="http://schemas.microsoft.com/office/powerpoint/2010/main" val="314334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1948-E933-4C9C-BD5B-756D5B0774B9}"/>
              </a:ext>
            </a:extLst>
          </p:cNvPr>
          <p:cNvSpPr>
            <a:spLocks noGrp="1"/>
          </p:cNvSpPr>
          <p:nvPr>
            <p:ph type="title"/>
          </p:nvPr>
        </p:nvSpPr>
        <p:spPr/>
        <p:txBody>
          <a:bodyPr/>
          <a:lstStyle/>
          <a:p>
            <a:r>
              <a:rPr lang="en-US" dirty="0"/>
              <a:t>Main algorithm of town selection for specific restaurant category</a:t>
            </a:r>
          </a:p>
        </p:txBody>
      </p:sp>
      <p:sp>
        <p:nvSpPr>
          <p:cNvPr id="3" name="Content Placeholder 2">
            <a:extLst>
              <a:ext uri="{FF2B5EF4-FFF2-40B4-BE49-F238E27FC236}">
                <a16:creationId xmlns:a16="http://schemas.microsoft.com/office/drawing/2014/main" id="{ECC361A8-BF6E-4B3F-9C08-E9704FA2F74B}"/>
              </a:ext>
            </a:extLst>
          </p:cNvPr>
          <p:cNvSpPr>
            <a:spLocks noGrp="1"/>
          </p:cNvSpPr>
          <p:nvPr>
            <p:ph idx="1"/>
          </p:nvPr>
        </p:nvSpPr>
        <p:spPr>
          <a:xfrm>
            <a:off x="1104293" y="2209801"/>
            <a:ext cx="8946541" cy="4195481"/>
          </a:xfrm>
        </p:spPr>
        <p:txBody>
          <a:bodyPr>
            <a:normAutofit/>
          </a:bodyPr>
          <a:lstStyle/>
          <a:p>
            <a:pPr marL="0" indent="0">
              <a:buNone/>
            </a:pPr>
            <a:r>
              <a:rPr lang="en-US" dirty="0"/>
              <a:t>Restaurant should be opened in town where there is:</a:t>
            </a:r>
          </a:p>
          <a:p>
            <a:pPr marL="457200" indent="-457200">
              <a:buAutoNum type="arabicParenR"/>
            </a:pPr>
            <a:r>
              <a:rPr lang="en-US" dirty="0"/>
              <a:t>Lowest ratio of restaurant per capita</a:t>
            </a:r>
          </a:p>
          <a:p>
            <a:pPr marL="457200" indent="-457200">
              <a:buAutoNum type="arabicParenR"/>
            </a:pPr>
            <a:r>
              <a:rPr lang="en-US" dirty="0"/>
              <a:t>Lowest ratio of restaurant specific category per capita</a:t>
            </a:r>
          </a:p>
          <a:p>
            <a:pPr marL="457200" indent="-457200">
              <a:buAutoNum type="arabicParenR"/>
            </a:pPr>
            <a:r>
              <a:rPr lang="en-US" dirty="0"/>
              <a:t>Lowest district unemployment</a:t>
            </a:r>
          </a:p>
          <a:p>
            <a:pPr marL="457200" indent="-457200">
              <a:buAutoNum type="arabicParenR"/>
            </a:pPr>
            <a:r>
              <a:rPr lang="en-US" dirty="0"/>
              <a:t>Highest district wage</a:t>
            </a:r>
          </a:p>
          <a:p>
            <a:pPr marL="457200" indent="-457200">
              <a:buAutoNum type="arabicParenR"/>
            </a:pPr>
            <a:r>
              <a:rPr lang="en-US" dirty="0"/>
              <a:t>Lowest region crime rate</a:t>
            </a:r>
          </a:p>
          <a:p>
            <a:pPr marL="457200" indent="-457200">
              <a:buAutoNum type="arabicParenR"/>
            </a:pPr>
            <a:endParaRPr lang="en-US" dirty="0"/>
          </a:p>
          <a:p>
            <a:pPr marL="457200" indent="-457200">
              <a:buAutoNum type="arabicParenR"/>
            </a:pPr>
            <a:endParaRPr lang="en-US" dirty="0"/>
          </a:p>
          <a:p>
            <a:pPr marL="0" indent="0">
              <a:buNone/>
            </a:pPr>
            <a:endParaRPr lang="en-US" dirty="0"/>
          </a:p>
        </p:txBody>
      </p:sp>
    </p:spTree>
    <p:extLst>
      <p:ext uri="{BB962C8B-B14F-4D97-AF65-F5344CB8AC3E}">
        <p14:creationId xmlns:p14="http://schemas.microsoft.com/office/powerpoint/2010/main" val="401237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CFD0-ABA4-44FC-B786-6D6DF433B59D}"/>
              </a:ext>
            </a:extLst>
          </p:cNvPr>
          <p:cNvSpPr>
            <a:spLocks noGrp="1"/>
          </p:cNvSpPr>
          <p:nvPr>
            <p:ph type="title"/>
          </p:nvPr>
        </p:nvSpPr>
        <p:spPr/>
        <p:txBody>
          <a:bodyPr/>
          <a:lstStyle/>
          <a:p>
            <a:r>
              <a:rPr lang="en-US" dirty="0"/>
              <a:t>Score calculation</a:t>
            </a:r>
          </a:p>
        </p:txBody>
      </p:sp>
      <p:sp>
        <p:nvSpPr>
          <p:cNvPr id="3" name="Content Placeholder 2">
            <a:extLst>
              <a:ext uri="{FF2B5EF4-FFF2-40B4-BE49-F238E27FC236}">
                <a16:creationId xmlns:a16="http://schemas.microsoft.com/office/drawing/2014/main" id="{2108D84A-4D9A-4CA9-AB8A-00A5564079A9}"/>
              </a:ext>
            </a:extLst>
          </p:cNvPr>
          <p:cNvSpPr>
            <a:spLocks noGrp="1"/>
          </p:cNvSpPr>
          <p:nvPr>
            <p:ph idx="1"/>
          </p:nvPr>
        </p:nvSpPr>
        <p:spPr>
          <a:xfrm>
            <a:off x="541538" y="1642370"/>
            <a:ext cx="9508315" cy="4606030"/>
          </a:xfrm>
        </p:spPr>
        <p:txBody>
          <a:bodyPr/>
          <a:lstStyle/>
          <a:p>
            <a:r>
              <a:rPr lang="en-US" dirty="0"/>
              <a:t>score=(1-District Unemployment) *A * District Average Wage * B * (1 - 				Crimes per 100k for Region) * C * (1 - Restaurants per capita) * D 			* (1 - Specific Restaurants per capita) * E</a:t>
            </a:r>
          </a:p>
        </p:txBody>
      </p:sp>
      <p:sp>
        <p:nvSpPr>
          <p:cNvPr id="5" name="TextBox 4">
            <a:extLst>
              <a:ext uri="{FF2B5EF4-FFF2-40B4-BE49-F238E27FC236}">
                <a16:creationId xmlns:a16="http://schemas.microsoft.com/office/drawing/2014/main" id="{841291D3-0E37-47F8-9039-8437AE402C41}"/>
              </a:ext>
            </a:extLst>
          </p:cNvPr>
          <p:cNvSpPr txBox="1"/>
          <p:nvPr/>
        </p:nvSpPr>
        <p:spPr>
          <a:xfrm>
            <a:off x="801209" y="3007499"/>
            <a:ext cx="6094520" cy="1971374"/>
          </a:xfrm>
          <a:prstGeom prst="rect">
            <a:avLst/>
          </a:prstGeom>
          <a:noFill/>
        </p:spPr>
        <p:txBody>
          <a:bodyPr wrap="square">
            <a:spAutoFit/>
          </a:bodyPr>
          <a:lstStyle/>
          <a:p>
            <a:pPr marL="0" marR="0">
              <a:lnSpc>
                <a:spcPct val="107000"/>
              </a:lnSpc>
              <a:spcBef>
                <a:spcPts val="0"/>
              </a:spcBef>
              <a:spcAft>
                <a:spcPts val="800"/>
              </a:spcAft>
            </a:pPr>
            <a:r>
              <a:rPr lang="sk-SK" sz="1800" dirty="0">
                <a:effectLst/>
                <a:latin typeface="Calibri" panose="020F0502020204030204" pitchFamily="34" charset="0"/>
                <a:ea typeface="Calibri" panose="020F0502020204030204" pitchFamily="34" charset="0"/>
                <a:cs typeface="Times New Roman" panose="02020603050405020304" pitchFamily="18" charset="0"/>
              </a:rPr>
              <a:t>A = 0.2 (unemployment</a:t>
            </a:r>
            <a:r>
              <a:rPr lang="en-US" sz="1800" dirty="0">
                <a:effectLst/>
                <a:latin typeface="Calibri" panose="020F0502020204030204" pitchFamily="34" charset="0"/>
                <a:ea typeface="Calibri" panose="020F0502020204030204" pitchFamily="34" charset="0"/>
                <a:cs typeface="Times New Roman" panose="02020603050405020304" pitchFamily="18" charset="0"/>
              </a:rPr>
              <a:t> penalty</a:t>
            </a:r>
            <a:r>
              <a:rPr lang="sk-SK"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k-SK" sz="1800" dirty="0">
                <a:effectLst/>
                <a:latin typeface="Calibri" panose="020F0502020204030204" pitchFamily="34" charset="0"/>
                <a:ea typeface="Calibri" panose="020F0502020204030204" pitchFamily="34" charset="0"/>
                <a:cs typeface="Times New Roman" panose="02020603050405020304" pitchFamily="18" charset="0"/>
              </a:rPr>
              <a:t>B = 0.2 (wage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penalty</a:t>
            </a:r>
            <a:r>
              <a:rPr lang="sk-SK"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k-SK" sz="1800" dirty="0">
                <a:effectLst/>
                <a:latin typeface="Calibri" panose="020F0502020204030204" pitchFamily="34" charset="0"/>
                <a:ea typeface="Calibri" panose="020F0502020204030204" pitchFamily="34" charset="0"/>
                <a:cs typeface="Times New Roman" panose="02020603050405020304" pitchFamily="18" charset="0"/>
              </a:rPr>
              <a:t>C = 0.1 (crime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penalty</a:t>
            </a:r>
            <a:r>
              <a:rPr lang="sk-SK"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k-SK" sz="1800" dirty="0">
                <a:effectLst/>
                <a:latin typeface="Calibri" panose="020F0502020204030204" pitchFamily="34" charset="0"/>
                <a:ea typeface="Calibri" panose="020F0502020204030204" pitchFamily="34" charset="0"/>
                <a:cs typeface="Times New Roman" panose="02020603050405020304" pitchFamily="18" charset="0"/>
              </a:rPr>
              <a:t>E = 1 (restaurants per capita</a:t>
            </a:r>
            <a:r>
              <a:rPr lang="en-US" sz="1800" dirty="0">
                <a:effectLst/>
                <a:latin typeface="Calibri" panose="020F0502020204030204" pitchFamily="34" charset="0"/>
                <a:ea typeface="Calibri" panose="020F0502020204030204" pitchFamily="34" charset="0"/>
                <a:cs typeface="Times New Roman" panose="02020603050405020304" pitchFamily="18" charset="0"/>
              </a:rPr>
              <a:t> penalty</a:t>
            </a:r>
            <a:r>
              <a:rPr lang="sk-SK"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sk-SK" sz="1800" dirty="0">
                <a:effectLst/>
                <a:latin typeface="Calibri" panose="020F0502020204030204" pitchFamily="34" charset="0"/>
                <a:ea typeface="Calibri" panose="020F0502020204030204" pitchFamily="34" charset="0"/>
                <a:cs typeface="Times New Roman" panose="02020603050405020304" pitchFamily="18" charset="0"/>
              </a:rPr>
              <a:t>F = 1 (specific restaurant category per capita</a:t>
            </a:r>
            <a:r>
              <a:rPr lang="en-US" sz="1800" dirty="0">
                <a:effectLst/>
                <a:latin typeface="Calibri" panose="020F0502020204030204" pitchFamily="34" charset="0"/>
                <a:ea typeface="Calibri" panose="020F0502020204030204" pitchFamily="34" charset="0"/>
                <a:cs typeface="Times New Roman" panose="02020603050405020304" pitchFamily="18" charset="0"/>
              </a:rPr>
              <a:t> penalty</a:t>
            </a:r>
            <a:r>
              <a:rPr lang="sk-SK"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1C0B4AF-D1CD-4E4B-B3C7-7623887A4373}"/>
              </a:ext>
            </a:extLst>
          </p:cNvPr>
          <p:cNvSpPr txBox="1"/>
          <p:nvPr/>
        </p:nvSpPr>
        <p:spPr>
          <a:xfrm>
            <a:off x="905604" y="5284304"/>
            <a:ext cx="8833199" cy="865173"/>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Highest score for town means best place for particular restaurant category.  </a:t>
            </a:r>
          </a:p>
        </p:txBody>
      </p:sp>
    </p:spTree>
    <p:extLst>
      <p:ext uri="{BB962C8B-B14F-4D97-AF65-F5344CB8AC3E}">
        <p14:creationId xmlns:p14="http://schemas.microsoft.com/office/powerpoint/2010/main" val="18866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88B-BED1-4F4B-B8C4-ED0D297CA994}"/>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6A9824AC-2571-4676-ACAD-B3E1F860BF5F}"/>
              </a:ext>
            </a:extLst>
          </p:cNvPr>
          <p:cNvSpPr>
            <a:spLocks noGrp="1"/>
          </p:cNvSpPr>
          <p:nvPr>
            <p:ph idx="1"/>
          </p:nvPr>
        </p:nvSpPr>
        <p:spPr/>
        <p:txBody>
          <a:bodyPr/>
          <a:lstStyle/>
          <a:p>
            <a:r>
              <a:rPr lang="en-US" dirty="0"/>
              <a:t>All features are scaled between 0 and 1</a:t>
            </a:r>
          </a:p>
          <a:p>
            <a:r>
              <a:rPr lang="en-US" dirty="0"/>
              <a:t>0 is not representing minimum of the feature but actual 0 value.</a:t>
            </a:r>
          </a:p>
          <a:p>
            <a:r>
              <a:rPr lang="en-US" dirty="0"/>
              <a:t>1 is for </a:t>
            </a:r>
            <a:r>
              <a:rPr lang="en-US" dirty="0" err="1"/>
              <a:t>demografic</a:t>
            </a:r>
            <a:r>
              <a:rPr lang="en-US" dirty="0"/>
              <a:t> data represented by selected maximum values</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Wage of 1975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0.9 percentile</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Unemployment of 19.2 % as historical maximum for Slovakia (year 2001)</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Crime rate of 1295.6 cases per 100 000 people</a:t>
            </a:r>
          </a:p>
          <a:p>
            <a:endParaRPr lang="en-US" dirty="0"/>
          </a:p>
        </p:txBody>
      </p:sp>
    </p:spTree>
    <p:extLst>
      <p:ext uri="{BB962C8B-B14F-4D97-AF65-F5344CB8AC3E}">
        <p14:creationId xmlns:p14="http://schemas.microsoft.com/office/powerpoint/2010/main" val="298958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11D2-19D8-45A9-AC2E-23A578D2D2A6}"/>
              </a:ext>
            </a:extLst>
          </p:cNvPr>
          <p:cNvSpPr>
            <a:spLocks noGrp="1"/>
          </p:cNvSpPr>
          <p:nvPr>
            <p:ph type="title"/>
          </p:nvPr>
        </p:nvSpPr>
        <p:spPr/>
        <p:txBody>
          <a:bodyPr/>
          <a:lstStyle/>
          <a:p>
            <a:r>
              <a:rPr lang="en-US" dirty="0"/>
              <a:t>Results for Pizza Places</a:t>
            </a:r>
          </a:p>
        </p:txBody>
      </p:sp>
      <p:sp>
        <p:nvSpPr>
          <p:cNvPr id="3" name="Content Placeholder 2">
            <a:extLst>
              <a:ext uri="{FF2B5EF4-FFF2-40B4-BE49-F238E27FC236}">
                <a16:creationId xmlns:a16="http://schemas.microsoft.com/office/drawing/2014/main" id="{E9935FAF-84DD-4302-BC72-0AAE5656AF0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A808DEC-1450-40C1-AC3E-715E8EFAC7C2}"/>
              </a:ext>
            </a:extLst>
          </p:cNvPr>
          <p:cNvPicPr/>
          <p:nvPr/>
        </p:nvPicPr>
        <p:blipFill>
          <a:blip r:embed="rId2"/>
          <a:stretch>
            <a:fillRect/>
          </a:stretch>
        </p:blipFill>
        <p:spPr>
          <a:xfrm>
            <a:off x="569058" y="1449418"/>
            <a:ext cx="11146691" cy="5408582"/>
          </a:xfrm>
          <a:prstGeom prst="rect">
            <a:avLst/>
          </a:prstGeom>
        </p:spPr>
      </p:pic>
      <p:sp>
        <p:nvSpPr>
          <p:cNvPr id="5" name="TextBox 4">
            <a:extLst>
              <a:ext uri="{FF2B5EF4-FFF2-40B4-BE49-F238E27FC236}">
                <a16:creationId xmlns:a16="http://schemas.microsoft.com/office/drawing/2014/main" id="{707D4CEB-B8C2-482C-B4B6-4997B0E636FD}"/>
              </a:ext>
            </a:extLst>
          </p:cNvPr>
          <p:cNvSpPr txBox="1"/>
          <p:nvPr/>
        </p:nvSpPr>
        <p:spPr>
          <a:xfrm>
            <a:off x="1895474" y="1853248"/>
            <a:ext cx="6928929" cy="1200329"/>
          </a:xfrm>
          <a:prstGeom prst="rect">
            <a:avLst/>
          </a:prstGeom>
          <a:noFill/>
        </p:spPr>
        <p:txBody>
          <a:bodyPr wrap="square" rtlCol="0">
            <a:spAutoFit/>
          </a:bodyPr>
          <a:lstStyle/>
          <a:p>
            <a:r>
              <a:rPr lang="en-US" dirty="0">
                <a:solidFill>
                  <a:srgbClr val="FF0000"/>
                </a:solidFill>
              </a:rPr>
              <a:t>Similar as for other restaurant types, Bratislava has the highest score because it </a:t>
            </a:r>
            <a:r>
              <a:rPr lang="sk-SK" dirty="0">
                <a:solidFill>
                  <a:srgbClr val="FF0000"/>
                </a:solidFill>
              </a:rPr>
              <a:t>is by far most populated city in Slovakia it has always by far the best score for restaurant per capita</a:t>
            </a:r>
            <a:r>
              <a:rPr lang="en-US" dirty="0">
                <a:solidFill>
                  <a:srgbClr val="FF0000"/>
                </a:solidFill>
              </a:rPr>
              <a:t>. Moreover Foursquare returns only 100 venues.</a:t>
            </a:r>
          </a:p>
        </p:txBody>
      </p:sp>
      <p:sp>
        <p:nvSpPr>
          <p:cNvPr id="6" name="Arrow: Right 5">
            <a:extLst>
              <a:ext uri="{FF2B5EF4-FFF2-40B4-BE49-F238E27FC236}">
                <a16:creationId xmlns:a16="http://schemas.microsoft.com/office/drawing/2014/main" id="{6ACA8E93-158A-4D02-B5E3-07D6613CACD4}"/>
              </a:ext>
            </a:extLst>
          </p:cNvPr>
          <p:cNvSpPr/>
          <p:nvPr/>
        </p:nvSpPr>
        <p:spPr>
          <a:xfrm flipH="1">
            <a:off x="1103312" y="1853248"/>
            <a:ext cx="624682"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6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2E08-1EAB-44D8-9705-EF52814AE3FC}"/>
              </a:ext>
            </a:extLst>
          </p:cNvPr>
          <p:cNvSpPr>
            <a:spLocks noGrp="1"/>
          </p:cNvSpPr>
          <p:nvPr>
            <p:ph type="title"/>
          </p:nvPr>
        </p:nvSpPr>
        <p:spPr/>
        <p:txBody>
          <a:bodyPr/>
          <a:lstStyle/>
          <a:p>
            <a:r>
              <a:rPr lang="en-US" dirty="0"/>
              <a:t>Conclusion and possible improvements of this method</a:t>
            </a:r>
          </a:p>
        </p:txBody>
      </p:sp>
      <p:sp>
        <p:nvSpPr>
          <p:cNvPr id="3" name="Content Placeholder 2">
            <a:extLst>
              <a:ext uri="{FF2B5EF4-FFF2-40B4-BE49-F238E27FC236}">
                <a16:creationId xmlns:a16="http://schemas.microsoft.com/office/drawing/2014/main" id="{2812E3FD-A373-4AA3-84E3-C4088594C5D5}"/>
              </a:ext>
            </a:extLst>
          </p:cNvPr>
          <p:cNvSpPr>
            <a:spLocks noGrp="1"/>
          </p:cNvSpPr>
          <p:nvPr>
            <p:ph idx="1"/>
          </p:nvPr>
        </p:nvSpPr>
        <p:spPr/>
        <p:txBody>
          <a:bodyPr/>
          <a:lstStyle/>
          <a:p>
            <a:r>
              <a:rPr lang="en-US" dirty="0"/>
              <a:t>An algorithm for city / town selection for specific restaurant type was proposed. It is quite important to set penalties according to future restaurant owner preferences. It is necessary to understand this analysis works as an example. To provide more robust results much more demographic features would be needed as well as other factors like lease price or energy cost. </a:t>
            </a:r>
          </a:p>
        </p:txBody>
      </p:sp>
    </p:spTree>
    <p:extLst>
      <p:ext uri="{BB962C8B-B14F-4D97-AF65-F5344CB8AC3E}">
        <p14:creationId xmlns:p14="http://schemas.microsoft.com/office/powerpoint/2010/main" val="2319441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597</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Restaurant analysis for Cities and Towns in Slovakia</vt:lpstr>
      <vt:lpstr>Introduction</vt:lpstr>
      <vt:lpstr>Used data</vt:lpstr>
      <vt:lpstr>Data cleaning</vt:lpstr>
      <vt:lpstr>Main algorithm of town selection for specific restaurant category</vt:lpstr>
      <vt:lpstr>Score calculation</vt:lpstr>
      <vt:lpstr>Feature scaling</vt:lpstr>
      <vt:lpstr>Results for Pizza Places</vt:lpstr>
      <vt:lpstr>Conclusion and possible improvements of this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analysis for Cities and Towns in Slovakia</dc:title>
  <dc:creator>Martin Kasanický</dc:creator>
  <cp:lastModifiedBy>Martin Kasanický</cp:lastModifiedBy>
  <cp:revision>4</cp:revision>
  <dcterms:created xsi:type="dcterms:W3CDTF">2021-03-23T09:01:05Z</dcterms:created>
  <dcterms:modified xsi:type="dcterms:W3CDTF">2021-03-23T09:35:14Z</dcterms:modified>
</cp:coreProperties>
</file>