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59" r:id="rId6"/>
    <p:sldId id="264" r:id="rId7"/>
    <p:sldId id="265" r:id="rId8"/>
    <p:sldId id="266" r:id="rId9"/>
    <p:sldId id="267" r:id="rId10"/>
    <p:sldId id="268" r:id="rId11"/>
    <p:sldId id="269" r:id="rId12"/>
    <p:sldId id="260" r:id="rId13"/>
    <p:sldId id="261"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31" d="100"/>
          <a:sy n="131" d="100"/>
        </p:scale>
        <p:origin x="4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40CC487-8A72-4252-B050-0232BC37A986}" type="datetimeFigureOut">
              <a:rPr lang="en-GB" smtClean="0"/>
              <a:t>21/04/2018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A417C1-A00A-48C9-8446-E70EF3605B23}" type="slidenum">
              <a:rPr lang="en-GB" smtClean="0"/>
              <a:t>‹#›</a:t>
            </a:fld>
            <a:endParaRPr lang="en-GB"/>
          </a:p>
        </p:txBody>
      </p:sp>
    </p:spTree>
    <p:extLst>
      <p:ext uri="{BB962C8B-B14F-4D97-AF65-F5344CB8AC3E}">
        <p14:creationId xmlns:p14="http://schemas.microsoft.com/office/powerpoint/2010/main" val="3032030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40CC487-8A72-4252-B050-0232BC37A986}" type="datetimeFigureOut">
              <a:rPr lang="en-GB" smtClean="0"/>
              <a:t>21/04/2018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A417C1-A00A-48C9-8446-E70EF3605B23}" type="slidenum">
              <a:rPr lang="en-GB" smtClean="0"/>
              <a:t>‹#›</a:t>
            </a:fld>
            <a:endParaRPr lang="en-GB"/>
          </a:p>
        </p:txBody>
      </p:sp>
    </p:spTree>
    <p:extLst>
      <p:ext uri="{BB962C8B-B14F-4D97-AF65-F5344CB8AC3E}">
        <p14:creationId xmlns:p14="http://schemas.microsoft.com/office/powerpoint/2010/main" val="1287946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40CC487-8A72-4252-B050-0232BC37A986}" type="datetimeFigureOut">
              <a:rPr lang="en-GB" smtClean="0"/>
              <a:t>21/04/2018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A417C1-A00A-48C9-8446-E70EF3605B23}"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01480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40CC487-8A72-4252-B050-0232BC37A986}" type="datetimeFigureOut">
              <a:rPr lang="en-GB" smtClean="0"/>
              <a:t>21/04/2018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A417C1-A00A-48C9-8446-E70EF3605B23}" type="slidenum">
              <a:rPr lang="en-GB" smtClean="0"/>
              <a:t>‹#›</a:t>
            </a:fld>
            <a:endParaRPr lang="en-GB"/>
          </a:p>
        </p:txBody>
      </p:sp>
    </p:spTree>
    <p:extLst>
      <p:ext uri="{BB962C8B-B14F-4D97-AF65-F5344CB8AC3E}">
        <p14:creationId xmlns:p14="http://schemas.microsoft.com/office/powerpoint/2010/main" val="1561479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40CC487-8A72-4252-B050-0232BC37A986}" type="datetimeFigureOut">
              <a:rPr lang="en-GB" smtClean="0"/>
              <a:t>21/04/2018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A417C1-A00A-48C9-8446-E70EF3605B23}"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5635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40CC487-8A72-4252-B050-0232BC37A986}" type="datetimeFigureOut">
              <a:rPr lang="en-GB" smtClean="0"/>
              <a:t>21/04/2018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A417C1-A00A-48C9-8446-E70EF3605B23}" type="slidenum">
              <a:rPr lang="en-GB" smtClean="0"/>
              <a:t>‹#›</a:t>
            </a:fld>
            <a:endParaRPr lang="en-GB"/>
          </a:p>
        </p:txBody>
      </p:sp>
    </p:spTree>
    <p:extLst>
      <p:ext uri="{BB962C8B-B14F-4D97-AF65-F5344CB8AC3E}">
        <p14:creationId xmlns:p14="http://schemas.microsoft.com/office/powerpoint/2010/main" val="1176057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40CC487-8A72-4252-B050-0232BC37A986}" type="datetimeFigureOut">
              <a:rPr lang="en-GB" smtClean="0"/>
              <a:t>21/04/2018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A417C1-A00A-48C9-8446-E70EF3605B23}" type="slidenum">
              <a:rPr lang="en-GB" smtClean="0"/>
              <a:t>‹#›</a:t>
            </a:fld>
            <a:endParaRPr lang="en-GB"/>
          </a:p>
        </p:txBody>
      </p:sp>
    </p:spTree>
    <p:extLst>
      <p:ext uri="{BB962C8B-B14F-4D97-AF65-F5344CB8AC3E}">
        <p14:creationId xmlns:p14="http://schemas.microsoft.com/office/powerpoint/2010/main" val="2483375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40CC487-8A72-4252-B050-0232BC37A986}" type="datetimeFigureOut">
              <a:rPr lang="en-GB" smtClean="0"/>
              <a:t>21/04/2018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A417C1-A00A-48C9-8446-E70EF3605B23}" type="slidenum">
              <a:rPr lang="en-GB" smtClean="0"/>
              <a:t>‹#›</a:t>
            </a:fld>
            <a:endParaRPr lang="en-GB"/>
          </a:p>
        </p:txBody>
      </p:sp>
    </p:spTree>
    <p:extLst>
      <p:ext uri="{BB962C8B-B14F-4D97-AF65-F5344CB8AC3E}">
        <p14:creationId xmlns:p14="http://schemas.microsoft.com/office/powerpoint/2010/main" val="1910095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40CC487-8A72-4252-B050-0232BC37A986}" type="datetimeFigureOut">
              <a:rPr lang="en-GB" smtClean="0"/>
              <a:t>21/04/2018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A417C1-A00A-48C9-8446-E70EF3605B23}" type="slidenum">
              <a:rPr lang="en-GB" smtClean="0"/>
              <a:t>‹#›</a:t>
            </a:fld>
            <a:endParaRPr lang="en-GB"/>
          </a:p>
        </p:txBody>
      </p:sp>
    </p:spTree>
    <p:extLst>
      <p:ext uri="{BB962C8B-B14F-4D97-AF65-F5344CB8AC3E}">
        <p14:creationId xmlns:p14="http://schemas.microsoft.com/office/powerpoint/2010/main" val="3024878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40CC487-8A72-4252-B050-0232BC37A986}" type="datetimeFigureOut">
              <a:rPr lang="en-GB" smtClean="0"/>
              <a:t>21/04/2018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A417C1-A00A-48C9-8446-E70EF3605B23}" type="slidenum">
              <a:rPr lang="en-GB" smtClean="0"/>
              <a:t>‹#›</a:t>
            </a:fld>
            <a:endParaRPr lang="en-GB"/>
          </a:p>
        </p:txBody>
      </p:sp>
    </p:spTree>
    <p:extLst>
      <p:ext uri="{BB962C8B-B14F-4D97-AF65-F5344CB8AC3E}">
        <p14:creationId xmlns:p14="http://schemas.microsoft.com/office/powerpoint/2010/main" val="338215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40CC487-8A72-4252-B050-0232BC37A986}" type="datetimeFigureOut">
              <a:rPr lang="en-GB" smtClean="0"/>
              <a:t>21/04/2018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3A417C1-A00A-48C9-8446-E70EF3605B23}" type="slidenum">
              <a:rPr lang="en-GB" smtClean="0"/>
              <a:t>‹#›</a:t>
            </a:fld>
            <a:endParaRPr lang="en-GB"/>
          </a:p>
        </p:txBody>
      </p:sp>
    </p:spTree>
    <p:extLst>
      <p:ext uri="{BB962C8B-B14F-4D97-AF65-F5344CB8AC3E}">
        <p14:creationId xmlns:p14="http://schemas.microsoft.com/office/powerpoint/2010/main" val="286387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40CC487-8A72-4252-B050-0232BC37A986}" type="datetimeFigureOut">
              <a:rPr lang="en-GB" smtClean="0"/>
              <a:t>21/04/2018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3A417C1-A00A-48C9-8446-E70EF3605B23}" type="slidenum">
              <a:rPr lang="en-GB" smtClean="0"/>
              <a:t>‹#›</a:t>
            </a:fld>
            <a:endParaRPr lang="en-GB"/>
          </a:p>
        </p:txBody>
      </p:sp>
    </p:spTree>
    <p:extLst>
      <p:ext uri="{BB962C8B-B14F-4D97-AF65-F5344CB8AC3E}">
        <p14:creationId xmlns:p14="http://schemas.microsoft.com/office/powerpoint/2010/main" val="282732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40CC487-8A72-4252-B050-0232BC37A986}" type="datetimeFigureOut">
              <a:rPr lang="en-GB" smtClean="0"/>
              <a:t>21/04/2018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3A417C1-A00A-48C9-8446-E70EF3605B23}" type="slidenum">
              <a:rPr lang="en-GB" smtClean="0"/>
              <a:t>‹#›</a:t>
            </a:fld>
            <a:endParaRPr lang="en-GB"/>
          </a:p>
        </p:txBody>
      </p:sp>
    </p:spTree>
    <p:extLst>
      <p:ext uri="{BB962C8B-B14F-4D97-AF65-F5344CB8AC3E}">
        <p14:creationId xmlns:p14="http://schemas.microsoft.com/office/powerpoint/2010/main" val="2350820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0CC487-8A72-4252-B050-0232BC37A986}" type="datetimeFigureOut">
              <a:rPr lang="en-GB" smtClean="0"/>
              <a:t>21/04/2018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3A417C1-A00A-48C9-8446-E70EF3605B23}" type="slidenum">
              <a:rPr lang="en-GB" smtClean="0"/>
              <a:t>‹#›</a:t>
            </a:fld>
            <a:endParaRPr lang="en-GB"/>
          </a:p>
        </p:txBody>
      </p:sp>
    </p:spTree>
    <p:extLst>
      <p:ext uri="{BB962C8B-B14F-4D97-AF65-F5344CB8AC3E}">
        <p14:creationId xmlns:p14="http://schemas.microsoft.com/office/powerpoint/2010/main" val="1849509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40CC487-8A72-4252-B050-0232BC37A986}" type="datetimeFigureOut">
              <a:rPr lang="en-GB" smtClean="0"/>
              <a:t>21/04/2018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3A417C1-A00A-48C9-8446-E70EF3605B23}" type="slidenum">
              <a:rPr lang="en-GB" smtClean="0"/>
              <a:t>‹#›</a:t>
            </a:fld>
            <a:endParaRPr lang="en-GB"/>
          </a:p>
        </p:txBody>
      </p:sp>
    </p:spTree>
    <p:extLst>
      <p:ext uri="{BB962C8B-B14F-4D97-AF65-F5344CB8AC3E}">
        <p14:creationId xmlns:p14="http://schemas.microsoft.com/office/powerpoint/2010/main" val="3337549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40CC487-8A72-4252-B050-0232BC37A986}" type="datetimeFigureOut">
              <a:rPr lang="en-GB" smtClean="0"/>
              <a:t>21/04/2018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3A417C1-A00A-48C9-8446-E70EF3605B23}" type="slidenum">
              <a:rPr lang="en-GB" smtClean="0"/>
              <a:t>‹#›</a:t>
            </a:fld>
            <a:endParaRPr lang="en-GB"/>
          </a:p>
        </p:txBody>
      </p:sp>
    </p:spTree>
    <p:extLst>
      <p:ext uri="{BB962C8B-B14F-4D97-AF65-F5344CB8AC3E}">
        <p14:creationId xmlns:p14="http://schemas.microsoft.com/office/powerpoint/2010/main" val="7452942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40CC487-8A72-4252-B050-0232BC37A986}" type="datetimeFigureOut">
              <a:rPr lang="en-GB" smtClean="0"/>
              <a:t>21/04/2018</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3A417C1-A00A-48C9-8446-E70EF3605B23}" type="slidenum">
              <a:rPr lang="en-GB" smtClean="0"/>
              <a:t>‹#›</a:t>
            </a:fld>
            <a:endParaRPr lang="en-GB"/>
          </a:p>
        </p:txBody>
      </p:sp>
    </p:spTree>
    <p:extLst>
      <p:ext uri="{BB962C8B-B14F-4D97-AF65-F5344CB8AC3E}">
        <p14:creationId xmlns:p14="http://schemas.microsoft.com/office/powerpoint/2010/main" val="27084002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0B512EE-7127-4C03-AF6B-76AF0241F012}"/>
              </a:ext>
            </a:extLst>
          </p:cNvPr>
          <p:cNvSpPr>
            <a:spLocks noGrp="1"/>
          </p:cNvSpPr>
          <p:nvPr>
            <p:ph type="ctrTitle"/>
          </p:nvPr>
        </p:nvSpPr>
        <p:spPr>
          <a:xfrm>
            <a:off x="1524000" y="1697398"/>
            <a:ext cx="9144000" cy="2387600"/>
          </a:xfrm>
        </p:spPr>
        <p:txBody>
          <a:bodyPr>
            <a:normAutofit/>
          </a:bodyPr>
          <a:lstStyle/>
          <a:p>
            <a:r>
              <a:rPr lang="fr-FR" dirty="0"/>
              <a:t>Gestion informatique  d’un centre hospitalier </a:t>
            </a:r>
            <a:endParaRPr lang="en-GB" dirty="0"/>
          </a:p>
        </p:txBody>
      </p:sp>
      <p:sp>
        <p:nvSpPr>
          <p:cNvPr id="3" name="Sous-titre 2">
            <a:extLst>
              <a:ext uri="{FF2B5EF4-FFF2-40B4-BE49-F238E27FC236}">
                <a16:creationId xmlns:a16="http://schemas.microsoft.com/office/drawing/2014/main" xmlns="" id="{9B14FB9D-BAF8-4237-A97F-74FB470F5128}"/>
              </a:ext>
            </a:extLst>
          </p:cNvPr>
          <p:cNvSpPr>
            <a:spLocks noGrp="1"/>
          </p:cNvSpPr>
          <p:nvPr>
            <p:ph type="subTitle" idx="1"/>
          </p:nvPr>
        </p:nvSpPr>
        <p:spPr>
          <a:xfrm>
            <a:off x="816990" y="4807670"/>
            <a:ext cx="1963918" cy="1295113"/>
          </a:xfrm>
        </p:spPr>
        <p:txBody>
          <a:bodyPr>
            <a:normAutofit fontScale="77500" lnSpcReduction="20000"/>
          </a:bodyPr>
          <a:lstStyle/>
          <a:p>
            <a:pPr algn="l"/>
            <a:r>
              <a:rPr lang="fr-FR" sz="2000" dirty="0">
                <a:solidFill>
                  <a:schemeClr val="accent2">
                    <a:lumMod val="75000"/>
                  </a:schemeClr>
                </a:solidFill>
              </a:rPr>
              <a:t>Corentin Blanc</a:t>
            </a:r>
          </a:p>
          <a:p>
            <a:pPr algn="l"/>
            <a:r>
              <a:rPr lang="fr-FR" sz="2000" dirty="0">
                <a:solidFill>
                  <a:schemeClr val="accent2">
                    <a:lumMod val="75000"/>
                  </a:schemeClr>
                </a:solidFill>
              </a:rPr>
              <a:t>Martin Le </a:t>
            </a:r>
            <a:r>
              <a:rPr lang="fr-FR" sz="2000" dirty="0" err="1">
                <a:solidFill>
                  <a:schemeClr val="accent2">
                    <a:lumMod val="75000"/>
                  </a:schemeClr>
                </a:solidFill>
              </a:rPr>
              <a:t>Mintier</a:t>
            </a:r>
            <a:r>
              <a:rPr lang="fr-FR" sz="2000" dirty="0">
                <a:solidFill>
                  <a:schemeClr val="accent2">
                    <a:lumMod val="75000"/>
                  </a:schemeClr>
                </a:solidFill>
              </a:rPr>
              <a:t> </a:t>
            </a:r>
          </a:p>
          <a:p>
            <a:pPr algn="l"/>
            <a:r>
              <a:rPr lang="fr-FR" sz="2000" dirty="0">
                <a:solidFill>
                  <a:schemeClr val="accent2">
                    <a:lumMod val="75000"/>
                  </a:schemeClr>
                </a:solidFill>
              </a:rPr>
              <a:t>Margaux Guibert</a:t>
            </a:r>
          </a:p>
          <a:p>
            <a:pPr algn="l"/>
            <a:r>
              <a:rPr lang="fr-FR" sz="2000" dirty="0">
                <a:solidFill>
                  <a:schemeClr val="accent2">
                    <a:lumMod val="75000"/>
                  </a:schemeClr>
                </a:solidFill>
              </a:rPr>
              <a:t>TD11</a:t>
            </a:r>
          </a:p>
          <a:p>
            <a:endParaRPr lang="en-GB" dirty="0"/>
          </a:p>
        </p:txBody>
      </p:sp>
    </p:spTree>
    <p:extLst>
      <p:ext uri="{BB962C8B-B14F-4D97-AF65-F5344CB8AC3E}">
        <p14:creationId xmlns:p14="http://schemas.microsoft.com/office/powerpoint/2010/main" val="1156337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486400" y="314793"/>
            <a:ext cx="2333331" cy="369332"/>
          </a:xfrm>
          <a:prstGeom prst="rect">
            <a:avLst/>
          </a:prstGeom>
          <a:noFill/>
        </p:spPr>
        <p:txBody>
          <a:bodyPr wrap="none" rtlCol="0">
            <a:spAutoFit/>
          </a:bodyPr>
          <a:lstStyle/>
          <a:p>
            <a:r>
              <a:rPr lang="fr-FR" dirty="0" smtClean="0"/>
              <a:t>Requetés Compliquées</a:t>
            </a:r>
            <a:endParaRPr lang="fr-FR" dirty="0"/>
          </a:p>
        </p:txBody>
      </p:sp>
      <p:sp>
        <p:nvSpPr>
          <p:cNvPr id="3" name="Rectangle 2"/>
          <p:cNvSpPr/>
          <p:nvPr/>
        </p:nvSpPr>
        <p:spPr>
          <a:xfrm>
            <a:off x="646808" y="1812246"/>
            <a:ext cx="5219554" cy="35137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2203465" y="2154172"/>
            <a:ext cx="1555362" cy="634404"/>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t>JTextField</a:t>
            </a:r>
            <a:r>
              <a:rPr lang="fr-FR" sz="1100" dirty="0" smtClean="0"/>
              <a:t> : pour écrire la requête à la main</a:t>
            </a:r>
            <a:endParaRPr lang="fr-FR" sz="1100" dirty="0"/>
          </a:p>
        </p:txBody>
      </p:sp>
      <p:sp>
        <p:nvSpPr>
          <p:cNvPr id="14" name="Rectangle 13"/>
          <p:cNvSpPr/>
          <p:nvPr/>
        </p:nvSpPr>
        <p:spPr>
          <a:xfrm>
            <a:off x="3758827" y="4411697"/>
            <a:ext cx="1458685"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t>Jbutton</a:t>
            </a:r>
            <a:r>
              <a:rPr lang="fr-FR" sz="1100" dirty="0" smtClean="0"/>
              <a:t> : </a:t>
            </a:r>
            <a:r>
              <a:rPr lang="fr-FR" sz="1100" dirty="0" err="1" smtClean="0"/>
              <a:t>Executer</a:t>
            </a:r>
            <a:endParaRPr lang="fr-FR" sz="1100" dirty="0"/>
          </a:p>
        </p:txBody>
      </p:sp>
      <p:cxnSp>
        <p:nvCxnSpPr>
          <p:cNvPr id="15" name="Connecteur droit avec flèche 14"/>
          <p:cNvCxnSpPr/>
          <p:nvPr/>
        </p:nvCxnSpPr>
        <p:spPr>
          <a:xfrm>
            <a:off x="5866362" y="3569112"/>
            <a:ext cx="4744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340840" y="1812246"/>
            <a:ext cx="5219554" cy="35137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p:cNvSpPr/>
          <p:nvPr/>
        </p:nvSpPr>
        <p:spPr>
          <a:xfrm>
            <a:off x="8109111" y="2521831"/>
            <a:ext cx="3043571" cy="233276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t>Jtable</a:t>
            </a:r>
            <a:r>
              <a:rPr lang="fr-FR" sz="1100" dirty="0" smtClean="0"/>
              <a:t> : affiche le résultat de la requête</a:t>
            </a:r>
            <a:endParaRPr lang="fr-FR" sz="1100" dirty="0"/>
          </a:p>
        </p:txBody>
      </p:sp>
      <p:sp>
        <p:nvSpPr>
          <p:cNvPr id="22" name="Rectangle 21"/>
          <p:cNvSpPr/>
          <p:nvPr/>
        </p:nvSpPr>
        <p:spPr>
          <a:xfrm>
            <a:off x="646808" y="1812246"/>
            <a:ext cx="1234360" cy="351373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24" name="Rectangle 23"/>
          <p:cNvSpPr/>
          <p:nvPr/>
        </p:nvSpPr>
        <p:spPr>
          <a:xfrm>
            <a:off x="772874" y="1956872"/>
            <a:ext cx="944463" cy="5048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t>Jbutton</a:t>
            </a:r>
            <a:r>
              <a:rPr lang="fr-FR" sz="1200" dirty="0" smtClean="0"/>
              <a:t> : Recherche</a:t>
            </a:r>
            <a:endParaRPr lang="fr-FR" sz="1200" dirty="0"/>
          </a:p>
        </p:txBody>
      </p:sp>
      <p:sp>
        <p:nvSpPr>
          <p:cNvPr id="25" name="Rectangle 24"/>
          <p:cNvSpPr/>
          <p:nvPr/>
        </p:nvSpPr>
        <p:spPr>
          <a:xfrm>
            <a:off x="772874" y="2560923"/>
            <a:ext cx="944463" cy="5048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t>Jbutton</a:t>
            </a:r>
            <a:r>
              <a:rPr lang="fr-FR" sz="1200" dirty="0" smtClean="0"/>
              <a:t> : Mise a jour</a:t>
            </a:r>
            <a:endParaRPr lang="fr-FR" sz="1200" dirty="0"/>
          </a:p>
        </p:txBody>
      </p:sp>
      <p:sp>
        <p:nvSpPr>
          <p:cNvPr id="26" name="Rectangle 25"/>
          <p:cNvSpPr/>
          <p:nvPr/>
        </p:nvSpPr>
        <p:spPr>
          <a:xfrm>
            <a:off x="784524" y="3187299"/>
            <a:ext cx="944463" cy="5048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t>Jbutton</a:t>
            </a:r>
            <a:r>
              <a:rPr lang="fr-FR" sz="1200" dirty="0" smtClean="0"/>
              <a:t> : </a:t>
            </a:r>
            <a:r>
              <a:rPr lang="fr-FR" sz="1200" dirty="0" err="1" smtClean="0"/>
              <a:t>Reporting</a:t>
            </a:r>
            <a:endParaRPr lang="fr-FR" sz="1200" dirty="0"/>
          </a:p>
        </p:txBody>
      </p:sp>
      <p:sp>
        <p:nvSpPr>
          <p:cNvPr id="27" name="Rectangle 26"/>
          <p:cNvSpPr/>
          <p:nvPr/>
        </p:nvSpPr>
        <p:spPr>
          <a:xfrm>
            <a:off x="772874" y="3860824"/>
            <a:ext cx="944463" cy="5048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t>Jbutton</a:t>
            </a:r>
            <a:r>
              <a:rPr lang="fr-FR" sz="1200" dirty="0" smtClean="0"/>
              <a:t> : Requêtes</a:t>
            </a:r>
            <a:endParaRPr lang="fr-FR" sz="1200" dirty="0"/>
          </a:p>
        </p:txBody>
      </p:sp>
      <p:sp>
        <p:nvSpPr>
          <p:cNvPr id="28" name="Rectangle 27"/>
          <p:cNvSpPr/>
          <p:nvPr/>
        </p:nvSpPr>
        <p:spPr>
          <a:xfrm>
            <a:off x="791756" y="4540293"/>
            <a:ext cx="944463" cy="5048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t>Jbutton</a:t>
            </a:r>
            <a:r>
              <a:rPr lang="fr-FR" sz="1200" dirty="0" smtClean="0"/>
              <a:t> : Quitter</a:t>
            </a:r>
            <a:endParaRPr lang="fr-FR" sz="1200" dirty="0"/>
          </a:p>
        </p:txBody>
      </p:sp>
      <p:sp>
        <p:nvSpPr>
          <p:cNvPr id="29" name="Rectangle 28"/>
          <p:cNvSpPr/>
          <p:nvPr/>
        </p:nvSpPr>
        <p:spPr>
          <a:xfrm>
            <a:off x="6340840" y="1812246"/>
            <a:ext cx="1234360" cy="351373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30" name="Rectangle 29"/>
          <p:cNvSpPr/>
          <p:nvPr/>
        </p:nvSpPr>
        <p:spPr>
          <a:xfrm>
            <a:off x="6466906" y="1956872"/>
            <a:ext cx="944463" cy="5048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t>Jbutton</a:t>
            </a:r>
            <a:r>
              <a:rPr lang="fr-FR" sz="1200" dirty="0" smtClean="0"/>
              <a:t> : Recherche</a:t>
            </a:r>
            <a:endParaRPr lang="fr-FR" sz="1200" dirty="0"/>
          </a:p>
        </p:txBody>
      </p:sp>
      <p:sp>
        <p:nvSpPr>
          <p:cNvPr id="31" name="Rectangle 30"/>
          <p:cNvSpPr/>
          <p:nvPr/>
        </p:nvSpPr>
        <p:spPr>
          <a:xfrm>
            <a:off x="6466906" y="2560923"/>
            <a:ext cx="944463" cy="5048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t>Jbutton</a:t>
            </a:r>
            <a:r>
              <a:rPr lang="fr-FR" sz="1200" dirty="0" smtClean="0"/>
              <a:t> : Mise a jour</a:t>
            </a:r>
            <a:endParaRPr lang="fr-FR" sz="1200" dirty="0"/>
          </a:p>
        </p:txBody>
      </p:sp>
      <p:sp>
        <p:nvSpPr>
          <p:cNvPr id="32" name="Rectangle 31"/>
          <p:cNvSpPr/>
          <p:nvPr/>
        </p:nvSpPr>
        <p:spPr>
          <a:xfrm>
            <a:off x="6478556" y="3187299"/>
            <a:ext cx="944463" cy="5048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t>Jbutton</a:t>
            </a:r>
            <a:r>
              <a:rPr lang="fr-FR" sz="1200" dirty="0" smtClean="0"/>
              <a:t> : </a:t>
            </a:r>
            <a:r>
              <a:rPr lang="fr-FR" sz="1200" dirty="0" err="1" smtClean="0"/>
              <a:t>Reporting</a:t>
            </a:r>
            <a:endParaRPr lang="fr-FR" sz="1200" dirty="0"/>
          </a:p>
        </p:txBody>
      </p:sp>
      <p:sp>
        <p:nvSpPr>
          <p:cNvPr id="33" name="Rectangle 32"/>
          <p:cNvSpPr/>
          <p:nvPr/>
        </p:nvSpPr>
        <p:spPr>
          <a:xfrm>
            <a:off x="6466906" y="3860824"/>
            <a:ext cx="944463" cy="5048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t>Jbutton</a:t>
            </a:r>
            <a:r>
              <a:rPr lang="fr-FR" sz="1200" dirty="0" smtClean="0"/>
              <a:t> : Requêtes</a:t>
            </a:r>
            <a:endParaRPr lang="fr-FR" sz="1200" dirty="0"/>
          </a:p>
        </p:txBody>
      </p:sp>
      <p:sp>
        <p:nvSpPr>
          <p:cNvPr id="34" name="Rectangle 33"/>
          <p:cNvSpPr/>
          <p:nvPr/>
        </p:nvSpPr>
        <p:spPr>
          <a:xfrm>
            <a:off x="6485788" y="4540293"/>
            <a:ext cx="944463" cy="5048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t>Jbutton</a:t>
            </a:r>
            <a:r>
              <a:rPr lang="fr-FR" sz="1200" dirty="0" smtClean="0"/>
              <a:t> : Quitter</a:t>
            </a:r>
            <a:endParaRPr lang="fr-FR" sz="1200" dirty="0"/>
          </a:p>
        </p:txBody>
      </p:sp>
      <p:sp>
        <p:nvSpPr>
          <p:cNvPr id="35" name="ZoneTexte 34"/>
          <p:cNvSpPr txBox="1"/>
          <p:nvPr/>
        </p:nvSpPr>
        <p:spPr>
          <a:xfrm>
            <a:off x="2026116" y="5023695"/>
            <a:ext cx="1824538" cy="261610"/>
          </a:xfrm>
          <a:prstGeom prst="rect">
            <a:avLst/>
          </a:prstGeom>
          <a:noFill/>
        </p:spPr>
        <p:txBody>
          <a:bodyPr wrap="none" rtlCol="0">
            <a:spAutoFit/>
          </a:bodyPr>
          <a:lstStyle/>
          <a:p>
            <a:r>
              <a:rPr lang="fr-FR" sz="1100" dirty="0" err="1" smtClean="0"/>
              <a:t>Layout</a:t>
            </a:r>
            <a:r>
              <a:rPr lang="fr-FR" sz="1100" dirty="0" smtClean="0"/>
              <a:t> : </a:t>
            </a:r>
            <a:r>
              <a:rPr lang="fr-FR" sz="1100" dirty="0" err="1" smtClean="0"/>
              <a:t>Null</a:t>
            </a:r>
            <a:r>
              <a:rPr lang="fr-FR" sz="1100" dirty="0" smtClean="0"/>
              <a:t> avec </a:t>
            </a:r>
            <a:r>
              <a:rPr lang="fr-FR" sz="1100" dirty="0" err="1" smtClean="0"/>
              <a:t>setBounds</a:t>
            </a:r>
            <a:endParaRPr lang="fr-FR" sz="1100" dirty="0"/>
          </a:p>
        </p:txBody>
      </p:sp>
    </p:spTree>
    <p:extLst>
      <p:ext uri="{BB962C8B-B14F-4D97-AF65-F5344CB8AC3E}">
        <p14:creationId xmlns:p14="http://schemas.microsoft.com/office/powerpoint/2010/main" val="423247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486400" y="314793"/>
            <a:ext cx="1234633" cy="369332"/>
          </a:xfrm>
          <a:prstGeom prst="rect">
            <a:avLst/>
          </a:prstGeom>
          <a:noFill/>
        </p:spPr>
        <p:txBody>
          <a:bodyPr wrap="none" rtlCol="0">
            <a:spAutoFit/>
          </a:bodyPr>
          <a:lstStyle/>
          <a:p>
            <a:r>
              <a:rPr lang="fr-FR" dirty="0" smtClean="0"/>
              <a:t>Mise à jour</a:t>
            </a:r>
            <a:endParaRPr lang="fr-FR" dirty="0"/>
          </a:p>
        </p:txBody>
      </p:sp>
      <p:sp>
        <p:nvSpPr>
          <p:cNvPr id="3" name="Rectangle 2"/>
          <p:cNvSpPr/>
          <p:nvPr/>
        </p:nvSpPr>
        <p:spPr>
          <a:xfrm>
            <a:off x="266846" y="1745430"/>
            <a:ext cx="5219554" cy="35137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1823503" y="2087356"/>
            <a:ext cx="1555362" cy="40675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smtClean="0"/>
              <a:t>JComboBox</a:t>
            </a:r>
            <a:r>
              <a:rPr lang="fr-FR" sz="1100" dirty="0" smtClean="0"/>
              <a:t> : Insérer, Modifier, Supprimer</a:t>
            </a:r>
            <a:endParaRPr lang="fr-FR" sz="1100" dirty="0"/>
          </a:p>
        </p:txBody>
      </p:sp>
      <p:sp>
        <p:nvSpPr>
          <p:cNvPr id="22" name="Rectangle 21"/>
          <p:cNvSpPr/>
          <p:nvPr/>
        </p:nvSpPr>
        <p:spPr>
          <a:xfrm>
            <a:off x="266846" y="1745430"/>
            <a:ext cx="1234360" cy="351373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24" name="Rectangle 23"/>
          <p:cNvSpPr/>
          <p:nvPr/>
        </p:nvSpPr>
        <p:spPr>
          <a:xfrm>
            <a:off x="392912" y="1890056"/>
            <a:ext cx="944463" cy="5048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t>Jbutton</a:t>
            </a:r>
            <a:r>
              <a:rPr lang="fr-FR" sz="1200" dirty="0" smtClean="0"/>
              <a:t> : Recherche</a:t>
            </a:r>
            <a:endParaRPr lang="fr-FR" sz="1200" dirty="0"/>
          </a:p>
        </p:txBody>
      </p:sp>
      <p:sp>
        <p:nvSpPr>
          <p:cNvPr id="25" name="Rectangle 24"/>
          <p:cNvSpPr/>
          <p:nvPr/>
        </p:nvSpPr>
        <p:spPr>
          <a:xfrm>
            <a:off x="392912" y="2494107"/>
            <a:ext cx="944463" cy="5048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t>Jbutton</a:t>
            </a:r>
            <a:r>
              <a:rPr lang="fr-FR" sz="1200" dirty="0" smtClean="0"/>
              <a:t> : Mise a jour</a:t>
            </a:r>
            <a:endParaRPr lang="fr-FR" sz="1200" dirty="0"/>
          </a:p>
        </p:txBody>
      </p:sp>
      <p:sp>
        <p:nvSpPr>
          <p:cNvPr id="26" name="Rectangle 25"/>
          <p:cNvSpPr/>
          <p:nvPr/>
        </p:nvSpPr>
        <p:spPr>
          <a:xfrm>
            <a:off x="404562" y="3120483"/>
            <a:ext cx="944463" cy="5048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t>Jbutton</a:t>
            </a:r>
            <a:r>
              <a:rPr lang="fr-FR" sz="1200" dirty="0" smtClean="0"/>
              <a:t> : </a:t>
            </a:r>
            <a:r>
              <a:rPr lang="fr-FR" sz="1200" dirty="0" err="1" smtClean="0"/>
              <a:t>Reporting</a:t>
            </a:r>
            <a:endParaRPr lang="fr-FR" sz="1200" dirty="0"/>
          </a:p>
        </p:txBody>
      </p:sp>
      <p:sp>
        <p:nvSpPr>
          <p:cNvPr id="27" name="Rectangle 26"/>
          <p:cNvSpPr/>
          <p:nvPr/>
        </p:nvSpPr>
        <p:spPr>
          <a:xfrm>
            <a:off x="392912" y="3794008"/>
            <a:ext cx="944463" cy="5048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t>Jbutton</a:t>
            </a:r>
            <a:r>
              <a:rPr lang="fr-FR" sz="1200" dirty="0" smtClean="0"/>
              <a:t> : Requêtes</a:t>
            </a:r>
            <a:endParaRPr lang="fr-FR" sz="1200" dirty="0"/>
          </a:p>
        </p:txBody>
      </p:sp>
      <p:sp>
        <p:nvSpPr>
          <p:cNvPr id="28" name="Rectangle 27"/>
          <p:cNvSpPr/>
          <p:nvPr/>
        </p:nvSpPr>
        <p:spPr>
          <a:xfrm>
            <a:off x="411794" y="4473477"/>
            <a:ext cx="944463" cy="5048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t>Jbutton</a:t>
            </a:r>
            <a:r>
              <a:rPr lang="fr-FR" sz="1200" dirty="0" smtClean="0"/>
              <a:t> : Quitter</a:t>
            </a:r>
            <a:endParaRPr lang="fr-FR" sz="1200" dirty="0"/>
          </a:p>
        </p:txBody>
      </p:sp>
      <p:sp>
        <p:nvSpPr>
          <p:cNvPr id="35" name="ZoneTexte 34"/>
          <p:cNvSpPr txBox="1"/>
          <p:nvPr/>
        </p:nvSpPr>
        <p:spPr>
          <a:xfrm>
            <a:off x="1646154" y="4956879"/>
            <a:ext cx="1824538" cy="261610"/>
          </a:xfrm>
          <a:prstGeom prst="rect">
            <a:avLst/>
          </a:prstGeom>
          <a:noFill/>
        </p:spPr>
        <p:txBody>
          <a:bodyPr wrap="none" rtlCol="0">
            <a:spAutoFit/>
          </a:bodyPr>
          <a:lstStyle/>
          <a:p>
            <a:r>
              <a:rPr lang="fr-FR" sz="1100" dirty="0" err="1" smtClean="0"/>
              <a:t>Layout</a:t>
            </a:r>
            <a:r>
              <a:rPr lang="fr-FR" sz="1100" dirty="0" smtClean="0"/>
              <a:t> : </a:t>
            </a:r>
            <a:r>
              <a:rPr lang="fr-FR" sz="1100" dirty="0" err="1" smtClean="0"/>
              <a:t>Null</a:t>
            </a:r>
            <a:r>
              <a:rPr lang="fr-FR" sz="1100" dirty="0" smtClean="0"/>
              <a:t> avec </a:t>
            </a:r>
            <a:r>
              <a:rPr lang="fr-FR" sz="1100" dirty="0" err="1" smtClean="0"/>
              <a:t>setBounds</a:t>
            </a:r>
            <a:endParaRPr lang="fr-FR" sz="1100" dirty="0"/>
          </a:p>
        </p:txBody>
      </p:sp>
      <p:sp>
        <p:nvSpPr>
          <p:cNvPr id="14" name="Rectangle 13"/>
          <p:cNvSpPr/>
          <p:nvPr/>
        </p:nvSpPr>
        <p:spPr>
          <a:xfrm>
            <a:off x="6483715" y="1745430"/>
            <a:ext cx="5219554" cy="35137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6483715" y="1745430"/>
            <a:ext cx="1234360" cy="351373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17" name="Rectangle 16"/>
          <p:cNvSpPr/>
          <p:nvPr/>
        </p:nvSpPr>
        <p:spPr>
          <a:xfrm>
            <a:off x="6609781" y="1890056"/>
            <a:ext cx="944463" cy="5048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t>Jbutton</a:t>
            </a:r>
            <a:r>
              <a:rPr lang="fr-FR" sz="1200" dirty="0" smtClean="0"/>
              <a:t> : Recherche</a:t>
            </a:r>
            <a:endParaRPr lang="fr-FR" sz="1200" dirty="0"/>
          </a:p>
        </p:txBody>
      </p:sp>
      <p:sp>
        <p:nvSpPr>
          <p:cNvPr id="18" name="Rectangle 17"/>
          <p:cNvSpPr/>
          <p:nvPr/>
        </p:nvSpPr>
        <p:spPr>
          <a:xfrm>
            <a:off x="6609781" y="2494107"/>
            <a:ext cx="944463" cy="5048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t>Jbutton</a:t>
            </a:r>
            <a:r>
              <a:rPr lang="fr-FR" sz="1200" dirty="0" smtClean="0"/>
              <a:t> : Mise a jour</a:t>
            </a:r>
            <a:endParaRPr lang="fr-FR" sz="1200" dirty="0"/>
          </a:p>
        </p:txBody>
      </p:sp>
      <p:sp>
        <p:nvSpPr>
          <p:cNvPr id="19" name="Rectangle 18"/>
          <p:cNvSpPr/>
          <p:nvPr/>
        </p:nvSpPr>
        <p:spPr>
          <a:xfrm>
            <a:off x="6621431" y="3120483"/>
            <a:ext cx="944463" cy="5048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t>Jbutton</a:t>
            </a:r>
            <a:r>
              <a:rPr lang="fr-FR" sz="1200" dirty="0" smtClean="0"/>
              <a:t> : </a:t>
            </a:r>
            <a:r>
              <a:rPr lang="fr-FR" sz="1200" dirty="0" err="1" smtClean="0"/>
              <a:t>Reporting</a:t>
            </a:r>
            <a:endParaRPr lang="fr-FR" sz="1200" dirty="0"/>
          </a:p>
        </p:txBody>
      </p:sp>
      <p:sp>
        <p:nvSpPr>
          <p:cNvPr id="20" name="Rectangle 19"/>
          <p:cNvSpPr/>
          <p:nvPr/>
        </p:nvSpPr>
        <p:spPr>
          <a:xfrm>
            <a:off x="6609781" y="3794008"/>
            <a:ext cx="944463" cy="5048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t>Jbutton</a:t>
            </a:r>
            <a:r>
              <a:rPr lang="fr-FR" sz="1200" dirty="0" smtClean="0"/>
              <a:t> : Requêtes</a:t>
            </a:r>
            <a:endParaRPr lang="fr-FR" sz="1200" dirty="0"/>
          </a:p>
        </p:txBody>
      </p:sp>
      <p:sp>
        <p:nvSpPr>
          <p:cNvPr id="21" name="Rectangle 20"/>
          <p:cNvSpPr/>
          <p:nvPr/>
        </p:nvSpPr>
        <p:spPr>
          <a:xfrm>
            <a:off x="6628663" y="4473477"/>
            <a:ext cx="944463" cy="5048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t>Jbutton</a:t>
            </a:r>
            <a:r>
              <a:rPr lang="fr-FR" sz="1200" dirty="0" smtClean="0"/>
              <a:t> : Quitter</a:t>
            </a:r>
            <a:endParaRPr lang="fr-FR" sz="1200" dirty="0"/>
          </a:p>
        </p:txBody>
      </p:sp>
      <p:sp>
        <p:nvSpPr>
          <p:cNvPr id="23" name="ZoneTexte 22"/>
          <p:cNvSpPr txBox="1"/>
          <p:nvPr/>
        </p:nvSpPr>
        <p:spPr>
          <a:xfrm>
            <a:off x="7863023" y="4956879"/>
            <a:ext cx="1824538" cy="261610"/>
          </a:xfrm>
          <a:prstGeom prst="rect">
            <a:avLst/>
          </a:prstGeom>
          <a:noFill/>
        </p:spPr>
        <p:txBody>
          <a:bodyPr wrap="none" rtlCol="0">
            <a:spAutoFit/>
          </a:bodyPr>
          <a:lstStyle/>
          <a:p>
            <a:r>
              <a:rPr lang="fr-FR" sz="1100" dirty="0" err="1" smtClean="0"/>
              <a:t>Layout</a:t>
            </a:r>
            <a:r>
              <a:rPr lang="fr-FR" sz="1100" dirty="0" smtClean="0"/>
              <a:t> : </a:t>
            </a:r>
            <a:r>
              <a:rPr lang="fr-FR" sz="1100" dirty="0" err="1" smtClean="0"/>
              <a:t>Null</a:t>
            </a:r>
            <a:r>
              <a:rPr lang="fr-FR" sz="1100" dirty="0" smtClean="0"/>
              <a:t> avec </a:t>
            </a:r>
            <a:r>
              <a:rPr lang="fr-FR" sz="1100" dirty="0" err="1" smtClean="0"/>
              <a:t>setBounds</a:t>
            </a:r>
            <a:endParaRPr lang="fr-FR" sz="1100" dirty="0"/>
          </a:p>
        </p:txBody>
      </p:sp>
      <p:sp>
        <p:nvSpPr>
          <p:cNvPr id="29" name="Rectangle 28"/>
          <p:cNvSpPr/>
          <p:nvPr/>
        </p:nvSpPr>
        <p:spPr>
          <a:xfrm>
            <a:off x="8050882" y="2087356"/>
            <a:ext cx="1555362" cy="498613"/>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t>JComboBox</a:t>
            </a:r>
            <a:r>
              <a:rPr lang="fr-FR" sz="1100" dirty="0" smtClean="0"/>
              <a:t> : Choisir quoi modifier (quel table)</a:t>
            </a:r>
            <a:endParaRPr lang="fr-FR" sz="1100" dirty="0"/>
          </a:p>
        </p:txBody>
      </p:sp>
      <p:sp>
        <p:nvSpPr>
          <p:cNvPr id="30" name="Rectangle 29"/>
          <p:cNvSpPr/>
          <p:nvPr/>
        </p:nvSpPr>
        <p:spPr>
          <a:xfrm>
            <a:off x="8065900" y="2876340"/>
            <a:ext cx="1525325" cy="506616"/>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t>JTextField</a:t>
            </a:r>
            <a:r>
              <a:rPr lang="fr-FR" sz="1200" dirty="0" smtClean="0"/>
              <a:t> : pour trouver l’élément à modifier (</a:t>
            </a:r>
            <a:r>
              <a:rPr lang="fr-FR" sz="1200" dirty="0" err="1" smtClean="0"/>
              <a:t>mutiple</a:t>
            </a:r>
            <a:r>
              <a:rPr lang="fr-FR" sz="1200" dirty="0" smtClean="0"/>
              <a:t>)</a:t>
            </a:r>
            <a:endParaRPr lang="fr-FR" sz="1200" dirty="0"/>
          </a:p>
        </p:txBody>
      </p:sp>
      <p:cxnSp>
        <p:nvCxnSpPr>
          <p:cNvPr id="31" name="Connecteur droit avec flèche 30"/>
          <p:cNvCxnSpPr>
            <a:stCxn id="3" idx="3"/>
            <a:endCxn id="16" idx="1"/>
          </p:cNvCxnSpPr>
          <p:nvPr/>
        </p:nvCxnSpPr>
        <p:spPr>
          <a:xfrm>
            <a:off x="5486400" y="3502296"/>
            <a:ext cx="99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5455910" y="3071409"/>
            <a:ext cx="1119217" cy="430887"/>
          </a:xfrm>
          <a:prstGeom prst="rect">
            <a:avLst/>
          </a:prstGeom>
          <a:noFill/>
        </p:spPr>
        <p:txBody>
          <a:bodyPr wrap="none" rtlCol="0">
            <a:spAutoFit/>
          </a:bodyPr>
          <a:lstStyle/>
          <a:p>
            <a:r>
              <a:rPr lang="fr-FR" sz="1100" dirty="0" smtClean="0"/>
              <a:t>En </a:t>
            </a:r>
            <a:r>
              <a:rPr lang="fr-FR" sz="1100" smtClean="0"/>
              <a:t>fonction de</a:t>
            </a:r>
          </a:p>
          <a:p>
            <a:r>
              <a:rPr lang="fr-FR" sz="1100" dirty="0" smtClean="0"/>
              <a:t>ce qui est choisi</a:t>
            </a:r>
            <a:endParaRPr lang="fr-FR" sz="1100" dirty="0"/>
          </a:p>
        </p:txBody>
      </p:sp>
    </p:spTree>
    <p:extLst>
      <p:ext uri="{BB962C8B-B14F-4D97-AF65-F5344CB8AC3E}">
        <p14:creationId xmlns:p14="http://schemas.microsoft.com/office/powerpoint/2010/main" val="1062826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9320E91-A70A-4F0F-86AF-A85A006DC206}"/>
              </a:ext>
            </a:extLst>
          </p:cNvPr>
          <p:cNvSpPr>
            <a:spLocks noGrp="1"/>
          </p:cNvSpPr>
          <p:nvPr>
            <p:ph type="title"/>
          </p:nvPr>
        </p:nvSpPr>
        <p:spPr/>
        <p:txBody>
          <a:bodyPr/>
          <a:lstStyle/>
          <a:p>
            <a:r>
              <a:rPr lang="fr-FR" dirty="0"/>
              <a:t>Versioning GIT</a:t>
            </a:r>
            <a:endParaRPr lang="en-GB" dirty="0"/>
          </a:p>
        </p:txBody>
      </p:sp>
      <p:pic>
        <p:nvPicPr>
          <p:cNvPr id="4" name="Image 3">
            <a:extLst>
              <a:ext uri="{FF2B5EF4-FFF2-40B4-BE49-F238E27FC236}">
                <a16:creationId xmlns:a16="http://schemas.microsoft.com/office/drawing/2014/main" xmlns="" id="{12D04DFD-CFF5-4B80-B324-A97BB3DD1FBE}"/>
              </a:ext>
            </a:extLst>
          </p:cNvPr>
          <p:cNvPicPr>
            <a:picLocks noChangeAspect="1"/>
          </p:cNvPicPr>
          <p:nvPr/>
        </p:nvPicPr>
        <p:blipFill>
          <a:blip r:embed="rId2"/>
          <a:stretch>
            <a:fillRect/>
          </a:stretch>
        </p:blipFill>
        <p:spPr>
          <a:xfrm>
            <a:off x="752262" y="1346201"/>
            <a:ext cx="3457575" cy="3581400"/>
          </a:xfrm>
          <a:prstGeom prst="rect">
            <a:avLst/>
          </a:prstGeom>
        </p:spPr>
      </p:pic>
      <p:pic>
        <p:nvPicPr>
          <p:cNvPr id="5" name="Image 4">
            <a:extLst>
              <a:ext uri="{FF2B5EF4-FFF2-40B4-BE49-F238E27FC236}">
                <a16:creationId xmlns:a16="http://schemas.microsoft.com/office/drawing/2014/main" xmlns="" id="{2ED8920B-E6C9-4348-AE33-9DD8EDE53FC8}"/>
              </a:ext>
            </a:extLst>
          </p:cNvPr>
          <p:cNvPicPr>
            <a:picLocks noChangeAspect="1"/>
          </p:cNvPicPr>
          <p:nvPr/>
        </p:nvPicPr>
        <p:blipFill>
          <a:blip r:embed="rId3"/>
          <a:stretch>
            <a:fillRect/>
          </a:stretch>
        </p:blipFill>
        <p:spPr>
          <a:xfrm>
            <a:off x="4619840" y="1478044"/>
            <a:ext cx="3362325" cy="3657600"/>
          </a:xfrm>
          <a:prstGeom prst="rect">
            <a:avLst/>
          </a:prstGeom>
        </p:spPr>
      </p:pic>
      <p:sp>
        <p:nvSpPr>
          <p:cNvPr id="6" name="ZoneTexte 5">
            <a:extLst>
              <a:ext uri="{FF2B5EF4-FFF2-40B4-BE49-F238E27FC236}">
                <a16:creationId xmlns:a16="http://schemas.microsoft.com/office/drawing/2014/main" xmlns="" id="{C914E5DE-7ABC-4CFB-B23F-32B716FE7E71}"/>
              </a:ext>
            </a:extLst>
          </p:cNvPr>
          <p:cNvSpPr txBox="1"/>
          <p:nvPr/>
        </p:nvSpPr>
        <p:spPr>
          <a:xfrm>
            <a:off x="1212499" y="5135644"/>
            <a:ext cx="8940377" cy="1508105"/>
          </a:xfrm>
          <a:prstGeom prst="rect">
            <a:avLst/>
          </a:prstGeom>
          <a:noFill/>
        </p:spPr>
        <p:txBody>
          <a:bodyPr wrap="square" rtlCol="0">
            <a:spAutoFit/>
          </a:bodyPr>
          <a:lstStyle/>
          <a:p>
            <a:r>
              <a:rPr lang="fr-FR" sz="2000" dirty="0">
                <a:solidFill>
                  <a:schemeClr val="accent1"/>
                </a:solidFill>
                <a:latin typeface="+mj-lt"/>
                <a:ea typeface="+mj-ea"/>
                <a:cs typeface="+mj-cs"/>
              </a:rPr>
              <a:t>Lien vers notre GIT:</a:t>
            </a:r>
          </a:p>
          <a:p>
            <a:r>
              <a:rPr lang="fr-FR" dirty="0">
                <a:solidFill>
                  <a:schemeClr val="accent2">
                    <a:lumMod val="50000"/>
                  </a:schemeClr>
                </a:solidFill>
              </a:rPr>
              <a:t>https://l.facebook.com/l.php?u=https%3A%2F%2Fgithub.com%2FMartinLeMintier%2FGrey-sAnatomy%2Fcommits%2FReadMe-Edits&amp;h=ATM1blPAIOyjsRaeo8G7F8ObsWPBT33KLCOAItu49Qg4cP9xDObjF_Pq8VJRbuF0MeQW01WB5DVsaGhMfyl0CPALOO4va3CBE8Z4V6jFw-11u_-yaYAF0A </a:t>
            </a:r>
            <a:endParaRPr lang="en-GB" dirty="0">
              <a:solidFill>
                <a:schemeClr val="accent2">
                  <a:lumMod val="50000"/>
                </a:schemeClr>
              </a:solidFill>
            </a:endParaRPr>
          </a:p>
        </p:txBody>
      </p:sp>
      <p:pic>
        <p:nvPicPr>
          <p:cNvPr id="7" name="Image 6">
            <a:extLst>
              <a:ext uri="{FF2B5EF4-FFF2-40B4-BE49-F238E27FC236}">
                <a16:creationId xmlns:a16="http://schemas.microsoft.com/office/drawing/2014/main" xmlns="" id="{B9CA7A6E-0FB8-4F15-A4E9-66BFCDD869BA}"/>
              </a:ext>
            </a:extLst>
          </p:cNvPr>
          <p:cNvPicPr>
            <a:picLocks noChangeAspect="1"/>
          </p:cNvPicPr>
          <p:nvPr/>
        </p:nvPicPr>
        <p:blipFill>
          <a:blip r:embed="rId4"/>
          <a:stretch>
            <a:fillRect/>
          </a:stretch>
        </p:blipFill>
        <p:spPr>
          <a:xfrm>
            <a:off x="9154160" y="661320"/>
            <a:ext cx="2524303" cy="4508648"/>
          </a:xfrm>
          <a:prstGeom prst="rect">
            <a:avLst/>
          </a:prstGeom>
        </p:spPr>
      </p:pic>
    </p:spTree>
    <p:extLst>
      <p:ext uri="{BB962C8B-B14F-4D97-AF65-F5344CB8AC3E}">
        <p14:creationId xmlns:p14="http://schemas.microsoft.com/office/powerpoint/2010/main" val="1430634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9320E91-A70A-4F0F-86AF-A85A006DC206}"/>
              </a:ext>
            </a:extLst>
          </p:cNvPr>
          <p:cNvSpPr>
            <a:spLocks noGrp="1"/>
          </p:cNvSpPr>
          <p:nvPr>
            <p:ph type="title"/>
          </p:nvPr>
        </p:nvSpPr>
        <p:spPr/>
        <p:txBody>
          <a:bodyPr/>
          <a:lstStyle/>
          <a:p>
            <a:r>
              <a:rPr lang="fr-FR" dirty="0"/>
              <a:t>Bilans</a:t>
            </a:r>
            <a:endParaRPr lang="en-GB" dirty="0"/>
          </a:p>
        </p:txBody>
      </p:sp>
      <p:sp>
        <p:nvSpPr>
          <p:cNvPr id="3" name="ZoneTexte 2">
            <a:extLst>
              <a:ext uri="{FF2B5EF4-FFF2-40B4-BE49-F238E27FC236}">
                <a16:creationId xmlns:a16="http://schemas.microsoft.com/office/drawing/2014/main" xmlns="" id="{5CABB0E4-0CE5-4C77-8576-E4B542320013}"/>
              </a:ext>
            </a:extLst>
          </p:cNvPr>
          <p:cNvSpPr txBox="1"/>
          <p:nvPr/>
        </p:nvSpPr>
        <p:spPr>
          <a:xfrm>
            <a:off x="498224" y="1270000"/>
            <a:ext cx="11420398" cy="5878532"/>
          </a:xfrm>
          <a:prstGeom prst="rect">
            <a:avLst/>
          </a:prstGeom>
          <a:noFill/>
        </p:spPr>
        <p:txBody>
          <a:bodyPr wrap="square" rtlCol="0">
            <a:spAutoFit/>
          </a:bodyPr>
          <a:lstStyle/>
          <a:p>
            <a:pPr marL="285750" indent="-285750">
              <a:buFont typeface="Arial" panose="020B0604020202020204" pitchFamily="34" charset="0"/>
              <a:buChar char="•"/>
            </a:pPr>
            <a:r>
              <a:rPr lang="fr-FR" sz="2400" dirty="0">
                <a:solidFill>
                  <a:schemeClr val="accent2">
                    <a:lumMod val="75000"/>
                  </a:schemeClr>
                </a:solidFill>
              </a:rPr>
              <a:t>Collectif</a:t>
            </a:r>
          </a:p>
          <a:p>
            <a:r>
              <a:rPr lang="fr-FR" sz="1600" dirty="0"/>
              <a:t>Ce projet de groupe nous a permis de mieux s’organiser en équipe et de mieux comprendre comment coder en même temps différentes parties du code tout en créant un code fonctionnel et compatible avec celui des autres.</a:t>
            </a:r>
          </a:p>
          <a:p>
            <a:r>
              <a:rPr lang="fr-FR" sz="1600" dirty="0"/>
              <a:t>Il a aussi permis de développer notre autonomie puisque beaucoup de notions nécessaires étaient encore inconnues.</a:t>
            </a:r>
          </a:p>
          <a:p>
            <a:r>
              <a:rPr lang="fr-FR" sz="1600" dirty="0"/>
              <a:t>Enfin ce projet a permis d’utiliser les différentes notions de java vu en cours et de mieux maitriser le langage ainsi que la librairie graphique swing.</a:t>
            </a:r>
            <a:endParaRPr lang="fr-FR" dirty="0"/>
          </a:p>
          <a:p>
            <a:pPr marL="285750" indent="-285750">
              <a:buFont typeface="Arial" panose="020B0604020202020204" pitchFamily="34" charset="0"/>
              <a:buChar char="•"/>
            </a:pPr>
            <a:r>
              <a:rPr lang="fr-FR" sz="2400" dirty="0">
                <a:solidFill>
                  <a:schemeClr val="accent2">
                    <a:lumMod val="75000"/>
                  </a:schemeClr>
                </a:solidFill>
              </a:rPr>
              <a:t>Individuels</a:t>
            </a:r>
          </a:p>
          <a:p>
            <a:r>
              <a:rPr lang="fr-FR" dirty="0">
                <a:solidFill>
                  <a:schemeClr val="accent2">
                    <a:lumMod val="50000"/>
                  </a:schemeClr>
                </a:solidFill>
              </a:rPr>
              <a:t>-Margaux:</a:t>
            </a:r>
          </a:p>
          <a:p>
            <a:r>
              <a:rPr lang="fr-FR" sz="1600" dirty="0"/>
              <a:t>Personnellement, ce projet m’a fait gagner en autonomie car il a fallu chercher et comprendre de nombreuses notions pour pouvoir comprendre ce qui était attendu de nous, réussir à concevoir notre vision du projet et se mettre d’accord  avec mes coéquipiers. </a:t>
            </a:r>
          </a:p>
          <a:p>
            <a:r>
              <a:rPr lang="fr-FR" sz="1600" dirty="0"/>
              <a:t>J’ai aussi beaucoup développé et approfondi mes connaissances en java et j’ai découvert comment relier le java aux requêtes SQL chose qui me semble très important à maitriser pour le futur.</a:t>
            </a:r>
          </a:p>
          <a:p>
            <a:r>
              <a:rPr lang="fr-FR" sz="1600" dirty="0"/>
              <a:t>Enfin j’ai appris à répartir le code entre différentes personnes et à mettre en place un projet sans que personne ne soit au même endroit</a:t>
            </a:r>
          </a:p>
          <a:p>
            <a:r>
              <a:rPr lang="fr-FR" dirty="0">
                <a:solidFill>
                  <a:schemeClr val="accent2">
                    <a:lumMod val="50000"/>
                  </a:schemeClr>
                </a:solidFill>
              </a:rPr>
              <a:t>-Corentin:</a:t>
            </a:r>
          </a:p>
          <a:p>
            <a:r>
              <a:rPr lang="fr-FR" dirty="0">
                <a:solidFill>
                  <a:schemeClr val="accent2">
                    <a:lumMod val="50000"/>
                  </a:schemeClr>
                </a:solidFill>
              </a:rPr>
              <a:t>-Martin: </a:t>
            </a:r>
            <a:endParaRPr lang="fr-FR" dirty="0" smtClean="0">
              <a:solidFill>
                <a:schemeClr val="accent2">
                  <a:lumMod val="50000"/>
                </a:schemeClr>
              </a:solidFill>
            </a:endParaRPr>
          </a:p>
          <a:p>
            <a:r>
              <a:rPr lang="fr-FR" sz="1600" dirty="0" smtClean="0">
                <a:solidFill>
                  <a:prstClr val="black"/>
                </a:solidFill>
              </a:rPr>
              <a:t>Ce projet m’a tout d’abord paru très inquiétant car je ne comprenais pas par où nous devions commencer, mais une que nous nous sommes lancés, je l’ai trouvé très intéressant car il utilisait les requêtes SQL que j’avais vu durant mon semestre à Bangor. Ce projet m’a permis de comprendre comment fonctionnait les objets graphiques de la librairies swing avec lesquelles j’avais encore un peu de mal.</a:t>
            </a:r>
            <a:endParaRPr lang="fr-FR" dirty="0">
              <a:solidFill>
                <a:schemeClr val="accent2">
                  <a:lumMod val="50000"/>
                </a:schemeClr>
              </a:solidFill>
            </a:endParaRPr>
          </a:p>
          <a:p>
            <a:endParaRPr lang="fr-FR" dirty="0"/>
          </a:p>
        </p:txBody>
      </p:sp>
    </p:spTree>
    <p:extLst>
      <p:ext uri="{BB962C8B-B14F-4D97-AF65-F5344CB8AC3E}">
        <p14:creationId xmlns:p14="http://schemas.microsoft.com/office/powerpoint/2010/main" val="2568239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9320E91-A70A-4F0F-86AF-A85A006DC206}"/>
              </a:ext>
            </a:extLst>
          </p:cNvPr>
          <p:cNvSpPr>
            <a:spLocks noGrp="1"/>
          </p:cNvSpPr>
          <p:nvPr>
            <p:ph type="title"/>
          </p:nvPr>
        </p:nvSpPr>
        <p:spPr/>
        <p:txBody>
          <a:bodyPr/>
          <a:lstStyle/>
          <a:p>
            <a:r>
              <a:rPr lang="fr-FR" dirty="0"/>
              <a:t>Bibliographie: </a:t>
            </a:r>
            <a:endParaRPr lang="en-GB" dirty="0"/>
          </a:p>
        </p:txBody>
      </p:sp>
      <p:sp>
        <p:nvSpPr>
          <p:cNvPr id="3" name="ZoneTexte 2">
            <a:extLst>
              <a:ext uri="{FF2B5EF4-FFF2-40B4-BE49-F238E27FC236}">
                <a16:creationId xmlns:a16="http://schemas.microsoft.com/office/drawing/2014/main" xmlns="" id="{8BE50A8B-C378-43D3-9D2C-D0AB059B8E5C}"/>
              </a:ext>
            </a:extLst>
          </p:cNvPr>
          <p:cNvSpPr txBox="1"/>
          <p:nvPr/>
        </p:nvSpPr>
        <p:spPr>
          <a:xfrm>
            <a:off x="461913" y="1480008"/>
            <a:ext cx="11340446" cy="5269584"/>
          </a:xfrm>
          <a:prstGeom prst="rect">
            <a:avLst/>
          </a:prstGeom>
          <a:noFill/>
        </p:spPr>
        <p:txBody>
          <a:bodyPr wrap="square" rtlCol="0">
            <a:spAutoFit/>
          </a:bodyPr>
          <a:lstStyle/>
          <a:p>
            <a:endParaRPr lang="en-GB" dirty="0"/>
          </a:p>
        </p:txBody>
      </p:sp>
    </p:spTree>
    <p:extLst>
      <p:ext uri="{BB962C8B-B14F-4D97-AF65-F5344CB8AC3E}">
        <p14:creationId xmlns:p14="http://schemas.microsoft.com/office/powerpoint/2010/main" val="3944126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DD7B9BC-13F2-4283-855F-C779C492EA61}"/>
              </a:ext>
            </a:extLst>
          </p:cNvPr>
          <p:cNvSpPr>
            <a:spLocks noGrp="1"/>
          </p:cNvSpPr>
          <p:nvPr>
            <p:ph type="title"/>
          </p:nvPr>
        </p:nvSpPr>
        <p:spPr>
          <a:xfrm>
            <a:off x="2656963" y="486265"/>
            <a:ext cx="5506649" cy="5885469"/>
          </a:xfrm>
        </p:spPr>
        <p:txBody>
          <a:bodyPr>
            <a:normAutofit/>
          </a:bodyPr>
          <a:lstStyle/>
          <a:p>
            <a:r>
              <a:rPr lang="fr-FR" dirty="0"/>
              <a:t>      SOMMAIRE:</a:t>
            </a:r>
            <a:br>
              <a:rPr lang="fr-FR" dirty="0"/>
            </a:br>
            <a:r>
              <a:rPr lang="fr-FR" dirty="0"/>
              <a:t/>
            </a:r>
            <a:br>
              <a:rPr lang="fr-FR" dirty="0"/>
            </a:br>
            <a:r>
              <a:rPr lang="fr-FR" sz="2700" dirty="0">
                <a:solidFill>
                  <a:schemeClr val="accent2">
                    <a:lumMod val="75000"/>
                  </a:schemeClr>
                </a:solidFill>
              </a:rPr>
              <a:t>I) 	Diagramme de classe</a:t>
            </a:r>
            <a:br>
              <a:rPr lang="fr-FR" sz="2700" dirty="0">
                <a:solidFill>
                  <a:schemeClr val="accent2">
                    <a:lumMod val="75000"/>
                  </a:schemeClr>
                </a:solidFill>
              </a:rPr>
            </a:br>
            <a:r>
              <a:rPr lang="fr-FR" sz="2700" dirty="0">
                <a:solidFill>
                  <a:schemeClr val="accent2">
                    <a:lumMod val="75000"/>
                  </a:schemeClr>
                </a:solidFill>
              </a:rPr>
              <a:t/>
            </a:r>
            <a:br>
              <a:rPr lang="fr-FR" sz="2700" dirty="0">
                <a:solidFill>
                  <a:schemeClr val="accent2">
                    <a:lumMod val="75000"/>
                  </a:schemeClr>
                </a:solidFill>
              </a:rPr>
            </a:br>
            <a:r>
              <a:rPr lang="fr-FR" sz="2700" dirty="0">
                <a:solidFill>
                  <a:schemeClr val="accent2">
                    <a:lumMod val="75000"/>
                  </a:schemeClr>
                </a:solidFill>
              </a:rPr>
              <a:t>II) Modularité du code</a:t>
            </a:r>
            <a:br>
              <a:rPr lang="fr-FR" sz="2700" dirty="0">
                <a:solidFill>
                  <a:schemeClr val="accent2">
                    <a:lumMod val="75000"/>
                  </a:schemeClr>
                </a:solidFill>
              </a:rPr>
            </a:br>
            <a:r>
              <a:rPr lang="fr-FR" sz="2700" dirty="0">
                <a:solidFill>
                  <a:schemeClr val="accent2">
                    <a:lumMod val="75000"/>
                  </a:schemeClr>
                </a:solidFill>
              </a:rPr>
              <a:t/>
            </a:r>
            <a:br>
              <a:rPr lang="fr-FR" sz="2700" dirty="0">
                <a:solidFill>
                  <a:schemeClr val="accent2">
                    <a:lumMod val="75000"/>
                  </a:schemeClr>
                </a:solidFill>
              </a:rPr>
            </a:br>
            <a:r>
              <a:rPr lang="fr-FR" sz="2700" dirty="0">
                <a:solidFill>
                  <a:schemeClr val="accent2">
                    <a:lumMod val="75000"/>
                  </a:schemeClr>
                </a:solidFill>
              </a:rPr>
              <a:t>III) Maquettes de l’interface</a:t>
            </a:r>
            <a:br>
              <a:rPr lang="fr-FR" sz="2700" dirty="0">
                <a:solidFill>
                  <a:schemeClr val="accent2">
                    <a:lumMod val="75000"/>
                  </a:schemeClr>
                </a:solidFill>
              </a:rPr>
            </a:br>
            <a:r>
              <a:rPr lang="fr-FR" sz="2700" dirty="0">
                <a:solidFill>
                  <a:schemeClr val="accent2">
                    <a:lumMod val="75000"/>
                  </a:schemeClr>
                </a:solidFill>
              </a:rPr>
              <a:t/>
            </a:r>
            <a:br>
              <a:rPr lang="fr-FR" sz="2700" dirty="0">
                <a:solidFill>
                  <a:schemeClr val="accent2">
                    <a:lumMod val="75000"/>
                  </a:schemeClr>
                </a:solidFill>
              </a:rPr>
            </a:br>
            <a:r>
              <a:rPr lang="fr-FR" sz="2700" dirty="0">
                <a:solidFill>
                  <a:schemeClr val="accent2">
                    <a:lumMod val="75000"/>
                  </a:schemeClr>
                </a:solidFill>
              </a:rPr>
              <a:t>IV) Versioning GIT</a:t>
            </a:r>
            <a:br>
              <a:rPr lang="fr-FR" sz="2700" dirty="0">
                <a:solidFill>
                  <a:schemeClr val="accent2">
                    <a:lumMod val="75000"/>
                  </a:schemeClr>
                </a:solidFill>
              </a:rPr>
            </a:br>
            <a:r>
              <a:rPr lang="fr-FR" sz="2700" dirty="0">
                <a:solidFill>
                  <a:schemeClr val="accent2">
                    <a:lumMod val="75000"/>
                  </a:schemeClr>
                </a:solidFill>
              </a:rPr>
              <a:t/>
            </a:r>
            <a:br>
              <a:rPr lang="fr-FR" sz="2700" dirty="0">
                <a:solidFill>
                  <a:schemeClr val="accent2">
                    <a:lumMod val="75000"/>
                  </a:schemeClr>
                </a:solidFill>
              </a:rPr>
            </a:br>
            <a:r>
              <a:rPr lang="fr-FR" sz="2700" dirty="0">
                <a:solidFill>
                  <a:schemeClr val="accent2">
                    <a:lumMod val="75000"/>
                  </a:schemeClr>
                </a:solidFill>
              </a:rPr>
              <a:t>V) Bilans </a:t>
            </a:r>
            <a:br>
              <a:rPr lang="fr-FR" sz="2700" dirty="0">
                <a:solidFill>
                  <a:schemeClr val="accent2">
                    <a:lumMod val="75000"/>
                  </a:schemeClr>
                </a:solidFill>
              </a:rPr>
            </a:br>
            <a:r>
              <a:rPr lang="fr-FR" sz="2700" dirty="0">
                <a:solidFill>
                  <a:schemeClr val="accent2">
                    <a:lumMod val="75000"/>
                  </a:schemeClr>
                </a:solidFill>
              </a:rPr>
              <a:t/>
            </a:r>
            <a:br>
              <a:rPr lang="fr-FR" sz="2700" dirty="0">
                <a:solidFill>
                  <a:schemeClr val="accent2">
                    <a:lumMod val="75000"/>
                  </a:schemeClr>
                </a:solidFill>
              </a:rPr>
            </a:br>
            <a:r>
              <a:rPr lang="fr-FR" sz="2700" dirty="0">
                <a:solidFill>
                  <a:schemeClr val="accent2">
                    <a:lumMod val="75000"/>
                  </a:schemeClr>
                </a:solidFill>
              </a:rPr>
              <a:t>VI) Bibliographie</a:t>
            </a:r>
            <a:endParaRPr lang="en-GB" dirty="0">
              <a:solidFill>
                <a:schemeClr val="accent2">
                  <a:lumMod val="75000"/>
                </a:schemeClr>
              </a:solidFill>
            </a:endParaRPr>
          </a:p>
        </p:txBody>
      </p:sp>
    </p:spTree>
    <p:extLst>
      <p:ext uri="{BB962C8B-B14F-4D97-AF65-F5344CB8AC3E}">
        <p14:creationId xmlns:p14="http://schemas.microsoft.com/office/powerpoint/2010/main" val="1999073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9320E91-A70A-4F0F-86AF-A85A006DC206}"/>
              </a:ext>
            </a:extLst>
          </p:cNvPr>
          <p:cNvSpPr>
            <a:spLocks noGrp="1"/>
          </p:cNvSpPr>
          <p:nvPr>
            <p:ph type="title"/>
          </p:nvPr>
        </p:nvSpPr>
        <p:spPr>
          <a:xfrm>
            <a:off x="203200" y="579120"/>
            <a:ext cx="8596668" cy="1320800"/>
          </a:xfrm>
        </p:spPr>
        <p:txBody>
          <a:bodyPr/>
          <a:lstStyle/>
          <a:p>
            <a:r>
              <a:rPr lang="fr-FR" dirty="0"/>
              <a:t>Diagramme de classe:</a:t>
            </a:r>
            <a:endParaRPr lang="en-GB" dirty="0"/>
          </a:p>
        </p:txBody>
      </p:sp>
      <p:pic>
        <p:nvPicPr>
          <p:cNvPr id="3" name="Image 2">
            <a:extLst>
              <a:ext uri="{FF2B5EF4-FFF2-40B4-BE49-F238E27FC236}">
                <a16:creationId xmlns:a16="http://schemas.microsoft.com/office/drawing/2014/main" xmlns="" id="{45000EC7-EACE-4202-901D-8D19B7158DF1}"/>
              </a:ext>
            </a:extLst>
          </p:cNvPr>
          <p:cNvPicPr>
            <a:picLocks noChangeAspect="1"/>
          </p:cNvPicPr>
          <p:nvPr/>
        </p:nvPicPr>
        <p:blipFill>
          <a:blip r:embed="rId2"/>
          <a:stretch>
            <a:fillRect/>
          </a:stretch>
        </p:blipFill>
        <p:spPr>
          <a:xfrm>
            <a:off x="447040" y="1239520"/>
            <a:ext cx="11297920" cy="5371485"/>
          </a:xfrm>
          <a:prstGeom prst="rect">
            <a:avLst/>
          </a:prstGeom>
        </p:spPr>
      </p:pic>
    </p:spTree>
    <p:extLst>
      <p:ext uri="{BB962C8B-B14F-4D97-AF65-F5344CB8AC3E}">
        <p14:creationId xmlns:p14="http://schemas.microsoft.com/office/powerpoint/2010/main" val="4138160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9320E91-A70A-4F0F-86AF-A85A006DC206}"/>
              </a:ext>
            </a:extLst>
          </p:cNvPr>
          <p:cNvSpPr>
            <a:spLocks noGrp="1"/>
          </p:cNvSpPr>
          <p:nvPr>
            <p:ph type="title"/>
          </p:nvPr>
        </p:nvSpPr>
        <p:spPr/>
        <p:txBody>
          <a:bodyPr/>
          <a:lstStyle/>
          <a:p>
            <a:r>
              <a:rPr lang="fr-FR" dirty="0"/>
              <a:t>Modularité du code:</a:t>
            </a:r>
            <a:endParaRPr lang="en-GB" dirty="0"/>
          </a:p>
        </p:txBody>
      </p:sp>
    </p:spTree>
    <p:extLst>
      <p:ext uri="{BB962C8B-B14F-4D97-AF65-F5344CB8AC3E}">
        <p14:creationId xmlns:p14="http://schemas.microsoft.com/office/powerpoint/2010/main" val="186119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9320E91-A70A-4F0F-86AF-A85A006DC206}"/>
              </a:ext>
            </a:extLst>
          </p:cNvPr>
          <p:cNvSpPr>
            <a:spLocks noGrp="1"/>
          </p:cNvSpPr>
          <p:nvPr>
            <p:ph type="title"/>
          </p:nvPr>
        </p:nvSpPr>
        <p:spPr/>
        <p:txBody>
          <a:bodyPr/>
          <a:lstStyle/>
          <a:p>
            <a:r>
              <a:rPr lang="fr-FR" dirty="0"/>
              <a:t>Maquettes de l’interface:</a:t>
            </a:r>
            <a:endParaRPr lang="en-GB" dirty="0"/>
          </a:p>
        </p:txBody>
      </p:sp>
    </p:spTree>
    <p:extLst>
      <p:ext uri="{BB962C8B-B14F-4D97-AF65-F5344CB8AC3E}">
        <p14:creationId xmlns:p14="http://schemas.microsoft.com/office/powerpoint/2010/main" val="2554296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9971" y="489857"/>
            <a:ext cx="3973285" cy="2590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1959428" y="1594757"/>
            <a:ext cx="1458685" cy="381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t>ComboBox</a:t>
            </a:r>
            <a:r>
              <a:rPr lang="fr-FR" sz="1100" dirty="0" smtClean="0"/>
              <a:t> : Choix du serveur</a:t>
            </a:r>
            <a:endParaRPr lang="fr-FR" sz="1100" dirty="0"/>
          </a:p>
        </p:txBody>
      </p:sp>
      <p:cxnSp>
        <p:nvCxnSpPr>
          <p:cNvPr id="7" name="Connecteur droit avec flèche 6"/>
          <p:cNvCxnSpPr>
            <a:stCxn id="4" idx="3"/>
          </p:cNvCxnSpPr>
          <p:nvPr/>
        </p:nvCxnSpPr>
        <p:spPr>
          <a:xfrm>
            <a:off x="4833256" y="1785257"/>
            <a:ext cx="17634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a:stCxn id="4" idx="2"/>
          </p:cNvCxnSpPr>
          <p:nvPr/>
        </p:nvCxnSpPr>
        <p:spPr>
          <a:xfrm flipH="1">
            <a:off x="2846613" y="3080657"/>
            <a:ext cx="1" cy="729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596742" y="489857"/>
            <a:ext cx="3973285" cy="2590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859970" y="3810000"/>
            <a:ext cx="3973285" cy="2590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6874326" y="881742"/>
            <a:ext cx="3418115" cy="35922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JTextField</a:t>
            </a:r>
            <a:endParaRPr lang="fr-FR" dirty="0"/>
          </a:p>
        </p:txBody>
      </p:sp>
      <p:sp>
        <p:nvSpPr>
          <p:cNvPr id="13" name="Rectangle 12"/>
          <p:cNvSpPr/>
          <p:nvPr/>
        </p:nvSpPr>
        <p:spPr>
          <a:xfrm>
            <a:off x="6874325" y="1426028"/>
            <a:ext cx="3418115" cy="35922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JTextField</a:t>
            </a:r>
            <a:endParaRPr lang="fr-FR" dirty="0"/>
          </a:p>
        </p:txBody>
      </p:sp>
      <p:sp>
        <p:nvSpPr>
          <p:cNvPr id="14" name="Rectangle 13"/>
          <p:cNvSpPr/>
          <p:nvPr/>
        </p:nvSpPr>
        <p:spPr>
          <a:xfrm>
            <a:off x="6874324" y="1997527"/>
            <a:ext cx="3418115" cy="35922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JTextField</a:t>
            </a:r>
            <a:endParaRPr lang="fr-FR" dirty="0"/>
          </a:p>
        </p:txBody>
      </p:sp>
      <p:sp>
        <p:nvSpPr>
          <p:cNvPr id="15" name="Rectangle 14"/>
          <p:cNvSpPr/>
          <p:nvPr/>
        </p:nvSpPr>
        <p:spPr>
          <a:xfrm>
            <a:off x="1137554" y="4196442"/>
            <a:ext cx="3418115" cy="35922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JTextField</a:t>
            </a:r>
            <a:endParaRPr lang="fr-FR" dirty="0"/>
          </a:p>
        </p:txBody>
      </p:sp>
      <p:sp>
        <p:nvSpPr>
          <p:cNvPr id="16" name="Rectangle 15"/>
          <p:cNvSpPr/>
          <p:nvPr/>
        </p:nvSpPr>
        <p:spPr>
          <a:xfrm>
            <a:off x="1137553" y="4762498"/>
            <a:ext cx="3418115" cy="35922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JTextField</a:t>
            </a:r>
            <a:endParaRPr lang="fr-FR" dirty="0"/>
          </a:p>
        </p:txBody>
      </p:sp>
      <p:sp>
        <p:nvSpPr>
          <p:cNvPr id="17" name="Rectangle 16"/>
          <p:cNvSpPr/>
          <p:nvPr/>
        </p:nvSpPr>
        <p:spPr>
          <a:xfrm>
            <a:off x="1137552" y="5335361"/>
            <a:ext cx="3418115" cy="35922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JTextField</a:t>
            </a:r>
            <a:endParaRPr lang="fr-FR" dirty="0"/>
          </a:p>
        </p:txBody>
      </p:sp>
      <p:sp>
        <p:nvSpPr>
          <p:cNvPr id="18" name="Rectangle 17"/>
          <p:cNvSpPr/>
          <p:nvPr/>
        </p:nvSpPr>
        <p:spPr>
          <a:xfrm>
            <a:off x="1137552" y="5868080"/>
            <a:ext cx="3418115" cy="35922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JTextField</a:t>
            </a:r>
            <a:endParaRPr lang="fr-FR" dirty="0"/>
          </a:p>
        </p:txBody>
      </p:sp>
      <p:sp>
        <p:nvSpPr>
          <p:cNvPr id="19" name="ZoneTexte 18"/>
          <p:cNvSpPr txBox="1"/>
          <p:nvPr/>
        </p:nvSpPr>
        <p:spPr>
          <a:xfrm>
            <a:off x="5010175" y="1410091"/>
            <a:ext cx="1238224" cy="369332"/>
          </a:xfrm>
          <a:prstGeom prst="rect">
            <a:avLst/>
          </a:prstGeom>
          <a:noFill/>
        </p:spPr>
        <p:txBody>
          <a:bodyPr wrap="none" rtlCol="0">
            <a:spAutoFit/>
          </a:bodyPr>
          <a:lstStyle/>
          <a:p>
            <a:r>
              <a:rPr lang="fr-FR" dirty="0" smtClean="0"/>
              <a:t>Si </a:t>
            </a:r>
            <a:r>
              <a:rPr lang="fr-FR" dirty="0" err="1" smtClean="0"/>
              <a:t>localhost</a:t>
            </a:r>
            <a:endParaRPr lang="fr-FR" dirty="0"/>
          </a:p>
        </p:txBody>
      </p:sp>
      <p:sp>
        <p:nvSpPr>
          <p:cNvPr id="21" name="ZoneTexte 20"/>
          <p:cNvSpPr txBox="1"/>
          <p:nvPr/>
        </p:nvSpPr>
        <p:spPr>
          <a:xfrm>
            <a:off x="3068780" y="3279009"/>
            <a:ext cx="1130438" cy="369332"/>
          </a:xfrm>
          <a:prstGeom prst="rect">
            <a:avLst/>
          </a:prstGeom>
          <a:noFill/>
        </p:spPr>
        <p:txBody>
          <a:bodyPr wrap="none" rtlCol="0">
            <a:spAutoFit/>
          </a:bodyPr>
          <a:lstStyle/>
          <a:p>
            <a:r>
              <a:rPr lang="fr-FR" dirty="0" smtClean="0"/>
              <a:t>Si </a:t>
            </a:r>
            <a:r>
              <a:rPr lang="fr-FR" dirty="0" err="1" smtClean="0"/>
              <a:t>Gandalf</a:t>
            </a:r>
            <a:endParaRPr lang="fr-FR" dirty="0"/>
          </a:p>
        </p:txBody>
      </p:sp>
      <p:sp>
        <p:nvSpPr>
          <p:cNvPr id="2" name="ZoneTexte 1"/>
          <p:cNvSpPr txBox="1"/>
          <p:nvPr/>
        </p:nvSpPr>
        <p:spPr>
          <a:xfrm>
            <a:off x="3633999" y="2758359"/>
            <a:ext cx="1066318" cy="261610"/>
          </a:xfrm>
          <a:prstGeom prst="rect">
            <a:avLst/>
          </a:prstGeom>
          <a:noFill/>
        </p:spPr>
        <p:txBody>
          <a:bodyPr wrap="none" rtlCol="0">
            <a:spAutoFit/>
          </a:bodyPr>
          <a:lstStyle/>
          <a:p>
            <a:r>
              <a:rPr lang="fr-FR" sz="1100" dirty="0" err="1" smtClean="0"/>
              <a:t>Layout</a:t>
            </a:r>
            <a:r>
              <a:rPr lang="fr-FR" sz="1100" dirty="0" smtClean="0"/>
              <a:t> : Border</a:t>
            </a:r>
            <a:endParaRPr lang="fr-FR" sz="1100" dirty="0"/>
          </a:p>
        </p:txBody>
      </p:sp>
    </p:spTree>
    <p:extLst>
      <p:ext uri="{BB962C8B-B14F-4D97-AF65-F5344CB8AC3E}">
        <p14:creationId xmlns:p14="http://schemas.microsoft.com/office/powerpoint/2010/main" val="1431013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1441" y="934700"/>
            <a:ext cx="8276840" cy="576266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p:cNvSpPr/>
          <p:nvPr/>
        </p:nvSpPr>
        <p:spPr>
          <a:xfrm>
            <a:off x="1811440" y="934700"/>
            <a:ext cx="1957371" cy="57626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p:cNvSpPr/>
          <p:nvPr/>
        </p:nvSpPr>
        <p:spPr>
          <a:xfrm>
            <a:off x="2048719" y="1096588"/>
            <a:ext cx="1497670" cy="8279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Jbutton</a:t>
            </a:r>
            <a:r>
              <a:rPr lang="fr-FR" dirty="0" smtClean="0"/>
              <a:t> : Recherche</a:t>
            </a:r>
            <a:endParaRPr lang="fr-FR" dirty="0"/>
          </a:p>
        </p:txBody>
      </p:sp>
      <p:sp>
        <p:nvSpPr>
          <p:cNvPr id="7" name="Rectangle 6"/>
          <p:cNvSpPr/>
          <p:nvPr/>
        </p:nvSpPr>
        <p:spPr>
          <a:xfrm>
            <a:off x="2048719" y="2143871"/>
            <a:ext cx="1497670" cy="8279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Jbutton</a:t>
            </a:r>
            <a:r>
              <a:rPr lang="fr-FR" dirty="0" smtClean="0"/>
              <a:t> : Mise a jour</a:t>
            </a:r>
            <a:endParaRPr lang="fr-FR" dirty="0"/>
          </a:p>
        </p:txBody>
      </p:sp>
      <p:sp>
        <p:nvSpPr>
          <p:cNvPr id="8" name="Rectangle 7"/>
          <p:cNvSpPr/>
          <p:nvPr/>
        </p:nvSpPr>
        <p:spPr>
          <a:xfrm>
            <a:off x="2048719" y="3373333"/>
            <a:ext cx="1497670" cy="8279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Jbutton</a:t>
            </a:r>
            <a:r>
              <a:rPr lang="fr-FR" dirty="0" smtClean="0"/>
              <a:t> : </a:t>
            </a:r>
            <a:r>
              <a:rPr lang="fr-FR" dirty="0" err="1" smtClean="0"/>
              <a:t>Reporting</a:t>
            </a:r>
            <a:endParaRPr lang="fr-FR" dirty="0"/>
          </a:p>
        </p:txBody>
      </p:sp>
      <p:sp>
        <p:nvSpPr>
          <p:cNvPr id="9" name="Rectangle 8"/>
          <p:cNvSpPr/>
          <p:nvPr/>
        </p:nvSpPr>
        <p:spPr>
          <a:xfrm>
            <a:off x="2048719" y="4420616"/>
            <a:ext cx="1497670" cy="8279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Jbutton</a:t>
            </a:r>
            <a:r>
              <a:rPr lang="fr-FR" dirty="0" smtClean="0"/>
              <a:t> : Requêtes</a:t>
            </a:r>
            <a:endParaRPr lang="fr-FR" dirty="0"/>
          </a:p>
        </p:txBody>
      </p:sp>
      <p:sp>
        <p:nvSpPr>
          <p:cNvPr id="10" name="ZoneTexte 9"/>
          <p:cNvSpPr txBox="1"/>
          <p:nvPr/>
        </p:nvSpPr>
        <p:spPr>
          <a:xfrm>
            <a:off x="5053914" y="345989"/>
            <a:ext cx="2031967" cy="369332"/>
          </a:xfrm>
          <a:prstGeom prst="rect">
            <a:avLst/>
          </a:prstGeom>
          <a:noFill/>
        </p:spPr>
        <p:txBody>
          <a:bodyPr wrap="none" rtlCol="0">
            <a:spAutoFit/>
          </a:bodyPr>
          <a:lstStyle/>
          <a:p>
            <a:r>
              <a:rPr lang="fr-FR" dirty="0" smtClean="0"/>
              <a:t>La Fenêtre Principal</a:t>
            </a:r>
            <a:endParaRPr lang="fr-FR" dirty="0"/>
          </a:p>
        </p:txBody>
      </p:sp>
      <p:sp>
        <p:nvSpPr>
          <p:cNvPr id="11" name="Rectangle 10"/>
          <p:cNvSpPr/>
          <p:nvPr/>
        </p:nvSpPr>
        <p:spPr>
          <a:xfrm>
            <a:off x="2072419" y="5558989"/>
            <a:ext cx="1497670" cy="8279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Jbutton</a:t>
            </a:r>
            <a:r>
              <a:rPr lang="fr-FR" dirty="0" smtClean="0"/>
              <a:t> : Quitter</a:t>
            </a:r>
            <a:endParaRPr lang="fr-FR" dirty="0"/>
          </a:p>
        </p:txBody>
      </p:sp>
      <p:sp>
        <p:nvSpPr>
          <p:cNvPr id="12" name="ZoneTexte 11"/>
          <p:cNvSpPr txBox="1"/>
          <p:nvPr/>
        </p:nvSpPr>
        <p:spPr>
          <a:xfrm>
            <a:off x="8356828" y="6386893"/>
            <a:ext cx="1451038" cy="261610"/>
          </a:xfrm>
          <a:prstGeom prst="rect">
            <a:avLst/>
          </a:prstGeom>
          <a:noFill/>
        </p:spPr>
        <p:txBody>
          <a:bodyPr wrap="none" rtlCol="0">
            <a:spAutoFit/>
          </a:bodyPr>
          <a:lstStyle/>
          <a:p>
            <a:r>
              <a:rPr lang="fr-FR" sz="1100" dirty="0" err="1" smtClean="0"/>
              <a:t>Layout</a:t>
            </a:r>
            <a:r>
              <a:rPr lang="fr-FR" sz="1100" dirty="0" smtClean="0"/>
              <a:t> : </a:t>
            </a:r>
            <a:r>
              <a:rPr lang="fr-FR" sz="1100" dirty="0" err="1" smtClean="0"/>
              <a:t>BorderLayout</a:t>
            </a:r>
            <a:endParaRPr lang="fr-FR" sz="1100" dirty="0"/>
          </a:p>
        </p:txBody>
      </p:sp>
    </p:spTree>
    <p:extLst>
      <p:ext uri="{BB962C8B-B14F-4D97-AF65-F5344CB8AC3E}">
        <p14:creationId xmlns:p14="http://schemas.microsoft.com/office/powerpoint/2010/main" val="1368582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412260" y="395416"/>
            <a:ext cx="1168205" cy="369332"/>
          </a:xfrm>
          <a:prstGeom prst="rect">
            <a:avLst/>
          </a:prstGeom>
          <a:noFill/>
        </p:spPr>
        <p:txBody>
          <a:bodyPr wrap="none" rtlCol="0">
            <a:spAutoFit/>
          </a:bodyPr>
          <a:lstStyle/>
          <a:p>
            <a:r>
              <a:rPr lang="fr-FR" smtClean="0"/>
              <a:t>Recherche</a:t>
            </a:r>
            <a:endParaRPr lang="fr-FR"/>
          </a:p>
        </p:txBody>
      </p:sp>
      <p:sp>
        <p:nvSpPr>
          <p:cNvPr id="3" name="Rectangle 2"/>
          <p:cNvSpPr/>
          <p:nvPr/>
        </p:nvSpPr>
        <p:spPr>
          <a:xfrm>
            <a:off x="646808" y="1812246"/>
            <a:ext cx="5219554" cy="35137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p:cNvSpPr/>
          <p:nvPr/>
        </p:nvSpPr>
        <p:spPr>
          <a:xfrm>
            <a:off x="646808" y="1812246"/>
            <a:ext cx="1234360" cy="351373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5" name="Rectangle 4"/>
          <p:cNvSpPr/>
          <p:nvPr/>
        </p:nvSpPr>
        <p:spPr>
          <a:xfrm>
            <a:off x="772874" y="1956872"/>
            <a:ext cx="944463" cy="5048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t>Jbutton</a:t>
            </a:r>
            <a:r>
              <a:rPr lang="fr-FR" sz="1200" dirty="0" smtClean="0"/>
              <a:t> : Recherche</a:t>
            </a:r>
            <a:endParaRPr lang="fr-FR" sz="1200" dirty="0"/>
          </a:p>
        </p:txBody>
      </p:sp>
      <p:sp>
        <p:nvSpPr>
          <p:cNvPr id="6" name="Rectangle 5"/>
          <p:cNvSpPr/>
          <p:nvPr/>
        </p:nvSpPr>
        <p:spPr>
          <a:xfrm>
            <a:off x="772874" y="2560923"/>
            <a:ext cx="944463" cy="5048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t>Jbutton</a:t>
            </a:r>
            <a:r>
              <a:rPr lang="fr-FR" sz="1200" dirty="0" smtClean="0"/>
              <a:t> : Mise a jour</a:t>
            </a:r>
            <a:endParaRPr lang="fr-FR" sz="1200" dirty="0"/>
          </a:p>
        </p:txBody>
      </p:sp>
      <p:sp>
        <p:nvSpPr>
          <p:cNvPr id="7" name="Rectangle 6"/>
          <p:cNvSpPr/>
          <p:nvPr/>
        </p:nvSpPr>
        <p:spPr>
          <a:xfrm>
            <a:off x="784524" y="3187299"/>
            <a:ext cx="944463" cy="5048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t>Jbutton</a:t>
            </a:r>
            <a:r>
              <a:rPr lang="fr-FR" sz="1200" dirty="0" smtClean="0"/>
              <a:t> : </a:t>
            </a:r>
            <a:r>
              <a:rPr lang="fr-FR" sz="1200" dirty="0" err="1" smtClean="0"/>
              <a:t>Reporting</a:t>
            </a:r>
            <a:endParaRPr lang="fr-FR" sz="1200" dirty="0"/>
          </a:p>
        </p:txBody>
      </p:sp>
      <p:sp>
        <p:nvSpPr>
          <p:cNvPr id="8" name="Rectangle 7"/>
          <p:cNvSpPr/>
          <p:nvPr/>
        </p:nvSpPr>
        <p:spPr>
          <a:xfrm>
            <a:off x="772874" y="3860824"/>
            <a:ext cx="944463" cy="5048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t>Jbutton</a:t>
            </a:r>
            <a:r>
              <a:rPr lang="fr-FR" sz="1200" dirty="0" smtClean="0"/>
              <a:t> : Requêtes</a:t>
            </a:r>
            <a:endParaRPr lang="fr-FR" sz="1200" dirty="0"/>
          </a:p>
        </p:txBody>
      </p:sp>
      <p:sp>
        <p:nvSpPr>
          <p:cNvPr id="9" name="Rectangle 8"/>
          <p:cNvSpPr/>
          <p:nvPr/>
        </p:nvSpPr>
        <p:spPr>
          <a:xfrm>
            <a:off x="2203465" y="2154172"/>
            <a:ext cx="1458685" cy="381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t>ComboBox</a:t>
            </a:r>
            <a:r>
              <a:rPr lang="fr-FR" sz="1100" dirty="0" smtClean="0"/>
              <a:t> : Choix du critère</a:t>
            </a:r>
            <a:endParaRPr lang="fr-FR" sz="1100" dirty="0"/>
          </a:p>
        </p:txBody>
      </p:sp>
      <p:sp>
        <p:nvSpPr>
          <p:cNvPr id="10" name="Ellipse 9"/>
          <p:cNvSpPr/>
          <p:nvPr/>
        </p:nvSpPr>
        <p:spPr>
          <a:xfrm>
            <a:off x="2203465" y="2902832"/>
            <a:ext cx="140192" cy="140192"/>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p:cNvSpPr/>
          <p:nvPr/>
        </p:nvSpPr>
        <p:spPr>
          <a:xfrm>
            <a:off x="2203465" y="3223287"/>
            <a:ext cx="140192" cy="140192"/>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p:cNvSpPr/>
          <p:nvPr/>
        </p:nvSpPr>
        <p:spPr>
          <a:xfrm>
            <a:off x="2203465" y="3569112"/>
            <a:ext cx="140192" cy="140192"/>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p:cNvSpPr txBox="1"/>
          <p:nvPr/>
        </p:nvSpPr>
        <p:spPr>
          <a:xfrm>
            <a:off x="2481493" y="2831718"/>
            <a:ext cx="1786258" cy="923330"/>
          </a:xfrm>
          <a:prstGeom prst="rect">
            <a:avLst/>
          </a:prstGeom>
          <a:noFill/>
        </p:spPr>
        <p:txBody>
          <a:bodyPr wrap="none" rtlCol="0">
            <a:spAutoFit/>
          </a:bodyPr>
          <a:lstStyle/>
          <a:p>
            <a:r>
              <a:rPr lang="fr-FR" dirty="0" err="1" smtClean="0"/>
              <a:t>JRadioButton</a:t>
            </a:r>
            <a:r>
              <a:rPr lang="fr-FR" dirty="0" smtClean="0"/>
              <a:t> : </a:t>
            </a:r>
          </a:p>
          <a:p>
            <a:r>
              <a:rPr lang="fr-FR" dirty="0" smtClean="0"/>
              <a:t>Choix du critère </a:t>
            </a:r>
          </a:p>
          <a:p>
            <a:r>
              <a:rPr lang="fr-FR" dirty="0" smtClean="0"/>
              <a:t>et des conditions</a:t>
            </a:r>
            <a:endParaRPr lang="fr-FR" dirty="0"/>
          </a:p>
        </p:txBody>
      </p:sp>
      <p:sp>
        <p:nvSpPr>
          <p:cNvPr id="14" name="Rectangle 13"/>
          <p:cNvSpPr/>
          <p:nvPr/>
        </p:nvSpPr>
        <p:spPr>
          <a:xfrm>
            <a:off x="3839483" y="4602197"/>
            <a:ext cx="1458685"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t>Jbutton</a:t>
            </a:r>
            <a:r>
              <a:rPr lang="fr-FR" sz="1100" dirty="0" smtClean="0"/>
              <a:t> : </a:t>
            </a:r>
            <a:r>
              <a:rPr lang="fr-FR" sz="1100" dirty="0" err="1" smtClean="0"/>
              <a:t>Executer</a:t>
            </a:r>
            <a:endParaRPr lang="fr-FR" sz="1100" dirty="0"/>
          </a:p>
        </p:txBody>
      </p:sp>
      <p:cxnSp>
        <p:nvCxnSpPr>
          <p:cNvPr id="16" name="Connecteur droit avec flèche 15"/>
          <p:cNvCxnSpPr>
            <a:stCxn id="3" idx="3"/>
          </p:cNvCxnSpPr>
          <p:nvPr/>
        </p:nvCxnSpPr>
        <p:spPr>
          <a:xfrm>
            <a:off x="5866362" y="3569112"/>
            <a:ext cx="4744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340840" y="1812246"/>
            <a:ext cx="5219554" cy="35137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p:cNvSpPr/>
          <p:nvPr/>
        </p:nvSpPr>
        <p:spPr>
          <a:xfrm>
            <a:off x="8109111" y="2521831"/>
            <a:ext cx="3043571" cy="233276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t>Jtable</a:t>
            </a:r>
            <a:r>
              <a:rPr lang="fr-FR" sz="1100" dirty="0" smtClean="0"/>
              <a:t> : affiche le résultat de la requête</a:t>
            </a:r>
            <a:endParaRPr lang="fr-FR" sz="1100" dirty="0"/>
          </a:p>
        </p:txBody>
      </p:sp>
      <p:sp>
        <p:nvSpPr>
          <p:cNvPr id="23" name="Rectangle 22"/>
          <p:cNvSpPr/>
          <p:nvPr/>
        </p:nvSpPr>
        <p:spPr>
          <a:xfrm>
            <a:off x="791756" y="4540293"/>
            <a:ext cx="944463" cy="5048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t>Jbutton</a:t>
            </a:r>
            <a:r>
              <a:rPr lang="fr-FR" sz="1200" dirty="0" smtClean="0"/>
              <a:t> : Quitter</a:t>
            </a:r>
            <a:endParaRPr lang="fr-FR" sz="1200" dirty="0"/>
          </a:p>
        </p:txBody>
      </p:sp>
      <p:sp>
        <p:nvSpPr>
          <p:cNvPr id="30" name="Rectangle 29"/>
          <p:cNvSpPr/>
          <p:nvPr/>
        </p:nvSpPr>
        <p:spPr>
          <a:xfrm>
            <a:off x="6351288" y="1812246"/>
            <a:ext cx="1234360" cy="351373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32" name="Rectangle 31"/>
          <p:cNvSpPr/>
          <p:nvPr/>
        </p:nvSpPr>
        <p:spPr>
          <a:xfrm>
            <a:off x="6477354" y="1956872"/>
            <a:ext cx="944463" cy="5048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t>Jbutton</a:t>
            </a:r>
            <a:r>
              <a:rPr lang="fr-FR" sz="1200" dirty="0" smtClean="0"/>
              <a:t> : Recherche</a:t>
            </a:r>
            <a:endParaRPr lang="fr-FR" sz="1200" dirty="0"/>
          </a:p>
        </p:txBody>
      </p:sp>
      <p:sp>
        <p:nvSpPr>
          <p:cNvPr id="33" name="Rectangle 32"/>
          <p:cNvSpPr/>
          <p:nvPr/>
        </p:nvSpPr>
        <p:spPr>
          <a:xfrm>
            <a:off x="6477354" y="2560923"/>
            <a:ext cx="944463" cy="5048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t>Jbutton</a:t>
            </a:r>
            <a:r>
              <a:rPr lang="fr-FR" sz="1200" dirty="0" smtClean="0"/>
              <a:t> : Mise a jour</a:t>
            </a:r>
            <a:endParaRPr lang="fr-FR" sz="1200" dirty="0"/>
          </a:p>
        </p:txBody>
      </p:sp>
      <p:sp>
        <p:nvSpPr>
          <p:cNvPr id="34" name="Rectangle 33"/>
          <p:cNvSpPr/>
          <p:nvPr/>
        </p:nvSpPr>
        <p:spPr>
          <a:xfrm>
            <a:off x="6489004" y="3187299"/>
            <a:ext cx="944463" cy="5048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t>Jbutton</a:t>
            </a:r>
            <a:r>
              <a:rPr lang="fr-FR" sz="1200" dirty="0" smtClean="0"/>
              <a:t> : </a:t>
            </a:r>
            <a:r>
              <a:rPr lang="fr-FR" sz="1200" dirty="0" err="1" smtClean="0"/>
              <a:t>Reporting</a:t>
            </a:r>
            <a:endParaRPr lang="fr-FR" sz="1200" dirty="0"/>
          </a:p>
        </p:txBody>
      </p:sp>
      <p:sp>
        <p:nvSpPr>
          <p:cNvPr id="35" name="Rectangle 34"/>
          <p:cNvSpPr/>
          <p:nvPr/>
        </p:nvSpPr>
        <p:spPr>
          <a:xfrm>
            <a:off x="6477354" y="3860824"/>
            <a:ext cx="944463" cy="5048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t>Jbutton</a:t>
            </a:r>
            <a:r>
              <a:rPr lang="fr-FR" sz="1200" dirty="0" smtClean="0"/>
              <a:t> : Requêtes</a:t>
            </a:r>
            <a:endParaRPr lang="fr-FR" sz="1200" dirty="0"/>
          </a:p>
        </p:txBody>
      </p:sp>
      <p:sp>
        <p:nvSpPr>
          <p:cNvPr id="36" name="Rectangle 35"/>
          <p:cNvSpPr/>
          <p:nvPr/>
        </p:nvSpPr>
        <p:spPr>
          <a:xfrm>
            <a:off x="6496236" y="4540293"/>
            <a:ext cx="944463" cy="5048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t>Jbutton</a:t>
            </a:r>
            <a:r>
              <a:rPr lang="fr-FR" sz="1200" dirty="0" smtClean="0"/>
              <a:t> : Quitter</a:t>
            </a:r>
            <a:endParaRPr lang="fr-FR" sz="1200" dirty="0"/>
          </a:p>
        </p:txBody>
      </p:sp>
      <p:sp>
        <p:nvSpPr>
          <p:cNvPr id="37" name="ZoneTexte 36"/>
          <p:cNvSpPr txBox="1"/>
          <p:nvPr/>
        </p:nvSpPr>
        <p:spPr>
          <a:xfrm>
            <a:off x="2026116" y="5023695"/>
            <a:ext cx="1824538" cy="261610"/>
          </a:xfrm>
          <a:prstGeom prst="rect">
            <a:avLst/>
          </a:prstGeom>
          <a:noFill/>
        </p:spPr>
        <p:txBody>
          <a:bodyPr wrap="none" rtlCol="0">
            <a:spAutoFit/>
          </a:bodyPr>
          <a:lstStyle/>
          <a:p>
            <a:r>
              <a:rPr lang="fr-FR" sz="1100" dirty="0" err="1" smtClean="0"/>
              <a:t>Layout</a:t>
            </a:r>
            <a:r>
              <a:rPr lang="fr-FR" sz="1100" dirty="0" smtClean="0"/>
              <a:t> : </a:t>
            </a:r>
            <a:r>
              <a:rPr lang="fr-FR" sz="1100" dirty="0" err="1" smtClean="0"/>
              <a:t>Null</a:t>
            </a:r>
            <a:r>
              <a:rPr lang="fr-FR" sz="1100" dirty="0" smtClean="0"/>
              <a:t> avec </a:t>
            </a:r>
            <a:r>
              <a:rPr lang="fr-FR" sz="1100" dirty="0" err="1" smtClean="0"/>
              <a:t>setBounds</a:t>
            </a:r>
            <a:endParaRPr lang="fr-FR" sz="1100" dirty="0"/>
          </a:p>
        </p:txBody>
      </p:sp>
    </p:spTree>
    <p:extLst>
      <p:ext uri="{BB962C8B-B14F-4D97-AF65-F5344CB8AC3E}">
        <p14:creationId xmlns:p14="http://schemas.microsoft.com/office/powerpoint/2010/main" val="61490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486400" y="314793"/>
            <a:ext cx="1105687" cy="369332"/>
          </a:xfrm>
          <a:prstGeom prst="rect">
            <a:avLst/>
          </a:prstGeom>
          <a:noFill/>
        </p:spPr>
        <p:txBody>
          <a:bodyPr wrap="none" rtlCol="0">
            <a:spAutoFit/>
          </a:bodyPr>
          <a:lstStyle/>
          <a:p>
            <a:r>
              <a:rPr lang="fr-FR" smtClean="0"/>
              <a:t>Reporting</a:t>
            </a:r>
            <a:endParaRPr lang="fr-FR" dirty="0"/>
          </a:p>
        </p:txBody>
      </p:sp>
      <p:sp>
        <p:nvSpPr>
          <p:cNvPr id="3" name="Rectangle 2"/>
          <p:cNvSpPr/>
          <p:nvPr/>
        </p:nvSpPr>
        <p:spPr>
          <a:xfrm>
            <a:off x="646808" y="1812246"/>
            <a:ext cx="5219554" cy="35137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2203465" y="2154172"/>
            <a:ext cx="1458685" cy="381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t>ComboBox</a:t>
            </a:r>
            <a:r>
              <a:rPr lang="fr-FR" sz="1100" dirty="0" smtClean="0"/>
              <a:t> : Choix du </a:t>
            </a:r>
            <a:r>
              <a:rPr lang="fr-FR" sz="1100" dirty="0" err="1" smtClean="0"/>
              <a:t>reporting</a:t>
            </a:r>
            <a:endParaRPr lang="fr-FR" sz="1100" dirty="0"/>
          </a:p>
        </p:txBody>
      </p:sp>
      <p:sp>
        <p:nvSpPr>
          <p:cNvPr id="14" name="Rectangle 13"/>
          <p:cNvSpPr/>
          <p:nvPr/>
        </p:nvSpPr>
        <p:spPr>
          <a:xfrm>
            <a:off x="3758827" y="4411697"/>
            <a:ext cx="1458685"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t>Jbutton</a:t>
            </a:r>
            <a:r>
              <a:rPr lang="fr-FR" sz="1100" dirty="0" smtClean="0"/>
              <a:t> : </a:t>
            </a:r>
            <a:r>
              <a:rPr lang="fr-FR" sz="1100" dirty="0" err="1" smtClean="0"/>
              <a:t>Executer</a:t>
            </a:r>
            <a:endParaRPr lang="fr-FR" sz="1100" dirty="0"/>
          </a:p>
        </p:txBody>
      </p:sp>
      <p:cxnSp>
        <p:nvCxnSpPr>
          <p:cNvPr id="15" name="Connecteur droit avec flèche 14"/>
          <p:cNvCxnSpPr/>
          <p:nvPr/>
        </p:nvCxnSpPr>
        <p:spPr>
          <a:xfrm>
            <a:off x="5866362" y="3569112"/>
            <a:ext cx="4744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340840" y="1812246"/>
            <a:ext cx="5219554" cy="35137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p:cNvSpPr/>
          <p:nvPr/>
        </p:nvSpPr>
        <p:spPr>
          <a:xfrm>
            <a:off x="8109111" y="2521831"/>
            <a:ext cx="3043571" cy="233276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t>JFreeChart</a:t>
            </a:r>
            <a:r>
              <a:rPr lang="fr-FR" sz="1100" dirty="0" smtClean="0"/>
              <a:t> : affiche le graphique en question</a:t>
            </a:r>
            <a:endParaRPr lang="fr-FR" sz="1100" dirty="0"/>
          </a:p>
        </p:txBody>
      </p:sp>
      <p:sp>
        <p:nvSpPr>
          <p:cNvPr id="23" name="Rectangle 22"/>
          <p:cNvSpPr/>
          <p:nvPr/>
        </p:nvSpPr>
        <p:spPr>
          <a:xfrm>
            <a:off x="646808" y="1812246"/>
            <a:ext cx="1234360" cy="351373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24" name="Rectangle 23"/>
          <p:cNvSpPr/>
          <p:nvPr/>
        </p:nvSpPr>
        <p:spPr>
          <a:xfrm>
            <a:off x="772874" y="1956872"/>
            <a:ext cx="944463" cy="5048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t>Jbutton</a:t>
            </a:r>
            <a:r>
              <a:rPr lang="fr-FR" sz="1200" dirty="0" smtClean="0"/>
              <a:t> : Recherche</a:t>
            </a:r>
            <a:endParaRPr lang="fr-FR" sz="1200" dirty="0"/>
          </a:p>
        </p:txBody>
      </p:sp>
      <p:sp>
        <p:nvSpPr>
          <p:cNvPr id="25" name="Rectangle 24"/>
          <p:cNvSpPr/>
          <p:nvPr/>
        </p:nvSpPr>
        <p:spPr>
          <a:xfrm>
            <a:off x="772874" y="2560923"/>
            <a:ext cx="944463" cy="5048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t>Jbutton</a:t>
            </a:r>
            <a:r>
              <a:rPr lang="fr-FR" sz="1200" dirty="0" smtClean="0"/>
              <a:t> : Mise a jour</a:t>
            </a:r>
            <a:endParaRPr lang="fr-FR" sz="1200" dirty="0"/>
          </a:p>
        </p:txBody>
      </p:sp>
      <p:sp>
        <p:nvSpPr>
          <p:cNvPr id="26" name="Rectangle 25"/>
          <p:cNvSpPr/>
          <p:nvPr/>
        </p:nvSpPr>
        <p:spPr>
          <a:xfrm>
            <a:off x="784524" y="3187299"/>
            <a:ext cx="944463" cy="5048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t>Jbutton</a:t>
            </a:r>
            <a:r>
              <a:rPr lang="fr-FR" sz="1200" dirty="0" smtClean="0"/>
              <a:t> : </a:t>
            </a:r>
            <a:r>
              <a:rPr lang="fr-FR" sz="1200" dirty="0" err="1" smtClean="0"/>
              <a:t>Reporting</a:t>
            </a:r>
            <a:endParaRPr lang="fr-FR" sz="1200" dirty="0"/>
          </a:p>
        </p:txBody>
      </p:sp>
      <p:sp>
        <p:nvSpPr>
          <p:cNvPr id="27" name="Rectangle 26"/>
          <p:cNvSpPr/>
          <p:nvPr/>
        </p:nvSpPr>
        <p:spPr>
          <a:xfrm>
            <a:off x="772874" y="3860824"/>
            <a:ext cx="944463" cy="5048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t>Jbutton</a:t>
            </a:r>
            <a:r>
              <a:rPr lang="fr-FR" sz="1200" dirty="0" smtClean="0"/>
              <a:t> : Requêtes</a:t>
            </a:r>
            <a:endParaRPr lang="fr-FR" sz="1200" dirty="0"/>
          </a:p>
        </p:txBody>
      </p:sp>
      <p:sp>
        <p:nvSpPr>
          <p:cNvPr id="28" name="Rectangle 27"/>
          <p:cNvSpPr/>
          <p:nvPr/>
        </p:nvSpPr>
        <p:spPr>
          <a:xfrm>
            <a:off x="791756" y="4540293"/>
            <a:ext cx="944463" cy="5048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t>Jbutton</a:t>
            </a:r>
            <a:r>
              <a:rPr lang="fr-FR" sz="1200" dirty="0" smtClean="0"/>
              <a:t> : Quitter</a:t>
            </a:r>
            <a:endParaRPr lang="fr-FR" sz="1200" dirty="0"/>
          </a:p>
        </p:txBody>
      </p:sp>
      <p:sp>
        <p:nvSpPr>
          <p:cNvPr id="29" name="Rectangle 28"/>
          <p:cNvSpPr/>
          <p:nvPr/>
        </p:nvSpPr>
        <p:spPr>
          <a:xfrm>
            <a:off x="6340840" y="1812246"/>
            <a:ext cx="1234360" cy="351373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30" name="Rectangle 29"/>
          <p:cNvSpPr/>
          <p:nvPr/>
        </p:nvSpPr>
        <p:spPr>
          <a:xfrm>
            <a:off x="6466906" y="1956872"/>
            <a:ext cx="944463" cy="5048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t>Jbutton</a:t>
            </a:r>
            <a:r>
              <a:rPr lang="fr-FR" sz="1200" dirty="0" smtClean="0"/>
              <a:t> : Recherche</a:t>
            </a:r>
            <a:endParaRPr lang="fr-FR" sz="1200" dirty="0"/>
          </a:p>
        </p:txBody>
      </p:sp>
      <p:sp>
        <p:nvSpPr>
          <p:cNvPr id="31" name="Rectangle 30"/>
          <p:cNvSpPr/>
          <p:nvPr/>
        </p:nvSpPr>
        <p:spPr>
          <a:xfrm>
            <a:off x="6466906" y="2560923"/>
            <a:ext cx="944463" cy="5048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t>Jbutton</a:t>
            </a:r>
            <a:r>
              <a:rPr lang="fr-FR" sz="1200" dirty="0" smtClean="0"/>
              <a:t> : Mise a jour</a:t>
            </a:r>
            <a:endParaRPr lang="fr-FR" sz="1200" dirty="0"/>
          </a:p>
        </p:txBody>
      </p:sp>
      <p:sp>
        <p:nvSpPr>
          <p:cNvPr id="32" name="Rectangle 31"/>
          <p:cNvSpPr/>
          <p:nvPr/>
        </p:nvSpPr>
        <p:spPr>
          <a:xfrm>
            <a:off x="6478556" y="3187299"/>
            <a:ext cx="944463" cy="5048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t>Jbutton</a:t>
            </a:r>
            <a:r>
              <a:rPr lang="fr-FR" sz="1200" dirty="0" smtClean="0"/>
              <a:t> : </a:t>
            </a:r>
            <a:r>
              <a:rPr lang="fr-FR" sz="1200" dirty="0" err="1" smtClean="0"/>
              <a:t>Reporting</a:t>
            </a:r>
            <a:endParaRPr lang="fr-FR" sz="1200" dirty="0"/>
          </a:p>
        </p:txBody>
      </p:sp>
      <p:sp>
        <p:nvSpPr>
          <p:cNvPr id="33" name="Rectangle 32"/>
          <p:cNvSpPr/>
          <p:nvPr/>
        </p:nvSpPr>
        <p:spPr>
          <a:xfrm>
            <a:off x="6466906" y="3860824"/>
            <a:ext cx="944463" cy="5048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t>Jbutton</a:t>
            </a:r>
            <a:r>
              <a:rPr lang="fr-FR" sz="1200" dirty="0" smtClean="0"/>
              <a:t> : Requêtes</a:t>
            </a:r>
            <a:endParaRPr lang="fr-FR" sz="1200" dirty="0"/>
          </a:p>
        </p:txBody>
      </p:sp>
      <p:sp>
        <p:nvSpPr>
          <p:cNvPr id="34" name="Rectangle 33"/>
          <p:cNvSpPr/>
          <p:nvPr/>
        </p:nvSpPr>
        <p:spPr>
          <a:xfrm>
            <a:off x="6485788" y="4540293"/>
            <a:ext cx="944463" cy="5048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t>Jbutton</a:t>
            </a:r>
            <a:r>
              <a:rPr lang="fr-FR" sz="1200" dirty="0" smtClean="0"/>
              <a:t> : Quitter</a:t>
            </a:r>
            <a:endParaRPr lang="fr-FR" sz="1200" dirty="0"/>
          </a:p>
        </p:txBody>
      </p:sp>
      <p:sp>
        <p:nvSpPr>
          <p:cNvPr id="35" name="ZoneTexte 34"/>
          <p:cNvSpPr txBox="1"/>
          <p:nvPr/>
        </p:nvSpPr>
        <p:spPr>
          <a:xfrm>
            <a:off x="2026116" y="5023695"/>
            <a:ext cx="1824538" cy="261610"/>
          </a:xfrm>
          <a:prstGeom prst="rect">
            <a:avLst/>
          </a:prstGeom>
          <a:noFill/>
        </p:spPr>
        <p:txBody>
          <a:bodyPr wrap="none" rtlCol="0">
            <a:spAutoFit/>
          </a:bodyPr>
          <a:lstStyle/>
          <a:p>
            <a:r>
              <a:rPr lang="fr-FR" sz="1100" dirty="0" err="1" smtClean="0"/>
              <a:t>Layout</a:t>
            </a:r>
            <a:r>
              <a:rPr lang="fr-FR" sz="1100" dirty="0" smtClean="0"/>
              <a:t> : </a:t>
            </a:r>
            <a:r>
              <a:rPr lang="fr-FR" sz="1100" dirty="0" err="1" smtClean="0"/>
              <a:t>Null</a:t>
            </a:r>
            <a:r>
              <a:rPr lang="fr-FR" sz="1100" dirty="0" smtClean="0"/>
              <a:t> avec </a:t>
            </a:r>
            <a:r>
              <a:rPr lang="fr-FR" sz="1100" dirty="0" err="1" smtClean="0"/>
              <a:t>setBounds</a:t>
            </a:r>
            <a:endParaRPr lang="fr-FR" sz="1100" dirty="0"/>
          </a:p>
        </p:txBody>
      </p:sp>
    </p:spTree>
    <p:extLst>
      <p:ext uri="{BB962C8B-B14F-4D97-AF65-F5344CB8AC3E}">
        <p14:creationId xmlns:p14="http://schemas.microsoft.com/office/powerpoint/2010/main" val="533989255"/>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1441</TotalTime>
  <Words>610</Words>
  <Application>Microsoft Macintosh PowerPoint</Application>
  <PresentationFormat>Grand écran</PresentationFormat>
  <Paragraphs>110</Paragraphs>
  <Slides>14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14</vt:i4>
      </vt:variant>
    </vt:vector>
  </HeadingPairs>
  <TitlesOfParts>
    <vt:vector size="18" baseType="lpstr">
      <vt:lpstr>Trebuchet MS</vt:lpstr>
      <vt:lpstr>Wingdings 3</vt:lpstr>
      <vt:lpstr>Arial</vt:lpstr>
      <vt:lpstr>Facette</vt:lpstr>
      <vt:lpstr>Gestion informatique  d’un centre hospitalier </vt:lpstr>
      <vt:lpstr>      SOMMAIRE:  I)  Diagramme de classe  II) Modularité du code  III) Maquettes de l’interface  IV) Versioning GIT  V) Bilans   VI) Bibliographie</vt:lpstr>
      <vt:lpstr>Diagramme de classe:</vt:lpstr>
      <vt:lpstr>Modularité du code:</vt:lpstr>
      <vt:lpstr>Maquettes de l’interface:</vt:lpstr>
      <vt:lpstr>Présentation PowerPoint</vt:lpstr>
      <vt:lpstr>Présentation PowerPoint</vt:lpstr>
      <vt:lpstr>Présentation PowerPoint</vt:lpstr>
      <vt:lpstr>Présentation PowerPoint</vt:lpstr>
      <vt:lpstr>Présentation PowerPoint</vt:lpstr>
      <vt:lpstr>Présentation PowerPoint</vt:lpstr>
      <vt:lpstr>Versioning GIT</vt:lpstr>
      <vt:lpstr>Bilans</vt:lpstr>
      <vt:lpstr>Bibliographie: </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informatique  d’un centre hospitalier </dc:title>
  <dc:creator>Margaux GUIBERT</dc:creator>
  <cp:lastModifiedBy>Utilisateur de Microsoft Office</cp:lastModifiedBy>
  <cp:revision>19</cp:revision>
  <dcterms:created xsi:type="dcterms:W3CDTF">2018-04-19T10:36:00Z</dcterms:created>
  <dcterms:modified xsi:type="dcterms:W3CDTF">2018-04-21T20:58:39Z</dcterms:modified>
</cp:coreProperties>
</file>