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31" d="100"/>
          <a:sy n="131"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303203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128794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1480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1561479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635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1176057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248337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1910095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302487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338215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40CC487-8A72-4252-B050-0232BC37A986}" type="datetimeFigureOut">
              <a:rPr lang="en-GB" smtClean="0"/>
              <a:t>21/04/2018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28638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40CC487-8A72-4252-B050-0232BC37A986}" type="datetimeFigureOut">
              <a:rPr lang="en-GB" smtClean="0"/>
              <a:t>21/04/2018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282732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40CC487-8A72-4252-B050-0232BC37A986}" type="datetimeFigureOut">
              <a:rPr lang="en-GB" smtClean="0"/>
              <a:t>21/04/2018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235082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CC487-8A72-4252-B050-0232BC37A986}" type="datetimeFigureOut">
              <a:rPr lang="en-GB" smtClean="0"/>
              <a:t>21/04/2018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184950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40CC487-8A72-4252-B050-0232BC37A986}" type="datetimeFigureOut">
              <a:rPr lang="en-GB" smtClean="0"/>
              <a:t>21/04/2018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333754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40CC487-8A72-4252-B050-0232BC37A986}" type="datetimeFigureOut">
              <a:rPr lang="en-GB" smtClean="0"/>
              <a:t>21/04/2018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7452942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0CC487-8A72-4252-B050-0232BC37A986}" type="datetimeFigureOut">
              <a:rPr lang="en-GB" smtClean="0"/>
              <a:t>21/04/2018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A417C1-A00A-48C9-8446-E70EF3605B23}" type="slidenum">
              <a:rPr lang="en-GB" smtClean="0"/>
              <a:t>‹#›</a:t>
            </a:fld>
            <a:endParaRPr lang="en-GB"/>
          </a:p>
        </p:txBody>
      </p:sp>
    </p:spTree>
    <p:extLst>
      <p:ext uri="{BB962C8B-B14F-4D97-AF65-F5344CB8AC3E}">
        <p14:creationId xmlns:p14="http://schemas.microsoft.com/office/powerpoint/2010/main" val="2708400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0B512EE-7127-4C03-AF6B-76AF0241F012}"/>
              </a:ext>
            </a:extLst>
          </p:cNvPr>
          <p:cNvSpPr>
            <a:spLocks noGrp="1"/>
          </p:cNvSpPr>
          <p:nvPr>
            <p:ph type="ctrTitle"/>
          </p:nvPr>
        </p:nvSpPr>
        <p:spPr>
          <a:xfrm>
            <a:off x="1524000" y="1697398"/>
            <a:ext cx="9144000" cy="2387600"/>
          </a:xfrm>
        </p:spPr>
        <p:txBody>
          <a:bodyPr>
            <a:normAutofit/>
          </a:bodyPr>
          <a:lstStyle/>
          <a:p>
            <a:r>
              <a:rPr lang="fr-FR" dirty="0"/>
              <a:t>Gestion informatique  d’un centre hospitalier </a:t>
            </a:r>
            <a:endParaRPr lang="en-GB" dirty="0"/>
          </a:p>
        </p:txBody>
      </p:sp>
      <p:sp>
        <p:nvSpPr>
          <p:cNvPr id="3" name="Sous-titre 2">
            <a:extLst>
              <a:ext uri="{FF2B5EF4-FFF2-40B4-BE49-F238E27FC236}">
                <a16:creationId xmlns:a16="http://schemas.microsoft.com/office/drawing/2014/main" xmlns="" id="{9B14FB9D-BAF8-4237-A97F-74FB470F5128}"/>
              </a:ext>
            </a:extLst>
          </p:cNvPr>
          <p:cNvSpPr>
            <a:spLocks noGrp="1"/>
          </p:cNvSpPr>
          <p:nvPr>
            <p:ph type="subTitle" idx="1"/>
          </p:nvPr>
        </p:nvSpPr>
        <p:spPr>
          <a:xfrm>
            <a:off x="816990" y="4807670"/>
            <a:ext cx="1963918" cy="1295113"/>
          </a:xfrm>
        </p:spPr>
        <p:txBody>
          <a:bodyPr>
            <a:normAutofit fontScale="77500" lnSpcReduction="20000"/>
          </a:bodyPr>
          <a:lstStyle/>
          <a:p>
            <a:pPr algn="l"/>
            <a:r>
              <a:rPr lang="fr-FR" sz="2000" dirty="0">
                <a:solidFill>
                  <a:schemeClr val="accent2">
                    <a:lumMod val="75000"/>
                  </a:schemeClr>
                </a:solidFill>
              </a:rPr>
              <a:t>Corentin Blanc</a:t>
            </a:r>
          </a:p>
          <a:p>
            <a:pPr algn="l"/>
            <a:r>
              <a:rPr lang="fr-FR" sz="2000" dirty="0">
                <a:solidFill>
                  <a:schemeClr val="accent2">
                    <a:lumMod val="75000"/>
                  </a:schemeClr>
                </a:solidFill>
              </a:rPr>
              <a:t>Martin Le </a:t>
            </a:r>
            <a:r>
              <a:rPr lang="fr-FR" sz="2000" dirty="0" err="1">
                <a:solidFill>
                  <a:schemeClr val="accent2">
                    <a:lumMod val="75000"/>
                  </a:schemeClr>
                </a:solidFill>
              </a:rPr>
              <a:t>Mintier</a:t>
            </a:r>
            <a:r>
              <a:rPr lang="fr-FR" sz="2000" dirty="0">
                <a:solidFill>
                  <a:schemeClr val="accent2">
                    <a:lumMod val="75000"/>
                  </a:schemeClr>
                </a:solidFill>
              </a:rPr>
              <a:t> </a:t>
            </a:r>
          </a:p>
          <a:p>
            <a:pPr algn="l"/>
            <a:r>
              <a:rPr lang="fr-FR" sz="2000" dirty="0">
                <a:solidFill>
                  <a:schemeClr val="accent2">
                    <a:lumMod val="75000"/>
                  </a:schemeClr>
                </a:solidFill>
              </a:rPr>
              <a:t>Margaux Guibert</a:t>
            </a:r>
          </a:p>
          <a:p>
            <a:pPr algn="l"/>
            <a:r>
              <a:rPr lang="fr-FR" sz="2000" dirty="0">
                <a:solidFill>
                  <a:schemeClr val="accent2">
                    <a:lumMod val="75000"/>
                  </a:schemeClr>
                </a:solidFill>
              </a:rPr>
              <a:t>TD11</a:t>
            </a:r>
          </a:p>
          <a:p>
            <a:endParaRPr lang="en-GB" dirty="0"/>
          </a:p>
        </p:txBody>
      </p:sp>
    </p:spTree>
    <p:extLst>
      <p:ext uri="{BB962C8B-B14F-4D97-AF65-F5344CB8AC3E}">
        <p14:creationId xmlns:p14="http://schemas.microsoft.com/office/powerpoint/2010/main" val="115633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DD7B9BC-13F2-4283-855F-C779C492EA61}"/>
              </a:ext>
            </a:extLst>
          </p:cNvPr>
          <p:cNvSpPr>
            <a:spLocks noGrp="1"/>
          </p:cNvSpPr>
          <p:nvPr>
            <p:ph type="title"/>
          </p:nvPr>
        </p:nvSpPr>
        <p:spPr>
          <a:xfrm>
            <a:off x="2656963" y="486265"/>
            <a:ext cx="5506649" cy="5885469"/>
          </a:xfrm>
        </p:spPr>
        <p:txBody>
          <a:bodyPr>
            <a:normAutofit/>
          </a:bodyPr>
          <a:lstStyle/>
          <a:p>
            <a:r>
              <a:rPr lang="fr-FR" dirty="0"/>
              <a:t>      SOMMAIRE:</a:t>
            </a:r>
            <a:br>
              <a:rPr lang="fr-FR" dirty="0"/>
            </a:br>
            <a:r>
              <a:rPr lang="fr-FR" dirty="0"/>
              <a:t/>
            </a:r>
            <a:br>
              <a:rPr lang="fr-FR" dirty="0"/>
            </a:br>
            <a:r>
              <a:rPr lang="fr-FR" sz="2700" dirty="0">
                <a:solidFill>
                  <a:schemeClr val="accent2">
                    <a:lumMod val="75000"/>
                  </a:schemeClr>
                </a:solidFill>
              </a:rPr>
              <a:t>I) 	Diagramme de classe</a:t>
            </a:r>
            <a:br>
              <a:rPr lang="fr-FR" sz="2700" dirty="0">
                <a:solidFill>
                  <a:schemeClr val="accent2">
                    <a:lumMod val="75000"/>
                  </a:schemeClr>
                </a:solidFill>
              </a:rPr>
            </a:br>
            <a:r>
              <a:rPr lang="fr-FR" sz="2700" dirty="0">
                <a:solidFill>
                  <a:schemeClr val="accent2">
                    <a:lumMod val="75000"/>
                  </a:schemeClr>
                </a:solidFill>
              </a:rPr>
              <a:t/>
            </a:r>
            <a:br>
              <a:rPr lang="fr-FR" sz="2700" dirty="0">
                <a:solidFill>
                  <a:schemeClr val="accent2">
                    <a:lumMod val="75000"/>
                  </a:schemeClr>
                </a:solidFill>
              </a:rPr>
            </a:br>
            <a:r>
              <a:rPr lang="fr-FR" sz="2700" dirty="0">
                <a:solidFill>
                  <a:schemeClr val="accent2">
                    <a:lumMod val="75000"/>
                  </a:schemeClr>
                </a:solidFill>
              </a:rPr>
              <a:t>II) Modularité du code</a:t>
            </a:r>
            <a:br>
              <a:rPr lang="fr-FR" sz="2700" dirty="0">
                <a:solidFill>
                  <a:schemeClr val="accent2">
                    <a:lumMod val="75000"/>
                  </a:schemeClr>
                </a:solidFill>
              </a:rPr>
            </a:br>
            <a:r>
              <a:rPr lang="fr-FR" sz="2700" dirty="0">
                <a:solidFill>
                  <a:schemeClr val="accent2">
                    <a:lumMod val="75000"/>
                  </a:schemeClr>
                </a:solidFill>
              </a:rPr>
              <a:t/>
            </a:r>
            <a:br>
              <a:rPr lang="fr-FR" sz="2700" dirty="0">
                <a:solidFill>
                  <a:schemeClr val="accent2">
                    <a:lumMod val="75000"/>
                  </a:schemeClr>
                </a:solidFill>
              </a:rPr>
            </a:br>
            <a:r>
              <a:rPr lang="fr-FR" sz="2700" dirty="0">
                <a:solidFill>
                  <a:schemeClr val="accent2">
                    <a:lumMod val="75000"/>
                  </a:schemeClr>
                </a:solidFill>
              </a:rPr>
              <a:t>III) Maquettes de l’interface</a:t>
            </a:r>
            <a:br>
              <a:rPr lang="fr-FR" sz="2700" dirty="0">
                <a:solidFill>
                  <a:schemeClr val="accent2">
                    <a:lumMod val="75000"/>
                  </a:schemeClr>
                </a:solidFill>
              </a:rPr>
            </a:br>
            <a:r>
              <a:rPr lang="fr-FR" sz="2700" dirty="0">
                <a:solidFill>
                  <a:schemeClr val="accent2">
                    <a:lumMod val="75000"/>
                  </a:schemeClr>
                </a:solidFill>
              </a:rPr>
              <a:t/>
            </a:r>
            <a:br>
              <a:rPr lang="fr-FR" sz="2700" dirty="0">
                <a:solidFill>
                  <a:schemeClr val="accent2">
                    <a:lumMod val="75000"/>
                  </a:schemeClr>
                </a:solidFill>
              </a:rPr>
            </a:br>
            <a:r>
              <a:rPr lang="fr-FR" sz="2700" dirty="0">
                <a:solidFill>
                  <a:schemeClr val="accent2">
                    <a:lumMod val="75000"/>
                  </a:schemeClr>
                </a:solidFill>
              </a:rPr>
              <a:t>IV) Versioning GIT</a:t>
            </a:r>
            <a:br>
              <a:rPr lang="fr-FR" sz="2700" dirty="0">
                <a:solidFill>
                  <a:schemeClr val="accent2">
                    <a:lumMod val="75000"/>
                  </a:schemeClr>
                </a:solidFill>
              </a:rPr>
            </a:br>
            <a:r>
              <a:rPr lang="fr-FR" sz="2700" dirty="0">
                <a:solidFill>
                  <a:schemeClr val="accent2">
                    <a:lumMod val="75000"/>
                  </a:schemeClr>
                </a:solidFill>
              </a:rPr>
              <a:t/>
            </a:r>
            <a:br>
              <a:rPr lang="fr-FR" sz="2700" dirty="0">
                <a:solidFill>
                  <a:schemeClr val="accent2">
                    <a:lumMod val="75000"/>
                  </a:schemeClr>
                </a:solidFill>
              </a:rPr>
            </a:br>
            <a:r>
              <a:rPr lang="fr-FR" sz="2700" dirty="0">
                <a:solidFill>
                  <a:schemeClr val="accent2">
                    <a:lumMod val="75000"/>
                  </a:schemeClr>
                </a:solidFill>
              </a:rPr>
              <a:t>V) Bilans </a:t>
            </a:r>
            <a:br>
              <a:rPr lang="fr-FR" sz="2700" dirty="0">
                <a:solidFill>
                  <a:schemeClr val="accent2">
                    <a:lumMod val="75000"/>
                  </a:schemeClr>
                </a:solidFill>
              </a:rPr>
            </a:br>
            <a:r>
              <a:rPr lang="fr-FR" sz="2700" dirty="0">
                <a:solidFill>
                  <a:schemeClr val="accent2">
                    <a:lumMod val="75000"/>
                  </a:schemeClr>
                </a:solidFill>
              </a:rPr>
              <a:t/>
            </a:r>
            <a:br>
              <a:rPr lang="fr-FR" sz="2700" dirty="0">
                <a:solidFill>
                  <a:schemeClr val="accent2">
                    <a:lumMod val="75000"/>
                  </a:schemeClr>
                </a:solidFill>
              </a:rPr>
            </a:br>
            <a:r>
              <a:rPr lang="fr-FR" sz="2700" dirty="0">
                <a:solidFill>
                  <a:schemeClr val="accent2">
                    <a:lumMod val="75000"/>
                  </a:schemeClr>
                </a:solidFill>
              </a:rPr>
              <a:t>VI) Bibliographie</a:t>
            </a:r>
            <a:endParaRPr lang="en-GB" dirty="0">
              <a:solidFill>
                <a:schemeClr val="accent2">
                  <a:lumMod val="75000"/>
                </a:schemeClr>
              </a:solidFill>
            </a:endParaRPr>
          </a:p>
        </p:txBody>
      </p:sp>
    </p:spTree>
    <p:extLst>
      <p:ext uri="{BB962C8B-B14F-4D97-AF65-F5344CB8AC3E}">
        <p14:creationId xmlns:p14="http://schemas.microsoft.com/office/powerpoint/2010/main" val="1999073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320E91-A70A-4F0F-86AF-A85A006DC206}"/>
              </a:ext>
            </a:extLst>
          </p:cNvPr>
          <p:cNvSpPr>
            <a:spLocks noGrp="1"/>
          </p:cNvSpPr>
          <p:nvPr>
            <p:ph type="title"/>
          </p:nvPr>
        </p:nvSpPr>
        <p:spPr>
          <a:xfrm>
            <a:off x="203200" y="579120"/>
            <a:ext cx="8596668" cy="1320800"/>
          </a:xfrm>
        </p:spPr>
        <p:txBody>
          <a:bodyPr/>
          <a:lstStyle/>
          <a:p>
            <a:r>
              <a:rPr lang="fr-FR" dirty="0"/>
              <a:t>Diagramme de classe:</a:t>
            </a:r>
            <a:endParaRPr lang="en-GB" dirty="0"/>
          </a:p>
        </p:txBody>
      </p:sp>
      <p:pic>
        <p:nvPicPr>
          <p:cNvPr id="3" name="Image 2">
            <a:extLst>
              <a:ext uri="{FF2B5EF4-FFF2-40B4-BE49-F238E27FC236}">
                <a16:creationId xmlns:a16="http://schemas.microsoft.com/office/drawing/2014/main" xmlns="" id="{45000EC7-EACE-4202-901D-8D19B7158DF1}"/>
              </a:ext>
            </a:extLst>
          </p:cNvPr>
          <p:cNvPicPr>
            <a:picLocks noChangeAspect="1"/>
          </p:cNvPicPr>
          <p:nvPr/>
        </p:nvPicPr>
        <p:blipFill>
          <a:blip r:embed="rId2"/>
          <a:stretch>
            <a:fillRect/>
          </a:stretch>
        </p:blipFill>
        <p:spPr>
          <a:xfrm>
            <a:off x="447040" y="1239520"/>
            <a:ext cx="11297920" cy="5371485"/>
          </a:xfrm>
          <a:prstGeom prst="rect">
            <a:avLst/>
          </a:prstGeom>
        </p:spPr>
      </p:pic>
    </p:spTree>
    <p:extLst>
      <p:ext uri="{BB962C8B-B14F-4D97-AF65-F5344CB8AC3E}">
        <p14:creationId xmlns:p14="http://schemas.microsoft.com/office/powerpoint/2010/main" val="413816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320E91-A70A-4F0F-86AF-A85A006DC206}"/>
              </a:ext>
            </a:extLst>
          </p:cNvPr>
          <p:cNvSpPr>
            <a:spLocks noGrp="1"/>
          </p:cNvSpPr>
          <p:nvPr>
            <p:ph type="title"/>
          </p:nvPr>
        </p:nvSpPr>
        <p:spPr/>
        <p:txBody>
          <a:bodyPr/>
          <a:lstStyle/>
          <a:p>
            <a:r>
              <a:rPr lang="fr-FR" dirty="0"/>
              <a:t>Modularité du code:</a:t>
            </a:r>
            <a:endParaRPr lang="en-GB" dirty="0"/>
          </a:p>
        </p:txBody>
      </p:sp>
    </p:spTree>
    <p:extLst>
      <p:ext uri="{BB962C8B-B14F-4D97-AF65-F5344CB8AC3E}">
        <p14:creationId xmlns:p14="http://schemas.microsoft.com/office/powerpoint/2010/main" val="18611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320E91-A70A-4F0F-86AF-A85A006DC206}"/>
              </a:ext>
            </a:extLst>
          </p:cNvPr>
          <p:cNvSpPr>
            <a:spLocks noGrp="1"/>
          </p:cNvSpPr>
          <p:nvPr>
            <p:ph type="title"/>
          </p:nvPr>
        </p:nvSpPr>
        <p:spPr/>
        <p:txBody>
          <a:bodyPr/>
          <a:lstStyle/>
          <a:p>
            <a:r>
              <a:rPr lang="fr-FR" dirty="0"/>
              <a:t>Maquettes de l’interface:</a:t>
            </a:r>
            <a:endParaRPr lang="en-GB" dirty="0"/>
          </a:p>
        </p:txBody>
      </p:sp>
    </p:spTree>
    <p:extLst>
      <p:ext uri="{BB962C8B-B14F-4D97-AF65-F5344CB8AC3E}">
        <p14:creationId xmlns:p14="http://schemas.microsoft.com/office/powerpoint/2010/main" val="255429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320E91-A70A-4F0F-86AF-A85A006DC206}"/>
              </a:ext>
            </a:extLst>
          </p:cNvPr>
          <p:cNvSpPr>
            <a:spLocks noGrp="1"/>
          </p:cNvSpPr>
          <p:nvPr>
            <p:ph type="title"/>
          </p:nvPr>
        </p:nvSpPr>
        <p:spPr/>
        <p:txBody>
          <a:bodyPr/>
          <a:lstStyle/>
          <a:p>
            <a:r>
              <a:rPr lang="fr-FR" dirty="0"/>
              <a:t>Versioning GIT</a:t>
            </a:r>
            <a:endParaRPr lang="en-GB" dirty="0"/>
          </a:p>
        </p:txBody>
      </p:sp>
      <p:pic>
        <p:nvPicPr>
          <p:cNvPr id="4" name="Image 3">
            <a:extLst>
              <a:ext uri="{FF2B5EF4-FFF2-40B4-BE49-F238E27FC236}">
                <a16:creationId xmlns:a16="http://schemas.microsoft.com/office/drawing/2014/main" xmlns="" id="{12D04DFD-CFF5-4B80-B324-A97BB3DD1FBE}"/>
              </a:ext>
            </a:extLst>
          </p:cNvPr>
          <p:cNvPicPr>
            <a:picLocks noChangeAspect="1"/>
          </p:cNvPicPr>
          <p:nvPr/>
        </p:nvPicPr>
        <p:blipFill>
          <a:blip r:embed="rId2"/>
          <a:stretch>
            <a:fillRect/>
          </a:stretch>
        </p:blipFill>
        <p:spPr>
          <a:xfrm>
            <a:off x="752262" y="1346201"/>
            <a:ext cx="3457575" cy="3581400"/>
          </a:xfrm>
          <a:prstGeom prst="rect">
            <a:avLst/>
          </a:prstGeom>
        </p:spPr>
      </p:pic>
      <p:pic>
        <p:nvPicPr>
          <p:cNvPr id="5" name="Image 4">
            <a:extLst>
              <a:ext uri="{FF2B5EF4-FFF2-40B4-BE49-F238E27FC236}">
                <a16:creationId xmlns:a16="http://schemas.microsoft.com/office/drawing/2014/main" xmlns="" id="{2ED8920B-E6C9-4348-AE33-9DD8EDE53FC8}"/>
              </a:ext>
            </a:extLst>
          </p:cNvPr>
          <p:cNvPicPr>
            <a:picLocks noChangeAspect="1"/>
          </p:cNvPicPr>
          <p:nvPr/>
        </p:nvPicPr>
        <p:blipFill>
          <a:blip r:embed="rId3"/>
          <a:stretch>
            <a:fillRect/>
          </a:stretch>
        </p:blipFill>
        <p:spPr>
          <a:xfrm>
            <a:off x="4619840" y="1478044"/>
            <a:ext cx="3362325" cy="3657600"/>
          </a:xfrm>
          <a:prstGeom prst="rect">
            <a:avLst/>
          </a:prstGeom>
        </p:spPr>
      </p:pic>
      <p:sp>
        <p:nvSpPr>
          <p:cNvPr id="6" name="ZoneTexte 5">
            <a:extLst>
              <a:ext uri="{FF2B5EF4-FFF2-40B4-BE49-F238E27FC236}">
                <a16:creationId xmlns:a16="http://schemas.microsoft.com/office/drawing/2014/main" xmlns="" id="{C914E5DE-7ABC-4CFB-B23F-32B716FE7E71}"/>
              </a:ext>
            </a:extLst>
          </p:cNvPr>
          <p:cNvSpPr txBox="1"/>
          <p:nvPr/>
        </p:nvSpPr>
        <p:spPr>
          <a:xfrm>
            <a:off x="1212499" y="5135644"/>
            <a:ext cx="8940377" cy="1508105"/>
          </a:xfrm>
          <a:prstGeom prst="rect">
            <a:avLst/>
          </a:prstGeom>
          <a:noFill/>
        </p:spPr>
        <p:txBody>
          <a:bodyPr wrap="square" rtlCol="0">
            <a:spAutoFit/>
          </a:bodyPr>
          <a:lstStyle/>
          <a:p>
            <a:r>
              <a:rPr lang="fr-FR" sz="2000" dirty="0">
                <a:solidFill>
                  <a:schemeClr val="accent1"/>
                </a:solidFill>
                <a:latin typeface="+mj-lt"/>
                <a:ea typeface="+mj-ea"/>
                <a:cs typeface="+mj-cs"/>
              </a:rPr>
              <a:t>Lien vers notre GIT:</a:t>
            </a:r>
          </a:p>
          <a:p>
            <a:r>
              <a:rPr lang="fr-FR" dirty="0">
                <a:solidFill>
                  <a:schemeClr val="accent2">
                    <a:lumMod val="50000"/>
                  </a:schemeClr>
                </a:solidFill>
              </a:rPr>
              <a:t>https://l.facebook.com/l.php?u=https%3A%2F%2Fgithub.com%2FMartinLeMintier%2FGrey-sAnatomy%2Fcommits%2FReadMe-Edits&amp;h=ATM1blPAIOyjsRaeo8G7F8ObsWPBT33KLCOAItu49Qg4cP9xDObjF_Pq8VJRbuF0MeQW01WB5DVsaGhMfyl0CPALOO4va3CBE8Z4V6jFw-11u_-yaYAF0A </a:t>
            </a:r>
            <a:endParaRPr lang="en-GB" dirty="0">
              <a:solidFill>
                <a:schemeClr val="accent2">
                  <a:lumMod val="50000"/>
                </a:schemeClr>
              </a:solidFill>
            </a:endParaRPr>
          </a:p>
        </p:txBody>
      </p:sp>
      <p:pic>
        <p:nvPicPr>
          <p:cNvPr id="7" name="Image 6">
            <a:extLst>
              <a:ext uri="{FF2B5EF4-FFF2-40B4-BE49-F238E27FC236}">
                <a16:creationId xmlns:a16="http://schemas.microsoft.com/office/drawing/2014/main" xmlns="" id="{B9CA7A6E-0FB8-4F15-A4E9-66BFCDD869BA}"/>
              </a:ext>
            </a:extLst>
          </p:cNvPr>
          <p:cNvPicPr>
            <a:picLocks noChangeAspect="1"/>
          </p:cNvPicPr>
          <p:nvPr/>
        </p:nvPicPr>
        <p:blipFill>
          <a:blip r:embed="rId4"/>
          <a:stretch>
            <a:fillRect/>
          </a:stretch>
        </p:blipFill>
        <p:spPr>
          <a:xfrm>
            <a:off x="9154160" y="661320"/>
            <a:ext cx="2524303" cy="4508648"/>
          </a:xfrm>
          <a:prstGeom prst="rect">
            <a:avLst/>
          </a:prstGeom>
        </p:spPr>
      </p:pic>
    </p:spTree>
    <p:extLst>
      <p:ext uri="{BB962C8B-B14F-4D97-AF65-F5344CB8AC3E}">
        <p14:creationId xmlns:p14="http://schemas.microsoft.com/office/powerpoint/2010/main" val="143063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320E91-A70A-4F0F-86AF-A85A006DC206}"/>
              </a:ext>
            </a:extLst>
          </p:cNvPr>
          <p:cNvSpPr>
            <a:spLocks noGrp="1"/>
          </p:cNvSpPr>
          <p:nvPr>
            <p:ph type="title"/>
          </p:nvPr>
        </p:nvSpPr>
        <p:spPr/>
        <p:txBody>
          <a:bodyPr/>
          <a:lstStyle/>
          <a:p>
            <a:r>
              <a:rPr lang="fr-FR" dirty="0"/>
              <a:t>Bilans</a:t>
            </a:r>
            <a:endParaRPr lang="en-GB" dirty="0"/>
          </a:p>
        </p:txBody>
      </p:sp>
      <p:sp>
        <p:nvSpPr>
          <p:cNvPr id="3" name="ZoneTexte 2">
            <a:extLst>
              <a:ext uri="{FF2B5EF4-FFF2-40B4-BE49-F238E27FC236}">
                <a16:creationId xmlns:a16="http://schemas.microsoft.com/office/drawing/2014/main" xmlns="" id="{5CABB0E4-0CE5-4C77-8576-E4B542320013}"/>
              </a:ext>
            </a:extLst>
          </p:cNvPr>
          <p:cNvSpPr txBox="1"/>
          <p:nvPr/>
        </p:nvSpPr>
        <p:spPr>
          <a:xfrm>
            <a:off x="498224" y="1270000"/>
            <a:ext cx="11420398" cy="5878532"/>
          </a:xfrm>
          <a:prstGeom prst="rect">
            <a:avLst/>
          </a:prstGeom>
          <a:noFill/>
        </p:spPr>
        <p:txBody>
          <a:bodyPr wrap="square" rtlCol="0">
            <a:spAutoFit/>
          </a:bodyPr>
          <a:lstStyle/>
          <a:p>
            <a:pPr marL="285750" indent="-285750">
              <a:buFont typeface="Arial" panose="020B0604020202020204" pitchFamily="34" charset="0"/>
              <a:buChar char="•"/>
            </a:pPr>
            <a:r>
              <a:rPr lang="fr-FR" sz="2400" dirty="0">
                <a:solidFill>
                  <a:schemeClr val="accent2">
                    <a:lumMod val="75000"/>
                  </a:schemeClr>
                </a:solidFill>
              </a:rPr>
              <a:t>Collectif</a:t>
            </a:r>
          </a:p>
          <a:p>
            <a:r>
              <a:rPr lang="fr-FR" sz="1600" dirty="0"/>
              <a:t>Ce projet de groupe nous a permis de mieux s’organiser en équipe et de mieux comprendre comment coder en même temps différentes parties du code tout en créant un code fonctionnel et compatible avec celui des autres.</a:t>
            </a:r>
          </a:p>
          <a:p>
            <a:r>
              <a:rPr lang="fr-FR" sz="1600" dirty="0"/>
              <a:t>Il a aussi permis de développer notre autonomie puisque beaucoup de notions nécessaires étaient encore inconnues.</a:t>
            </a:r>
          </a:p>
          <a:p>
            <a:r>
              <a:rPr lang="fr-FR" sz="1600" dirty="0"/>
              <a:t>Enfin ce projet a permis d’utiliser les différentes notions de java vu en cours et de mieux maitriser le langage ainsi que la librairie graphique swing.</a:t>
            </a:r>
            <a:endParaRPr lang="fr-FR" dirty="0"/>
          </a:p>
          <a:p>
            <a:pPr marL="285750" indent="-285750">
              <a:buFont typeface="Arial" panose="020B0604020202020204" pitchFamily="34" charset="0"/>
              <a:buChar char="•"/>
            </a:pPr>
            <a:r>
              <a:rPr lang="fr-FR" sz="2400" dirty="0">
                <a:solidFill>
                  <a:schemeClr val="accent2">
                    <a:lumMod val="75000"/>
                  </a:schemeClr>
                </a:solidFill>
              </a:rPr>
              <a:t>Individuels</a:t>
            </a:r>
          </a:p>
          <a:p>
            <a:r>
              <a:rPr lang="fr-FR" dirty="0">
                <a:solidFill>
                  <a:schemeClr val="accent2">
                    <a:lumMod val="50000"/>
                  </a:schemeClr>
                </a:solidFill>
              </a:rPr>
              <a:t>-Margaux:</a:t>
            </a:r>
          </a:p>
          <a:p>
            <a:r>
              <a:rPr lang="fr-FR" sz="1600" dirty="0"/>
              <a:t>Personnellement, ce projet m’a fait gagner en autonomie car il a fallu chercher et comprendre de nombreuses notions pour pouvoir comprendre ce qui était attendu de nous, réussir à concevoir notre vision du projet et se mettre d’accord  avec mes coéquipiers. </a:t>
            </a:r>
          </a:p>
          <a:p>
            <a:r>
              <a:rPr lang="fr-FR" sz="1600" dirty="0"/>
              <a:t>J’ai aussi beaucoup développé et approfondi mes connaissances en java et j’ai découvert comment relier le java aux requêtes SQL chose qui me semble très important à maitriser pour le futur.</a:t>
            </a:r>
          </a:p>
          <a:p>
            <a:r>
              <a:rPr lang="fr-FR" sz="1600" dirty="0"/>
              <a:t>Enfin j’ai appris à répartir le code entre différentes personnes et à mettre en place un projet sans que personne ne soit au même endroit</a:t>
            </a:r>
          </a:p>
          <a:p>
            <a:r>
              <a:rPr lang="fr-FR" dirty="0">
                <a:solidFill>
                  <a:schemeClr val="accent2">
                    <a:lumMod val="50000"/>
                  </a:schemeClr>
                </a:solidFill>
              </a:rPr>
              <a:t>-Corentin:</a:t>
            </a:r>
          </a:p>
          <a:p>
            <a:r>
              <a:rPr lang="fr-FR" dirty="0">
                <a:solidFill>
                  <a:schemeClr val="accent2">
                    <a:lumMod val="50000"/>
                  </a:schemeClr>
                </a:solidFill>
              </a:rPr>
              <a:t>-Martin: </a:t>
            </a:r>
            <a:endParaRPr lang="fr-FR" dirty="0" smtClean="0">
              <a:solidFill>
                <a:schemeClr val="accent2">
                  <a:lumMod val="50000"/>
                </a:schemeClr>
              </a:solidFill>
            </a:endParaRPr>
          </a:p>
          <a:p>
            <a:r>
              <a:rPr lang="fr-FR" sz="1600" dirty="0" smtClean="0">
                <a:solidFill>
                  <a:prstClr val="black"/>
                </a:solidFill>
              </a:rPr>
              <a:t>Ce projet m’a tout d’abord paru très inquiétant car je ne comprenais pas par où nous devions commencer, mais une que nous nous sommes lancés, je l’ai trouvé très intéressant car il utilisait les requêtes SQL que j’avais vu durant mon semestre à Bangor. Ce projet m’a permis de comprendre comment fonctionnait les objets graphiques de la librairies swing avec lesquelles j’avais encore un peu de mal.</a:t>
            </a:r>
            <a:endParaRPr lang="fr-FR" dirty="0">
              <a:solidFill>
                <a:schemeClr val="accent2">
                  <a:lumMod val="50000"/>
                </a:schemeClr>
              </a:solidFill>
            </a:endParaRPr>
          </a:p>
          <a:p>
            <a:endParaRPr lang="fr-FR" dirty="0"/>
          </a:p>
        </p:txBody>
      </p:sp>
    </p:spTree>
    <p:extLst>
      <p:ext uri="{BB962C8B-B14F-4D97-AF65-F5344CB8AC3E}">
        <p14:creationId xmlns:p14="http://schemas.microsoft.com/office/powerpoint/2010/main" val="256823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320E91-A70A-4F0F-86AF-A85A006DC206}"/>
              </a:ext>
            </a:extLst>
          </p:cNvPr>
          <p:cNvSpPr>
            <a:spLocks noGrp="1"/>
          </p:cNvSpPr>
          <p:nvPr>
            <p:ph type="title"/>
          </p:nvPr>
        </p:nvSpPr>
        <p:spPr/>
        <p:txBody>
          <a:bodyPr/>
          <a:lstStyle/>
          <a:p>
            <a:r>
              <a:rPr lang="fr-FR" dirty="0"/>
              <a:t>Bibliographie: </a:t>
            </a:r>
            <a:endParaRPr lang="en-GB" dirty="0"/>
          </a:p>
        </p:txBody>
      </p:sp>
      <p:sp>
        <p:nvSpPr>
          <p:cNvPr id="3" name="ZoneTexte 2">
            <a:extLst>
              <a:ext uri="{FF2B5EF4-FFF2-40B4-BE49-F238E27FC236}">
                <a16:creationId xmlns:a16="http://schemas.microsoft.com/office/drawing/2014/main" xmlns="" id="{8BE50A8B-C378-43D3-9D2C-D0AB059B8E5C}"/>
              </a:ext>
            </a:extLst>
          </p:cNvPr>
          <p:cNvSpPr txBox="1"/>
          <p:nvPr/>
        </p:nvSpPr>
        <p:spPr>
          <a:xfrm>
            <a:off x="461913" y="1480008"/>
            <a:ext cx="11340446" cy="5269584"/>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944126870"/>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1441</TotalTime>
  <Words>308</Words>
  <Application>Microsoft Macintosh PowerPoint</Application>
  <PresentationFormat>Grand écran</PresentationFormat>
  <Paragraphs>26</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Trebuchet MS</vt:lpstr>
      <vt:lpstr>Wingdings 3</vt:lpstr>
      <vt:lpstr>Facette</vt:lpstr>
      <vt:lpstr>Gestion informatique  d’un centre hospitalier </vt:lpstr>
      <vt:lpstr>      SOMMAIRE:  I)  Diagramme de classe  II) Modularité du code  III) Maquettes de l’interface  IV) Versioning GIT  V) Bilans   VI) Bibliographie</vt:lpstr>
      <vt:lpstr>Diagramme de classe:</vt:lpstr>
      <vt:lpstr>Modularité du code:</vt:lpstr>
      <vt:lpstr>Maquettes de l’interface:</vt:lpstr>
      <vt:lpstr>Versioning GIT</vt:lpstr>
      <vt:lpstr>Bilans</vt:lpstr>
      <vt:lpstr>Bibliographie: </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informatique  d’un centre hospitalier </dc:title>
  <dc:creator>Margaux GUIBERT</dc:creator>
  <cp:lastModifiedBy>Utilisateur de Microsoft Office</cp:lastModifiedBy>
  <cp:revision>16</cp:revision>
  <dcterms:created xsi:type="dcterms:W3CDTF">2018-04-19T10:36:00Z</dcterms:created>
  <dcterms:modified xsi:type="dcterms:W3CDTF">2018-04-21T20:53:24Z</dcterms:modified>
</cp:coreProperties>
</file>