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60" r:id="rId5"/>
    <p:sldId id="281" r:id="rId6"/>
    <p:sldId id="262" r:id="rId7"/>
    <p:sldId id="284" r:id="rId8"/>
    <p:sldId id="282" r:id="rId9"/>
    <p:sldId id="283" r:id="rId10"/>
    <p:sldId id="285" r:id="rId11"/>
    <p:sldId id="326" r:id="rId12"/>
    <p:sldId id="286" r:id="rId13"/>
    <p:sldId id="287" r:id="rId14"/>
    <p:sldId id="296" r:id="rId15"/>
    <p:sldId id="419" r:id="rId16"/>
    <p:sldId id="297" r:id="rId17"/>
    <p:sldId id="298" r:id="rId18"/>
    <p:sldId id="299" r:id="rId19"/>
    <p:sldId id="327" r:id="rId20"/>
    <p:sldId id="328" r:id="rId21"/>
    <p:sldId id="363" r:id="rId22"/>
    <p:sldId id="366" r:id="rId23"/>
    <p:sldId id="365" r:id="rId24"/>
    <p:sldId id="329" r:id="rId25"/>
    <p:sldId id="374" r:id="rId26"/>
    <p:sldId id="376" r:id="rId27"/>
    <p:sldId id="331" r:id="rId28"/>
    <p:sldId id="332" r:id="rId29"/>
    <p:sldId id="333" r:id="rId30"/>
    <p:sldId id="335" r:id="rId31"/>
    <p:sldId id="377" r:id="rId32"/>
    <p:sldId id="371" r:id="rId33"/>
    <p:sldId id="370" r:id="rId34"/>
    <p:sldId id="413" r:id="rId35"/>
    <p:sldId id="414" r:id="rId36"/>
    <p:sldId id="337" r:id="rId37"/>
    <p:sldId id="338" r:id="rId38"/>
    <p:sldId id="379" r:id="rId39"/>
    <p:sldId id="395" r:id="rId40"/>
    <p:sldId id="342" r:id="rId41"/>
    <p:sldId id="403" r:id="rId42"/>
    <p:sldId id="405" r:id="rId43"/>
    <p:sldId id="422" r:id="rId44"/>
    <p:sldId id="402" r:id="rId45"/>
    <p:sldId id="343" r:id="rId46"/>
    <p:sldId id="420" r:id="rId47"/>
    <p:sldId id="421" r:id="rId48"/>
    <p:sldId id="382" r:id="rId49"/>
    <p:sldId id="381" r:id="rId50"/>
    <p:sldId id="383" r:id="rId51"/>
    <p:sldId id="385" r:id="rId52"/>
    <p:sldId id="386" r:id="rId53"/>
    <p:sldId id="387" r:id="rId54"/>
    <p:sldId id="390" r:id="rId55"/>
    <p:sldId id="388" r:id="rId56"/>
    <p:sldId id="391" r:id="rId57"/>
    <p:sldId id="416" r:id="rId58"/>
    <p:sldId id="392" r:id="rId59"/>
    <p:sldId id="396" r:id="rId60"/>
    <p:sldId id="397" r:id="rId61"/>
    <p:sldId id="398" r:id="rId62"/>
    <p:sldId id="399" r:id="rId63"/>
    <p:sldId id="423" r:id="rId64"/>
    <p:sldId id="424" r:id="rId65"/>
    <p:sldId id="393" r:id="rId66"/>
    <p:sldId id="400" r:id="rId67"/>
    <p:sldId id="412" r:id="rId68"/>
    <p:sldId id="348" r:id="rId69"/>
    <p:sldId id="349" r:id="rId70"/>
    <p:sldId id="406" r:id="rId71"/>
    <p:sldId id="409" r:id="rId72"/>
    <p:sldId id="350" r:id="rId73"/>
    <p:sldId id="408" r:id="rId74"/>
    <p:sldId id="351" r:id="rId75"/>
    <p:sldId id="411" r:id="rId76"/>
    <p:sldId id="417" r:id="rId7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l" initials="m" lastIdx="1" clrIdx="0">
    <p:extLst>
      <p:ext uri="{19B8F6BF-5375-455C-9EA6-DF929625EA0E}">
        <p15:presenceInfo xmlns:p15="http://schemas.microsoft.com/office/powerpoint/2012/main" userId="55e7d8ea042524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8" autoAdjust="0"/>
    <p:restoredTop sz="94660"/>
  </p:normalViewPr>
  <p:slideViewPr>
    <p:cSldViewPr snapToGrid="0">
      <p:cViewPr varScale="1">
        <p:scale>
          <a:sx n="79" d="100"/>
          <a:sy n="79" d="100"/>
        </p:scale>
        <p:origin x="2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30E4B-3B0C-4748-9A49-573CF79EC82E}" type="datetimeFigureOut">
              <a:rPr lang="fr-FR" smtClean="0"/>
              <a:t>08/08/2024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082B1-8BBB-4B0D-A634-B1D9B779EF61}" type="slidenum">
              <a:rPr lang="fr-FR" smtClean="0"/>
              <a:t>‹N°›</a:t>
            </a:fld>
            <a:endParaRPr lang="fr-FR"/>
          </a:p>
        </p:txBody>
      </p:sp>
    </p:spTree>
    <p:extLst>
      <p:ext uri="{BB962C8B-B14F-4D97-AF65-F5344CB8AC3E}">
        <p14:creationId xmlns:p14="http://schemas.microsoft.com/office/powerpoint/2010/main" val="221502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 = jour où Tmax &gt; seuil</a:t>
            </a:r>
          </a:p>
          <a:p>
            <a:r>
              <a:rPr lang="fr-FR" dirty="0"/>
              <a:t>	mais pb si </a:t>
            </a:r>
            <a:r>
              <a:rPr lang="fr-FR" dirty="0" err="1"/>
              <a:t>Tmin</a:t>
            </a:r>
            <a:r>
              <a:rPr lang="fr-FR" dirty="0"/>
              <a:t> est au-dessus du seuil ?</a:t>
            </a:r>
          </a:p>
          <a:p>
            <a:r>
              <a:rPr lang="fr-FR" dirty="0"/>
              <a:t>L = dernière température (</a:t>
            </a:r>
            <a:r>
              <a:rPr lang="fr-FR" dirty="0" err="1"/>
              <a:t>tmin</a:t>
            </a:r>
            <a:r>
              <a:rPr lang="fr-FR" dirty="0"/>
              <a:t> ou </a:t>
            </a:r>
            <a:r>
              <a:rPr lang="fr-FR" dirty="0" err="1"/>
              <a:t>tmax</a:t>
            </a:r>
            <a:r>
              <a:rPr lang="fr-FR" dirty="0"/>
              <a:t>) en dessous du seuil</a:t>
            </a:r>
          </a:p>
        </p:txBody>
      </p:sp>
      <p:sp>
        <p:nvSpPr>
          <p:cNvPr id="4" name="Espace réservé du numéro de diapositive 3"/>
          <p:cNvSpPr>
            <a:spLocks noGrp="1"/>
          </p:cNvSpPr>
          <p:nvPr>
            <p:ph type="sldNum" sz="quarter" idx="5"/>
          </p:nvPr>
        </p:nvSpPr>
        <p:spPr/>
        <p:txBody>
          <a:bodyPr/>
          <a:lstStyle/>
          <a:p>
            <a:fld id="{F3C082B1-8BBB-4B0D-A634-B1D9B779EF61}" type="slidenum">
              <a:rPr lang="fr-FR" smtClean="0"/>
              <a:t>27</a:t>
            </a:fld>
            <a:endParaRPr lang="fr-FR"/>
          </a:p>
        </p:txBody>
      </p:sp>
    </p:spTree>
    <p:extLst>
      <p:ext uri="{BB962C8B-B14F-4D97-AF65-F5344CB8AC3E}">
        <p14:creationId xmlns:p14="http://schemas.microsoft.com/office/powerpoint/2010/main" val="71792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Ou ici ça peut être la pente</a:t>
            </a:r>
          </a:p>
        </p:txBody>
      </p:sp>
      <p:sp>
        <p:nvSpPr>
          <p:cNvPr id="4" name="Espace réservé du numéro de diapositive 3"/>
          <p:cNvSpPr>
            <a:spLocks noGrp="1"/>
          </p:cNvSpPr>
          <p:nvPr>
            <p:ph type="sldNum" sz="quarter" idx="5"/>
          </p:nvPr>
        </p:nvSpPr>
        <p:spPr/>
        <p:txBody>
          <a:bodyPr/>
          <a:lstStyle/>
          <a:p>
            <a:fld id="{F3C082B1-8BBB-4B0D-A634-B1D9B779EF61}" type="slidenum">
              <a:rPr lang="fr-FR" smtClean="0"/>
              <a:t>28</a:t>
            </a:fld>
            <a:endParaRPr lang="fr-FR"/>
          </a:p>
        </p:txBody>
      </p:sp>
    </p:spTree>
    <p:extLst>
      <p:ext uri="{BB962C8B-B14F-4D97-AF65-F5344CB8AC3E}">
        <p14:creationId xmlns:p14="http://schemas.microsoft.com/office/powerpoint/2010/main" val="292472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51D04-0503-444A-A28F-A90A90675C9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AD19304-2359-441A-98CF-56E35F05E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4D17E87-508C-4F22-94A0-DCB0FBF70C76}"/>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5" name="Espace réservé du pied de page 4">
            <a:extLst>
              <a:ext uri="{FF2B5EF4-FFF2-40B4-BE49-F238E27FC236}">
                <a16:creationId xmlns:a16="http://schemas.microsoft.com/office/drawing/2014/main" id="{2E57D110-EE59-4EB4-8970-266AF24A12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32BF24-06D8-45AE-91B4-A4CA5D475E24}"/>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309051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41CD17-3140-4877-8666-57BBB7C6CE1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EE5F6A4-4F0B-41EA-B2BF-5D9147654B9A}"/>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618A5A-D54B-4897-BE98-D06567EC980E}"/>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5" name="Espace réservé du pied de page 4">
            <a:extLst>
              <a:ext uri="{FF2B5EF4-FFF2-40B4-BE49-F238E27FC236}">
                <a16:creationId xmlns:a16="http://schemas.microsoft.com/office/drawing/2014/main" id="{73CAF25E-7491-45C8-AB73-EC101B2316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2DD48E-1A30-445E-AFFC-56874BBF55D1}"/>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25824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A1B993-E209-4800-B90D-BEB4EE298AF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91E37F9-F307-4C9C-A7C2-C0DE639ABE48}"/>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5380A8-4255-4AC2-B148-2029A264A029}"/>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5" name="Espace réservé du pied de page 4">
            <a:extLst>
              <a:ext uri="{FF2B5EF4-FFF2-40B4-BE49-F238E27FC236}">
                <a16:creationId xmlns:a16="http://schemas.microsoft.com/office/drawing/2014/main" id="{68F9E23A-974E-40AB-A72F-BE47FBA1EA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8A2DFB-8254-43C7-9AB2-1904B49C71C9}"/>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131223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59C1C-AB36-4F04-99F9-99ACBA92F17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5862DD7-EACF-423E-BBDC-3D79CCCDE51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278832-1F51-4BC7-BBBA-30AE80C80440}"/>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5" name="Espace réservé du pied de page 4">
            <a:extLst>
              <a:ext uri="{FF2B5EF4-FFF2-40B4-BE49-F238E27FC236}">
                <a16:creationId xmlns:a16="http://schemas.microsoft.com/office/drawing/2014/main" id="{A7FBB676-9BFE-437F-955E-5217300804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8B5A7E-B4D5-4647-BD3C-91FE6D65B7FE}"/>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307514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9349A-27E5-4EFC-A98B-910DA701ECF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34A4C4D-BAD3-4DFC-9020-916C4EBC3E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8D23F260-8508-486D-880B-89C430870302}"/>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5" name="Espace réservé du pied de page 4">
            <a:extLst>
              <a:ext uri="{FF2B5EF4-FFF2-40B4-BE49-F238E27FC236}">
                <a16:creationId xmlns:a16="http://schemas.microsoft.com/office/drawing/2014/main" id="{842A522A-80AF-4E5C-B8B5-07AD48A5B5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E02ADB-9BD1-4F3F-A0C1-C91A6B6E2C32}"/>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60623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8730C9-30CF-4D88-8D03-A16279FCD3A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A34367-2BA9-459F-9F08-4C14D67652E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53CACD3-3A41-4556-954A-E9ECED65942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7CD827-9BB8-4896-9B36-9A0FCDFC7B6D}"/>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6" name="Espace réservé du pied de page 5">
            <a:extLst>
              <a:ext uri="{FF2B5EF4-FFF2-40B4-BE49-F238E27FC236}">
                <a16:creationId xmlns:a16="http://schemas.microsoft.com/office/drawing/2014/main" id="{98FA8F5B-11AD-441A-8665-3285F08D21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FFF94E-BBA7-4BD7-8C9E-47E3636A301B}"/>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421783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09E273-5376-41A8-9C79-25282357F0C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41A3F80-5D2E-41D0-A388-9673F7C5F7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5650367-8ECE-4D31-A4E8-707C8C564F18}"/>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FE94F3E-623D-4C11-8B61-D6CD24281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A40F274-E99C-4C3B-95A5-AE3051CD9EC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BEF1CB3-3BC4-48DD-B3CC-37BC526E4D0C}"/>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8" name="Espace réservé du pied de page 7">
            <a:extLst>
              <a:ext uri="{FF2B5EF4-FFF2-40B4-BE49-F238E27FC236}">
                <a16:creationId xmlns:a16="http://schemas.microsoft.com/office/drawing/2014/main" id="{F41133BC-E107-4D0E-B7B9-6652152095E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B4527FA-3567-4FEB-88F3-08B047306AF7}"/>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125028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1FDA7-EA60-4E83-9053-E15FA83D992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DE91B7E-933C-47B0-A1EB-880B2D159F50}"/>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4" name="Espace réservé du pied de page 3">
            <a:extLst>
              <a:ext uri="{FF2B5EF4-FFF2-40B4-BE49-F238E27FC236}">
                <a16:creationId xmlns:a16="http://schemas.microsoft.com/office/drawing/2014/main" id="{D02E7E3E-3B84-4040-BE5F-873BEA19865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3A6B114-2642-4A4B-886D-11CD26A8614B}"/>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80742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6860BD5-7745-432B-B69D-09023F8D43B1}"/>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3" name="Espace réservé du pied de page 2">
            <a:extLst>
              <a:ext uri="{FF2B5EF4-FFF2-40B4-BE49-F238E27FC236}">
                <a16:creationId xmlns:a16="http://schemas.microsoft.com/office/drawing/2014/main" id="{0041A65B-E79E-4DC6-837C-E0A9A6B58F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446E417-4D17-46B9-B77F-8B9DE8E0D078}"/>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252326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AD7F1A-2406-411F-8578-484078DFF4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D2AC7A5-24E4-4B7A-94DD-EEE96474C8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3267E5A-A4EF-4F31-AE30-7BA0F342E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AB8E382-A1C0-4E5B-957E-17D8BA35F307}"/>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6" name="Espace réservé du pied de page 5">
            <a:extLst>
              <a:ext uri="{FF2B5EF4-FFF2-40B4-BE49-F238E27FC236}">
                <a16:creationId xmlns:a16="http://schemas.microsoft.com/office/drawing/2014/main" id="{B21262F3-CE83-4C5F-95C4-0F38588D0F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8C723-E5F6-446D-A86C-C46AB6BCF00D}"/>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258269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2D2EC0-FD02-4E10-9CAD-06FEBD07E2E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9D0D7CC-462E-4641-B83E-1B28E0492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416F1A0-328C-4B73-88EF-07104560B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C5864CB-8F67-4F11-AD12-80F35B96225F}"/>
              </a:ext>
            </a:extLst>
          </p:cNvPr>
          <p:cNvSpPr>
            <a:spLocks noGrp="1"/>
          </p:cNvSpPr>
          <p:nvPr>
            <p:ph type="dt" sz="half" idx="10"/>
          </p:nvPr>
        </p:nvSpPr>
        <p:spPr/>
        <p:txBody>
          <a:bodyPr/>
          <a:lstStyle/>
          <a:p>
            <a:fld id="{86EEAAE6-C733-472E-B5C8-EDC658949398}" type="datetimeFigureOut">
              <a:rPr lang="fr-FR" smtClean="0"/>
              <a:t>08/08/2024</a:t>
            </a:fld>
            <a:endParaRPr lang="fr-FR"/>
          </a:p>
        </p:txBody>
      </p:sp>
      <p:sp>
        <p:nvSpPr>
          <p:cNvPr id="6" name="Espace réservé du pied de page 5">
            <a:extLst>
              <a:ext uri="{FF2B5EF4-FFF2-40B4-BE49-F238E27FC236}">
                <a16:creationId xmlns:a16="http://schemas.microsoft.com/office/drawing/2014/main" id="{92F94076-C951-4E21-96F8-3CFB29B3F8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133760F-8A84-4101-9DC5-B039E0E266D6}"/>
              </a:ext>
            </a:extLst>
          </p:cNvPr>
          <p:cNvSpPr>
            <a:spLocks noGrp="1"/>
          </p:cNvSpPr>
          <p:nvPr>
            <p:ph type="sldNum" sz="quarter" idx="12"/>
          </p:nvPr>
        </p:nvSpPr>
        <p:spPr/>
        <p:txBody>
          <a:bodyPr/>
          <a:lstStyle/>
          <a:p>
            <a:fld id="{4DDDCA64-9BDF-455D-82FD-F92B1AA34688}" type="slidenum">
              <a:rPr lang="fr-FR" smtClean="0"/>
              <a:t>‹N°›</a:t>
            </a:fld>
            <a:endParaRPr lang="fr-FR"/>
          </a:p>
        </p:txBody>
      </p:sp>
    </p:spTree>
    <p:extLst>
      <p:ext uri="{BB962C8B-B14F-4D97-AF65-F5344CB8AC3E}">
        <p14:creationId xmlns:p14="http://schemas.microsoft.com/office/powerpoint/2010/main" val="2209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B959CCD-4880-42E5-A675-C4DA091FB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B8B2DE2-9535-4641-B74A-929DEDD9F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B4D53F-DFCD-4203-9839-321776B32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EAAE6-C733-472E-B5C8-EDC658949398}" type="datetimeFigureOut">
              <a:rPr lang="fr-FR" smtClean="0"/>
              <a:t>08/08/2024</a:t>
            </a:fld>
            <a:endParaRPr lang="fr-FR"/>
          </a:p>
        </p:txBody>
      </p:sp>
      <p:sp>
        <p:nvSpPr>
          <p:cNvPr id="5" name="Espace réservé du pied de page 4">
            <a:extLst>
              <a:ext uri="{FF2B5EF4-FFF2-40B4-BE49-F238E27FC236}">
                <a16:creationId xmlns:a16="http://schemas.microsoft.com/office/drawing/2014/main" id="{780EDF51-0C27-4685-A83B-C876FE358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39C7B3D-FCB9-4F47-96C1-A04666D15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DCA64-9BDF-455D-82FD-F92B1AA34688}" type="slidenum">
              <a:rPr lang="fr-FR" smtClean="0"/>
              <a:t>‹N°›</a:t>
            </a:fld>
            <a:endParaRPr lang="fr-FR"/>
          </a:p>
        </p:txBody>
      </p:sp>
    </p:spTree>
    <p:extLst>
      <p:ext uri="{BB962C8B-B14F-4D97-AF65-F5344CB8AC3E}">
        <p14:creationId xmlns:p14="http://schemas.microsoft.com/office/powerpoint/2010/main" val="217440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F7634-B217-44A7-9B4D-8F5CB52435FC}"/>
              </a:ext>
            </a:extLst>
          </p:cNvPr>
          <p:cNvSpPr>
            <a:spLocks noGrp="1"/>
          </p:cNvSpPr>
          <p:nvPr>
            <p:ph type="ctrTitle"/>
          </p:nvPr>
        </p:nvSpPr>
        <p:spPr/>
        <p:txBody>
          <a:bodyPr>
            <a:normAutofit fontScale="90000"/>
          </a:bodyPr>
          <a:lstStyle/>
          <a:p>
            <a:r>
              <a:rPr lang="fr-FR" dirty="0"/>
              <a:t>Caractérisation d’indicateurs thermiques de la mortalité de </a:t>
            </a:r>
            <a:r>
              <a:rPr lang="fr-FR" i="1" dirty="0" err="1"/>
              <a:t>Salmo</a:t>
            </a:r>
            <a:r>
              <a:rPr lang="fr-FR" i="1" dirty="0"/>
              <a:t> </a:t>
            </a:r>
            <a:r>
              <a:rPr lang="fr-FR" i="1" dirty="0" err="1"/>
              <a:t>salar</a:t>
            </a:r>
            <a:r>
              <a:rPr lang="fr-FR" i="1" dirty="0"/>
              <a:t> </a:t>
            </a:r>
            <a:r>
              <a:rPr lang="fr-FR" dirty="0"/>
              <a:t>en montaison</a:t>
            </a:r>
          </a:p>
        </p:txBody>
      </p:sp>
      <p:sp>
        <p:nvSpPr>
          <p:cNvPr id="3" name="Sous-titre 2">
            <a:extLst>
              <a:ext uri="{FF2B5EF4-FFF2-40B4-BE49-F238E27FC236}">
                <a16:creationId xmlns:a16="http://schemas.microsoft.com/office/drawing/2014/main" id="{45CBF1AF-B160-4817-A9A7-3FD872F888C3}"/>
              </a:ext>
            </a:extLst>
          </p:cNvPr>
          <p:cNvSpPr>
            <a:spLocks noGrp="1"/>
          </p:cNvSpPr>
          <p:nvPr>
            <p:ph type="subTitle" idx="1"/>
          </p:nvPr>
        </p:nvSpPr>
        <p:spPr/>
        <p:txBody>
          <a:bodyPr/>
          <a:lstStyle/>
          <a:p>
            <a:r>
              <a:rPr lang="fr-FR" dirty="0"/>
              <a:t>Martin LUQUET – Cédric TENTELIER – Emilien LASNE</a:t>
            </a:r>
          </a:p>
          <a:p>
            <a:r>
              <a:rPr lang="fr-FR" dirty="0"/>
              <a:t>02/07/2024</a:t>
            </a:r>
          </a:p>
        </p:txBody>
      </p:sp>
    </p:spTree>
    <p:extLst>
      <p:ext uri="{BB962C8B-B14F-4D97-AF65-F5344CB8AC3E}">
        <p14:creationId xmlns:p14="http://schemas.microsoft.com/office/powerpoint/2010/main" val="2394728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B4682B-D256-4862-B17F-31C65E233E8C}"/>
              </a:ext>
            </a:extLst>
          </p:cNvPr>
          <p:cNvSpPr>
            <a:spLocks noGrp="1"/>
          </p:cNvSpPr>
          <p:nvPr>
            <p:ph type="title"/>
          </p:nvPr>
        </p:nvSpPr>
        <p:spPr/>
        <p:txBody>
          <a:bodyPr/>
          <a:lstStyle/>
          <a:p>
            <a:r>
              <a:rPr lang="fr-FR" dirty="0"/>
              <a:t>Seuil de stress thermique</a:t>
            </a:r>
          </a:p>
        </p:txBody>
      </p:sp>
      <p:sp>
        <p:nvSpPr>
          <p:cNvPr id="3" name="Espace réservé du contenu 2">
            <a:extLst>
              <a:ext uri="{FF2B5EF4-FFF2-40B4-BE49-F238E27FC236}">
                <a16:creationId xmlns:a16="http://schemas.microsoft.com/office/drawing/2014/main" id="{A3B96549-198C-477A-8E2C-B8487F897BB4}"/>
              </a:ext>
            </a:extLst>
          </p:cNvPr>
          <p:cNvSpPr>
            <a:spLocks noGrp="1"/>
          </p:cNvSpPr>
          <p:nvPr>
            <p:ph idx="1"/>
          </p:nvPr>
        </p:nvSpPr>
        <p:spPr/>
        <p:txBody>
          <a:bodyPr/>
          <a:lstStyle/>
          <a:p>
            <a:r>
              <a:rPr lang="fr-FR" dirty="0"/>
              <a:t>Réponses comportementales</a:t>
            </a:r>
          </a:p>
          <a:p>
            <a:pPr lvl="1"/>
            <a:r>
              <a:rPr lang="en-US" dirty="0" err="1"/>
              <a:t>Breau</a:t>
            </a:r>
            <a:r>
              <a:rPr lang="en-US" dirty="0"/>
              <a:t> 2013 : Several years of field observations of tagged juvenile Atlantic salmon in the Little Southwest </a:t>
            </a:r>
            <a:r>
              <a:rPr lang="en-US" dirty="0" err="1"/>
              <a:t>Miramichi</a:t>
            </a:r>
            <a:r>
              <a:rPr lang="en-US" dirty="0"/>
              <a:t> River showed that fish move to cool water sites when </a:t>
            </a:r>
            <a:r>
              <a:rPr lang="en-US" dirty="0" err="1"/>
              <a:t>Tmin</a:t>
            </a:r>
            <a:r>
              <a:rPr lang="en-US" dirty="0"/>
              <a:t> (minimum temperature) remained above 20°C for two nights (</a:t>
            </a:r>
            <a:r>
              <a:rPr lang="en-US" dirty="0" err="1"/>
              <a:t>Breau</a:t>
            </a:r>
            <a:r>
              <a:rPr lang="en-US" dirty="0"/>
              <a:t>, 2011; Corey et al. unpublished data). </a:t>
            </a:r>
          </a:p>
          <a:p>
            <a:pPr lvl="1"/>
            <a:r>
              <a:rPr lang="fr-FR" dirty="0"/>
              <a:t>Fréchette et al. 2018</a:t>
            </a:r>
          </a:p>
        </p:txBody>
      </p:sp>
      <p:pic>
        <p:nvPicPr>
          <p:cNvPr id="4" name="Image 3">
            <a:extLst>
              <a:ext uri="{FF2B5EF4-FFF2-40B4-BE49-F238E27FC236}">
                <a16:creationId xmlns:a16="http://schemas.microsoft.com/office/drawing/2014/main" id="{59D8238D-9C17-45AB-832E-C5AB3EE6A920}"/>
              </a:ext>
            </a:extLst>
          </p:cNvPr>
          <p:cNvPicPr>
            <a:picLocks noChangeAspect="1"/>
          </p:cNvPicPr>
          <p:nvPr/>
        </p:nvPicPr>
        <p:blipFill>
          <a:blip r:embed="rId2"/>
          <a:stretch>
            <a:fillRect/>
          </a:stretch>
        </p:blipFill>
        <p:spPr>
          <a:xfrm>
            <a:off x="736600" y="4064794"/>
            <a:ext cx="2838846" cy="2362530"/>
          </a:xfrm>
          <a:prstGeom prst="rect">
            <a:avLst/>
          </a:prstGeom>
        </p:spPr>
      </p:pic>
      <p:pic>
        <p:nvPicPr>
          <p:cNvPr id="5" name="Image 4">
            <a:extLst>
              <a:ext uri="{FF2B5EF4-FFF2-40B4-BE49-F238E27FC236}">
                <a16:creationId xmlns:a16="http://schemas.microsoft.com/office/drawing/2014/main" id="{ADC86C06-99ED-432B-A0C6-6658C932FCDE}"/>
              </a:ext>
            </a:extLst>
          </p:cNvPr>
          <p:cNvPicPr>
            <a:picLocks noChangeAspect="1"/>
          </p:cNvPicPr>
          <p:nvPr/>
        </p:nvPicPr>
        <p:blipFill>
          <a:blip r:embed="rId3"/>
          <a:stretch>
            <a:fillRect/>
          </a:stretch>
        </p:blipFill>
        <p:spPr>
          <a:xfrm>
            <a:off x="3677046" y="4232104"/>
            <a:ext cx="2934109" cy="2410161"/>
          </a:xfrm>
          <a:prstGeom prst="rect">
            <a:avLst/>
          </a:prstGeom>
        </p:spPr>
      </p:pic>
      <p:sp>
        <p:nvSpPr>
          <p:cNvPr id="6" name="ZoneTexte 5">
            <a:extLst>
              <a:ext uri="{FF2B5EF4-FFF2-40B4-BE49-F238E27FC236}">
                <a16:creationId xmlns:a16="http://schemas.microsoft.com/office/drawing/2014/main" id="{67864EC1-3BCF-4795-8562-7FAD08FC8D48}"/>
              </a:ext>
            </a:extLst>
          </p:cNvPr>
          <p:cNvSpPr txBox="1"/>
          <p:nvPr/>
        </p:nvSpPr>
        <p:spPr>
          <a:xfrm>
            <a:off x="7289800" y="4333941"/>
            <a:ext cx="4622800" cy="2308324"/>
          </a:xfrm>
          <a:prstGeom prst="rect">
            <a:avLst/>
          </a:prstGeom>
          <a:noFill/>
        </p:spPr>
        <p:txBody>
          <a:bodyPr wrap="square" rtlCol="0">
            <a:spAutoFit/>
          </a:bodyPr>
          <a:lstStyle/>
          <a:p>
            <a:r>
              <a:rPr lang="fr-FR" dirty="0"/>
              <a:t>-&gt; Une bonne partie à 20°C mais ça commence dès 16-17°C</a:t>
            </a:r>
          </a:p>
          <a:p>
            <a:r>
              <a:rPr lang="fr-FR" dirty="0"/>
              <a:t>« </a:t>
            </a:r>
            <a:r>
              <a:rPr lang="en-US" dirty="0"/>
              <a:t>Adults engaged in </a:t>
            </a:r>
            <a:r>
              <a:rPr lang="en-US" dirty="0" err="1"/>
              <a:t>behavioural</a:t>
            </a:r>
            <a:r>
              <a:rPr lang="en-US" dirty="0"/>
              <a:t> thermoregulation at cooler ambient river temperatures (17–19 °C) than previously recorded for this species and maintained body temperature within a narrow range (16–20 °C) via use of cool and warm refuges.”</a:t>
            </a:r>
            <a:endParaRPr lang="fr-FR" dirty="0"/>
          </a:p>
        </p:txBody>
      </p:sp>
      <p:sp>
        <p:nvSpPr>
          <p:cNvPr id="7" name="Ellipse 6">
            <a:extLst>
              <a:ext uri="{FF2B5EF4-FFF2-40B4-BE49-F238E27FC236}">
                <a16:creationId xmlns:a16="http://schemas.microsoft.com/office/drawing/2014/main" id="{5D593217-D4B2-4BB7-B0F0-8117DD71BCB0}"/>
              </a:ext>
            </a:extLst>
          </p:cNvPr>
          <p:cNvSpPr/>
          <p:nvPr/>
        </p:nvSpPr>
        <p:spPr>
          <a:xfrm>
            <a:off x="2476500" y="5979551"/>
            <a:ext cx="279400" cy="3948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6311C13C-B356-46B3-A104-111995FBAA2B}"/>
              </a:ext>
            </a:extLst>
          </p:cNvPr>
          <p:cNvSpPr/>
          <p:nvPr/>
        </p:nvSpPr>
        <p:spPr>
          <a:xfrm>
            <a:off x="1658155" y="5979551"/>
            <a:ext cx="279400" cy="3948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C727D64C-7CD5-4F44-AE45-9A6023AA1EB2}"/>
              </a:ext>
            </a:extLst>
          </p:cNvPr>
          <p:cNvSpPr/>
          <p:nvPr/>
        </p:nvSpPr>
        <p:spPr>
          <a:xfrm>
            <a:off x="5069084" y="6089932"/>
            <a:ext cx="279400" cy="3948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B1A8E375-F4F8-4746-AF6B-8A253B96472D}"/>
              </a:ext>
            </a:extLst>
          </p:cNvPr>
          <p:cNvSpPr/>
          <p:nvPr/>
        </p:nvSpPr>
        <p:spPr>
          <a:xfrm>
            <a:off x="5560719" y="6089932"/>
            <a:ext cx="279400" cy="3948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917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86E491-BDF2-4829-B1D4-7BC903075542}"/>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649F69AE-D546-4E06-8D34-E72A449DAC89}"/>
              </a:ext>
            </a:extLst>
          </p:cNvPr>
          <p:cNvSpPr>
            <a:spLocks noGrp="1"/>
          </p:cNvSpPr>
          <p:nvPr>
            <p:ph idx="1"/>
          </p:nvPr>
        </p:nvSpPr>
        <p:spPr/>
        <p:txBody>
          <a:bodyPr/>
          <a:lstStyle/>
          <a:p>
            <a:r>
              <a:rPr lang="fr-FR" dirty="0"/>
              <a:t>Réponses physiologiques</a:t>
            </a:r>
          </a:p>
          <a:p>
            <a:endParaRPr lang="fr-FR" dirty="0"/>
          </a:p>
        </p:txBody>
      </p:sp>
      <p:pic>
        <p:nvPicPr>
          <p:cNvPr id="4" name="Image 3">
            <a:extLst>
              <a:ext uri="{FF2B5EF4-FFF2-40B4-BE49-F238E27FC236}">
                <a16:creationId xmlns:a16="http://schemas.microsoft.com/office/drawing/2014/main" id="{20C55EDA-DA90-4C9E-B4D0-A740169A3D07}"/>
              </a:ext>
            </a:extLst>
          </p:cNvPr>
          <p:cNvPicPr>
            <a:picLocks noChangeAspect="1"/>
          </p:cNvPicPr>
          <p:nvPr/>
        </p:nvPicPr>
        <p:blipFill>
          <a:blip r:embed="rId2"/>
          <a:stretch>
            <a:fillRect/>
          </a:stretch>
        </p:blipFill>
        <p:spPr>
          <a:xfrm>
            <a:off x="271894" y="2375308"/>
            <a:ext cx="5038468" cy="1828896"/>
          </a:xfrm>
          <a:prstGeom prst="rect">
            <a:avLst/>
          </a:prstGeom>
        </p:spPr>
      </p:pic>
      <p:pic>
        <p:nvPicPr>
          <p:cNvPr id="5" name="Image 4">
            <a:extLst>
              <a:ext uri="{FF2B5EF4-FFF2-40B4-BE49-F238E27FC236}">
                <a16:creationId xmlns:a16="http://schemas.microsoft.com/office/drawing/2014/main" id="{7509F6B5-8E71-4207-B040-6D666B466649}"/>
              </a:ext>
            </a:extLst>
          </p:cNvPr>
          <p:cNvPicPr>
            <a:picLocks noChangeAspect="1"/>
          </p:cNvPicPr>
          <p:nvPr/>
        </p:nvPicPr>
        <p:blipFill>
          <a:blip r:embed="rId3"/>
          <a:stretch>
            <a:fillRect/>
          </a:stretch>
        </p:blipFill>
        <p:spPr>
          <a:xfrm>
            <a:off x="198784" y="4304766"/>
            <a:ext cx="2178657" cy="2421880"/>
          </a:xfrm>
          <a:prstGeom prst="rect">
            <a:avLst/>
          </a:prstGeom>
        </p:spPr>
      </p:pic>
      <p:pic>
        <p:nvPicPr>
          <p:cNvPr id="6" name="Image 5">
            <a:extLst>
              <a:ext uri="{FF2B5EF4-FFF2-40B4-BE49-F238E27FC236}">
                <a16:creationId xmlns:a16="http://schemas.microsoft.com/office/drawing/2014/main" id="{66AB84E7-258A-47E6-B795-7E65C2D348ED}"/>
              </a:ext>
            </a:extLst>
          </p:cNvPr>
          <p:cNvPicPr>
            <a:picLocks noChangeAspect="1"/>
          </p:cNvPicPr>
          <p:nvPr/>
        </p:nvPicPr>
        <p:blipFill>
          <a:blip r:embed="rId4"/>
          <a:stretch>
            <a:fillRect/>
          </a:stretch>
        </p:blipFill>
        <p:spPr>
          <a:xfrm>
            <a:off x="7331102" y="1540297"/>
            <a:ext cx="3923691" cy="2995922"/>
          </a:xfrm>
          <a:prstGeom prst="rect">
            <a:avLst/>
          </a:prstGeom>
        </p:spPr>
      </p:pic>
      <p:sp>
        <p:nvSpPr>
          <p:cNvPr id="7" name="ZoneTexte 6">
            <a:extLst>
              <a:ext uri="{FF2B5EF4-FFF2-40B4-BE49-F238E27FC236}">
                <a16:creationId xmlns:a16="http://schemas.microsoft.com/office/drawing/2014/main" id="{AF565DE7-3634-4128-86A8-457B56B068AC}"/>
              </a:ext>
            </a:extLst>
          </p:cNvPr>
          <p:cNvSpPr txBox="1"/>
          <p:nvPr/>
        </p:nvSpPr>
        <p:spPr>
          <a:xfrm>
            <a:off x="8746436" y="4675367"/>
            <a:ext cx="2425147" cy="369332"/>
          </a:xfrm>
          <a:prstGeom prst="rect">
            <a:avLst/>
          </a:prstGeom>
          <a:noFill/>
        </p:spPr>
        <p:txBody>
          <a:bodyPr wrap="square" rtlCol="0">
            <a:spAutoFit/>
          </a:bodyPr>
          <a:lstStyle/>
          <a:p>
            <a:r>
              <a:rPr lang="fr-FR" b="1" dirty="0" err="1"/>
              <a:t>Korus</a:t>
            </a:r>
            <a:r>
              <a:rPr lang="fr-FR" b="1" dirty="0"/>
              <a:t> et al. 2024</a:t>
            </a:r>
          </a:p>
        </p:txBody>
      </p:sp>
      <p:sp>
        <p:nvSpPr>
          <p:cNvPr id="8" name="ZoneTexte 7">
            <a:extLst>
              <a:ext uri="{FF2B5EF4-FFF2-40B4-BE49-F238E27FC236}">
                <a16:creationId xmlns:a16="http://schemas.microsoft.com/office/drawing/2014/main" id="{25C87FE8-C52F-4927-B771-93E85065F5D2}"/>
              </a:ext>
            </a:extLst>
          </p:cNvPr>
          <p:cNvSpPr txBox="1"/>
          <p:nvPr/>
        </p:nvSpPr>
        <p:spPr>
          <a:xfrm>
            <a:off x="2791128" y="4675367"/>
            <a:ext cx="2425147" cy="369332"/>
          </a:xfrm>
          <a:prstGeom prst="rect">
            <a:avLst/>
          </a:prstGeom>
          <a:noFill/>
        </p:spPr>
        <p:txBody>
          <a:bodyPr wrap="square" rtlCol="0">
            <a:spAutoFit/>
          </a:bodyPr>
          <a:lstStyle/>
          <a:p>
            <a:r>
              <a:rPr lang="fr-FR" b="1" dirty="0" err="1"/>
              <a:t>Anttila</a:t>
            </a:r>
            <a:r>
              <a:rPr lang="fr-FR" b="1" dirty="0"/>
              <a:t> et al. 2014</a:t>
            </a:r>
          </a:p>
        </p:txBody>
      </p:sp>
      <p:sp>
        <p:nvSpPr>
          <p:cNvPr id="9" name="ZoneTexte 8">
            <a:extLst>
              <a:ext uri="{FF2B5EF4-FFF2-40B4-BE49-F238E27FC236}">
                <a16:creationId xmlns:a16="http://schemas.microsoft.com/office/drawing/2014/main" id="{FB8FCF52-F22B-4ED2-9027-3F7E643522E5}"/>
              </a:ext>
            </a:extLst>
          </p:cNvPr>
          <p:cNvSpPr txBox="1"/>
          <p:nvPr/>
        </p:nvSpPr>
        <p:spPr>
          <a:xfrm>
            <a:off x="3156668" y="4953830"/>
            <a:ext cx="1280160" cy="369332"/>
          </a:xfrm>
          <a:prstGeom prst="rect">
            <a:avLst/>
          </a:prstGeom>
          <a:noFill/>
        </p:spPr>
        <p:txBody>
          <a:bodyPr wrap="square" rtlCol="0">
            <a:spAutoFit/>
          </a:bodyPr>
          <a:lstStyle/>
          <a:p>
            <a:r>
              <a:rPr lang="fr-FR" dirty="0"/>
              <a:t>Juvéniles</a:t>
            </a:r>
          </a:p>
        </p:txBody>
      </p:sp>
      <p:sp>
        <p:nvSpPr>
          <p:cNvPr id="10" name="ZoneTexte 9">
            <a:extLst>
              <a:ext uri="{FF2B5EF4-FFF2-40B4-BE49-F238E27FC236}">
                <a16:creationId xmlns:a16="http://schemas.microsoft.com/office/drawing/2014/main" id="{8E65B48F-0AAC-4026-91B3-E7A5560440B2}"/>
              </a:ext>
            </a:extLst>
          </p:cNvPr>
          <p:cNvSpPr txBox="1"/>
          <p:nvPr/>
        </p:nvSpPr>
        <p:spPr>
          <a:xfrm>
            <a:off x="8348870" y="4953830"/>
            <a:ext cx="2655292" cy="369332"/>
          </a:xfrm>
          <a:prstGeom prst="rect">
            <a:avLst/>
          </a:prstGeom>
          <a:noFill/>
        </p:spPr>
        <p:txBody>
          <a:bodyPr wrap="square" rtlCol="0">
            <a:spAutoFit/>
          </a:bodyPr>
          <a:lstStyle/>
          <a:p>
            <a:r>
              <a:rPr lang="fr-FR" dirty="0"/>
              <a:t>Saumons d’élevage (mer)</a:t>
            </a:r>
          </a:p>
        </p:txBody>
      </p:sp>
      <p:sp>
        <p:nvSpPr>
          <p:cNvPr id="11" name="ZoneTexte 10">
            <a:extLst>
              <a:ext uri="{FF2B5EF4-FFF2-40B4-BE49-F238E27FC236}">
                <a16:creationId xmlns:a16="http://schemas.microsoft.com/office/drawing/2014/main" id="{541830A7-CF8F-4ACB-ADFA-FC280648C4E9}"/>
              </a:ext>
            </a:extLst>
          </p:cNvPr>
          <p:cNvSpPr txBox="1"/>
          <p:nvPr/>
        </p:nvSpPr>
        <p:spPr>
          <a:xfrm>
            <a:off x="4945711" y="6358546"/>
            <a:ext cx="5947576" cy="369332"/>
          </a:xfrm>
          <a:prstGeom prst="rect">
            <a:avLst/>
          </a:prstGeom>
          <a:noFill/>
        </p:spPr>
        <p:txBody>
          <a:bodyPr wrap="square" rtlCol="0">
            <a:spAutoFit/>
          </a:bodyPr>
          <a:lstStyle/>
          <a:p>
            <a:r>
              <a:rPr lang="fr-FR" dirty="0"/>
              <a:t>/!\ Transfert du seuil interstade (</a:t>
            </a:r>
            <a:r>
              <a:rPr lang="fr-FR" dirty="0" err="1"/>
              <a:t>Breau</a:t>
            </a:r>
            <a:r>
              <a:rPr lang="fr-FR" dirty="0"/>
              <a:t> 2013)</a:t>
            </a:r>
          </a:p>
        </p:txBody>
      </p:sp>
      <p:sp>
        <p:nvSpPr>
          <p:cNvPr id="12" name="ZoneTexte 11">
            <a:extLst>
              <a:ext uri="{FF2B5EF4-FFF2-40B4-BE49-F238E27FC236}">
                <a16:creationId xmlns:a16="http://schemas.microsoft.com/office/drawing/2014/main" id="{A5FCDC79-E237-4DC7-A22A-A084E65390C8}"/>
              </a:ext>
            </a:extLst>
          </p:cNvPr>
          <p:cNvSpPr txBox="1"/>
          <p:nvPr/>
        </p:nvSpPr>
        <p:spPr>
          <a:xfrm>
            <a:off x="3156668" y="5573864"/>
            <a:ext cx="3291840" cy="646331"/>
          </a:xfrm>
          <a:prstGeom prst="rect">
            <a:avLst/>
          </a:prstGeom>
          <a:noFill/>
        </p:spPr>
        <p:txBody>
          <a:bodyPr wrap="square" rtlCol="0">
            <a:spAutoFit/>
          </a:bodyPr>
          <a:lstStyle/>
          <a:p>
            <a:r>
              <a:rPr lang="fr-FR" dirty="0"/>
              <a:t>-&gt; </a:t>
            </a:r>
            <a:r>
              <a:rPr lang="fr-FR" dirty="0" err="1"/>
              <a:t>Topt</a:t>
            </a:r>
            <a:r>
              <a:rPr lang="fr-FR" dirty="0"/>
              <a:t> ≈ 16-20°C</a:t>
            </a:r>
          </a:p>
          <a:p>
            <a:r>
              <a:rPr lang="fr-FR" dirty="0"/>
              <a:t>-&gt; </a:t>
            </a:r>
            <a:r>
              <a:rPr lang="fr-FR" dirty="0" err="1"/>
              <a:t>Tcrit</a:t>
            </a:r>
            <a:r>
              <a:rPr lang="fr-FR" dirty="0"/>
              <a:t> ≈ 21-21°C</a:t>
            </a:r>
          </a:p>
        </p:txBody>
      </p:sp>
      <p:sp>
        <p:nvSpPr>
          <p:cNvPr id="13" name="ZoneTexte 12">
            <a:extLst>
              <a:ext uri="{FF2B5EF4-FFF2-40B4-BE49-F238E27FC236}">
                <a16:creationId xmlns:a16="http://schemas.microsoft.com/office/drawing/2014/main" id="{ECE50307-5427-4820-BA65-1FDC8FCE381C}"/>
              </a:ext>
            </a:extLst>
          </p:cNvPr>
          <p:cNvSpPr txBox="1"/>
          <p:nvPr/>
        </p:nvSpPr>
        <p:spPr>
          <a:xfrm>
            <a:off x="8900160" y="5573864"/>
            <a:ext cx="3291840" cy="646331"/>
          </a:xfrm>
          <a:prstGeom prst="rect">
            <a:avLst/>
          </a:prstGeom>
          <a:noFill/>
        </p:spPr>
        <p:txBody>
          <a:bodyPr wrap="square" rtlCol="0">
            <a:spAutoFit/>
          </a:bodyPr>
          <a:lstStyle/>
          <a:p>
            <a:r>
              <a:rPr lang="fr-FR" dirty="0"/>
              <a:t>-&gt; </a:t>
            </a:r>
            <a:r>
              <a:rPr lang="fr-FR" dirty="0" err="1"/>
              <a:t>Topt</a:t>
            </a:r>
            <a:r>
              <a:rPr lang="fr-FR" dirty="0"/>
              <a:t> ≈ 12,7°C</a:t>
            </a:r>
          </a:p>
          <a:p>
            <a:r>
              <a:rPr lang="fr-FR" dirty="0"/>
              <a:t>-&gt; </a:t>
            </a:r>
            <a:r>
              <a:rPr lang="fr-FR" dirty="0" err="1"/>
              <a:t>Tcrit</a:t>
            </a:r>
            <a:r>
              <a:rPr lang="fr-FR" dirty="0"/>
              <a:t> ≈ 19°C</a:t>
            </a:r>
          </a:p>
        </p:txBody>
      </p:sp>
      <p:sp>
        <p:nvSpPr>
          <p:cNvPr id="14" name="ZoneTexte 13">
            <a:extLst>
              <a:ext uri="{FF2B5EF4-FFF2-40B4-BE49-F238E27FC236}">
                <a16:creationId xmlns:a16="http://schemas.microsoft.com/office/drawing/2014/main" id="{D03EBCED-5A9D-48FB-894B-29E35C052C18}"/>
              </a:ext>
            </a:extLst>
          </p:cNvPr>
          <p:cNvSpPr txBox="1"/>
          <p:nvPr/>
        </p:nvSpPr>
        <p:spPr>
          <a:xfrm>
            <a:off x="5418958" y="2828091"/>
            <a:ext cx="1888159" cy="923330"/>
          </a:xfrm>
          <a:prstGeom prst="rect">
            <a:avLst/>
          </a:prstGeom>
          <a:noFill/>
        </p:spPr>
        <p:txBody>
          <a:bodyPr wrap="square" rtlCol="0">
            <a:spAutoFit/>
          </a:bodyPr>
          <a:lstStyle/>
          <a:p>
            <a:r>
              <a:rPr lang="fr-FR" dirty="0"/>
              <a:t>(au passage, acclimatation &gt;&gt; adaptation locale)</a:t>
            </a:r>
          </a:p>
        </p:txBody>
      </p:sp>
    </p:spTree>
    <p:extLst>
      <p:ext uri="{BB962C8B-B14F-4D97-AF65-F5344CB8AC3E}">
        <p14:creationId xmlns:p14="http://schemas.microsoft.com/office/powerpoint/2010/main" val="299925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D1C2DE-939B-4656-9C5B-0A4DA038A099}"/>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44C136FB-57D2-465B-B31F-262B3D51976F}"/>
              </a:ext>
            </a:extLst>
          </p:cNvPr>
          <p:cNvSpPr>
            <a:spLocks noGrp="1"/>
          </p:cNvSpPr>
          <p:nvPr>
            <p:ph idx="1"/>
          </p:nvPr>
        </p:nvSpPr>
        <p:spPr/>
        <p:txBody>
          <a:bodyPr/>
          <a:lstStyle/>
          <a:p>
            <a:r>
              <a:rPr lang="fr-FR" dirty="0"/>
              <a:t>Réponses physiologiques</a:t>
            </a:r>
          </a:p>
        </p:txBody>
      </p:sp>
      <p:pic>
        <p:nvPicPr>
          <p:cNvPr id="4" name="Image 3">
            <a:extLst>
              <a:ext uri="{FF2B5EF4-FFF2-40B4-BE49-F238E27FC236}">
                <a16:creationId xmlns:a16="http://schemas.microsoft.com/office/drawing/2014/main" id="{246A0570-632D-4477-8CD1-8FCBFA12DE3A}"/>
              </a:ext>
            </a:extLst>
          </p:cNvPr>
          <p:cNvPicPr>
            <a:picLocks noChangeAspect="1"/>
          </p:cNvPicPr>
          <p:nvPr/>
        </p:nvPicPr>
        <p:blipFill>
          <a:blip r:embed="rId2"/>
          <a:stretch>
            <a:fillRect/>
          </a:stretch>
        </p:blipFill>
        <p:spPr>
          <a:xfrm>
            <a:off x="838200" y="2592985"/>
            <a:ext cx="3722324" cy="2637743"/>
          </a:xfrm>
          <a:prstGeom prst="rect">
            <a:avLst/>
          </a:prstGeom>
        </p:spPr>
      </p:pic>
      <p:pic>
        <p:nvPicPr>
          <p:cNvPr id="5" name="Image 4">
            <a:extLst>
              <a:ext uri="{FF2B5EF4-FFF2-40B4-BE49-F238E27FC236}">
                <a16:creationId xmlns:a16="http://schemas.microsoft.com/office/drawing/2014/main" id="{339E89DE-5EF1-4047-84C5-DB7D6B6F4798}"/>
              </a:ext>
            </a:extLst>
          </p:cNvPr>
          <p:cNvPicPr>
            <a:picLocks noChangeAspect="1"/>
          </p:cNvPicPr>
          <p:nvPr/>
        </p:nvPicPr>
        <p:blipFill>
          <a:blip r:embed="rId3"/>
          <a:stretch>
            <a:fillRect/>
          </a:stretch>
        </p:blipFill>
        <p:spPr>
          <a:xfrm>
            <a:off x="5883879" y="2398426"/>
            <a:ext cx="4643634" cy="3140656"/>
          </a:xfrm>
          <a:prstGeom prst="rect">
            <a:avLst/>
          </a:prstGeom>
        </p:spPr>
      </p:pic>
      <p:sp>
        <p:nvSpPr>
          <p:cNvPr id="6" name="ZoneTexte 5">
            <a:extLst>
              <a:ext uri="{FF2B5EF4-FFF2-40B4-BE49-F238E27FC236}">
                <a16:creationId xmlns:a16="http://schemas.microsoft.com/office/drawing/2014/main" id="{5E3EC1AA-7FD9-4631-97CE-D7D7B69C8102}"/>
              </a:ext>
            </a:extLst>
          </p:cNvPr>
          <p:cNvSpPr txBox="1"/>
          <p:nvPr/>
        </p:nvSpPr>
        <p:spPr>
          <a:xfrm>
            <a:off x="3953031" y="6176963"/>
            <a:ext cx="3432748" cy="369332"/>
          </a:xfrm>
          <a:prstGeom prst="rect">
            <a:avLst/>
          </a:prstGeom>
          <a:noFill/>
        </p:spPr>
        <p:txBody>
          <a:bodyPr wrap="square" rtlCol="0">
            <a:spAutoFit/>
          </a:bodyPr>
          <a:lstStyle/>
          <a:p>
            <a:r>
              <a:rPr lang="fr-FR" dirty="0"/>
              <a:t>Steinhausen et al. 2008 (</a:t>
            </a:r>
            <a:r>
              <a:rPr lang="fr-FR" i="1" dirty="0"/>
              <a:t>O. </a:t>
            </a:r>
            <a:r>
              <a:rPr lang="fr-FR" i="1" dirty="0" err="1"/>
              <a:t>nerka</a:t>
            </a:r>
            <a:r>
              <a:rPr lang="fr-FR" dirty="0"/>
              <a:t>)</a:t>
            </a:r>
          </a:p>
        </p:txBody>
      </p:sp>
      <p:pic>
        <p:nvPicPr>
          <p:cNvPr id="9" name="Image 8">
            <a:extLst>
              <a:ext uri="{FF2B5EF4-FFF2-40B4-BE49-F238E27FC236}">
                <a16:creationId xmlns:a16="http://schemas.microsoft.com/office/drawing/2014/main" id="{487820B6-F9B2-44F8-9EB1-9949DFC08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0" y="5485993"/>
            <a:ext cx="2519355" cy="1258068"/>
          </a:xfrm>
          <a:prstGeom prst="rect">
            <a:avLst/>
          </a:prstGeom>
        </p:spPr>
      </p:pic>
      <p:sp>
        <p:nvSpPr>
          <p:cNvPr id="10" name="ZoneTexte 9">
            <a:extLst>
              <a:ext uri="{FF2B5EF4-FFF2-40B4-BE49-F238E27FC236}">
                <a16:creationId xmlns:a16="http://schemas.microsoft.com/office/drawing/2014/main" id="{2592B7A0-32A1-46D6-A8FE-D8576C0CE738}"/>
              </a:ext>
            </a:extLst>
          </p:cNvPr>
          <p:cNvSpPr txBox="1"/>
          <p:nvPr/>
        </p:nvSpPr>
        <p:spPr>
          <a:xfrm>
            <a:off x="7760473" y="6091180"/>
            <a:ext cx="5947576" cy="369332"/>
          </a:xfrm>
          <a:prstGeom prst="rect">
            <a:avLst/>
          </a:prstGeom>
          <a:noFill/>
        </p:spPr>
        <p:txBody>
          <a:bodyPr wrap="square" rtlCol="0">
            <a:spAutoFit/>
          </a:bodyPr>
          <a:lstStyle/>
          <a:p>
            <a:r>
              <a:rPr lang="fr-FR" dirty="0"/>
              <a:t>/!\ Transfert du seuil </a:t>
            </a:r>
            <a:r>
              <a:rPr lang="fr-FR" dirty="0" err="1"/>
              <a:t>interespèce</a:t>
            </a:r>
            <a:r>
              <a:rPr lang="fr-FR" dirty="0"/>
              <a:t> (</a:t>
            </a:r>
            <a:r>
              <a:rPr lang="fr-FR" dirty="0" err="1"/>
              <a:t>Breau</a:t>
            </a:r>
            <a:r>
              <a:rPr lang="fr-FR" dirty="0"/>
              <a:t> 2013)</a:t>
            </a:r>
          </a:p>
        </p:txBody>
      </p:sp>
    </p:spTree>
    <p:extLst>
      <p:ext uri="{BB962C8B-B14F-4D97-AF65-F5344CB8AC3E}">
        <p14:creationId xmlns:p14="http://schemas.microsoft.com/office/powerpoint/2010/main" val="338990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97267-7BB1-4065-8931-F8AF73294338}"/>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A1A91734-99E8-4DC5-BB0F-213F78113C36}"/>
              </a:ext>
            </a:extLst>
          </p:cNvPr>
          <p:cNvSpPr>
            <a:spLocks noGrp="1"/>
          </p:cNvSpPr>
          <p:nvPr>
            <p:ph idx="1"/>
          </p:nvPr>
        </p:nvSpPr>
        <p:spPr/>
        <p:txBody>
          <a:bodyPr>
            <a:normAutofit/>
          </a:bodyPr>
          <a:lstStyle/>
          <a:p>
            <a:r>
              <a:rPr lang="fr-FR" dirty="0"/>
              <a:t>Récapitulatif</a:t>
            </a:r>
          </a:p>
          <a:p>
            <a:pPr lvl="1"/>
            <a:r>
              <a:rPr lang="fr-FR" dirty="0"/>
              <a:t>Dépassement d’un seuil de stress</a:t>
            </a:r>
          </a:p>
          <a:p>
            <a:pPr lvl="1"/>
            <a:r>
              <a:rPr lang="fr-FR" dirty="0"/>
              <a:t>Cumul plutôt que nombre d’occurrences ? Cf </a:t>
            </a:r>
            <a:r>
              <a:rPr lang="fr-FR" dirty="0" err="1"/>
              <a:t>Dempson</a:t>
            </a:r>
            <a:r>
              <a:rPr lang="fr-FR" dirty="0"/>
              <a:t> 2002, </a:t>
            </a:r>
            <a:r>
              <a:rPr lang="fr-FR" dirty="0" err="1"/>
              <a:t>Thorstad</a:t>
            </a:r>
            <a:r>
              <a:rPr lang="fr-FR" dirty="0"/>
              <a:t> 2003</a:t>
            </a:r>
          </a:p>
          <a:p>
            <a:pPr lvl="2"/>
            <a:r>
              <a:rPr lang="fr-FR" dirty="0"/>
              <a:t>Mais les 2 apportent 2 infos différentes : fréquence vs intensité du stress</a:t>
            </a:r>
          </a:p>
          <a:p>
            <a:pPr lvl="1"/>
            <a:r>
              <a:rPr lang="fr-FR" dirty="0"/>
              <a:t>Seuil de </a:t>
            </a:r>
            <a:r>
              <a:rPr lang="fr-FR" b="1" dirty="0"/>
              <a:t>20°C</a:t>
            </a:r>
            <a:r>
              <a:rPr lang="fr-FR" dirty="0"/>
              <a:t> raisonnable mais on pourrait très bien en prendre d’autres vu l’incertitude. Ca pourrait commencer dès </a:t>
            </a:r>
            <a:r>
              <a:rPr lang="fr-FR" b="1" dirty="0"/>
              <a:t>16°C</a:t>
            </a:r>
            <a:r>
              <a:rPr lang="fr-FR" dirty="0"/>
              <a:t>. Faire varier les seuils ?</a:t>
            </a:r>
          </a:p>
        </p:txBody>
      </p:sp>
      <p:grpSp>
        <p:nvGrpSpPr>
          <p:cNvPr id="4" name="Groupe 3">
            <a:extLst>
              <a:ext uri="{FF2B5EF4-FFF2-40B4-BE49-F238E27FC236}">
                <a16:creationId xmlns:a16="http://schemas.microsoft.com/office/drawing/2014/main" id="{FA7011A2-CFE8-4176-AB7C-108E27EE7837}"/>
              </a:ext>
            </a:extLst>
          </p:cNvPr>
          <p:cNvGrpSpPr/>
          <p:nvPr/>
        </p:nvGrpSpPr>
        <p:grpSpPr>
          <a:xfrm>
            <a:off x="750358" y="4717620"/>
            <a:ext cx="2116666" cy="1406239"/>
            <a:chOff x="3234267" y="820109"/>
            <a:chExt cx="2116666" cy="1406239"/>
          </a:xfrm>
        </p:grpSpPr>
        <p:cxnSp>
          <p:nvCxnSpPr>
            <p:cNvPr id="5" name="Connecteur droit 4">
              <a:extLst>
                <a:ext uri="{FF2B5EF4-FFF2-40B4-BE49-F238E27FC236}">
                  <a16:creationId xmlns:a16="http://schemas.microsoft.com/office/drawing/2014/main" id="{87515E83-D8E8-4913-94C5-781E6B4C69C4}"/>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463BB15-E025-426B-843F-A23D419ED2C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Forme libre : forme 6">
            <a:extLst>
              <a:ext uri="{FF2B5EF4-FFF2-40B4-BE49-F238E27FC236}">
                <a16:creationId xmlns:a16="http://schemas.microsoft.com/office/drawing/2014/main" id="{84519AB7-AEA4-4C86-ACFF-447E71CB3CCB}"/>
              </a:ext>
            </a:extLst>
          </p:cNvPr>
          <p:cNvSpPr/>
          <p:nvPr/>
        </p:nvSpPr>
        <p:spPr>
          <a:xfrm>
            <a:off x="752475" y="5089230"/>
            <a:ext cx="2038350" cy="751657"/>
          </a:xfrm>
          <a:custGeom>
            <a:avLst/>
            <a:gdLst>
              <a:gd name="connsiteX0" fmla="*/ 0 w 2038350"/>
              <a:gd name="connsiteY0" fmla="*/ 374892 h 401112"/>
              <a:gd name="connsiteX1" fmla="*/ 171450 w 2038350"/>
              <a:gd name="connsiteY1" fmla="*/ 346317 h 401112"/>
              <a:gd name="connsiteX2" fmla="*/ 457200 w 2038350"/>
              <a:gd name="connsiteY2" fmla="*/ 31992 h 401112"/>
              <a:gd name="connsiteX3" fmla="*/ 590550 w 2038350"/>
              <a:gd name="connsiteY3" fmla="*/ 51042 h 401112"/>
              <a:gd name="connsiteX4" fmla="*/ 747713 w 2038350"/>
              <a:gd name="connsiteY4" fmla="*/ 308217 h 401112"/>
              <a:gd name="connsiteX5" fmla="*/ 885825 w 2038350"/>
              <a:gd name="connsiteY5" fmla="*/ 360605 h 401112"/>
              <a:gd name="connsiteX6" fmla="*/ 1100138 w 2038350"/>
              <a:gd name="connsiteY6" fmla="*/ 184392 h 401112"/>
              <a:gd name="connsiteX7" fmla="*/ 1238250 w 2038350"/>
              <a:gd name="connsiteY7" fmla="*/ 3417 h 401112"/>
              <a:gd name="connsiteX8" fmla="*/ 1457325 w 2038350"/>
              <a:gd name="connsiteY8" fmla="*/ 89142 h 401112"/>
              <a:gd name="connsiteX9" fmla="*/ 1638300 w 2038350"/>
              <a:gd name="connsiteY9" fmla="*/ 365367 h 401112"/>
              <a:gd name="connsiteX10" fmla="*/ 2038350 w 2038350"/>
              <a:gd name="connsiteY10" fmla="*/ 389180 h 40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8350" h="401112">
                <a:moveTo>
                  <a:pt x="0" y="374892"/>
                </a:moveTo>
                <a:cubicBezTo>
                  <a:pt x="47625" y="389179"/>
                  <a:pt x="95250" y="403467"/>
                  <a:pt x="171450" y="346317"/>
                </a:cubicBezTo>
                <a:cubicBezTo>
                  <a:pt x="247650" y="289167"/>
                  <a:pt x="387350" y="81204"/>
                  <a:pt x="457200" y="31992"/>
                </a:cubicBezTo>
                <a:cubicBezTo>
                  <a:pt x="527050" y="-17220"/>
                  <a:pt x="542131" y="5004"/>
                  <a:pt x="590550" y="51042"/>
                </a:cubicBezTo>
                <a:cubicBezTo>
                  <a:pt x="638969" y="97079"/>
                  <a:pt x="698501" y="256623"/>
                  <a:pt x="747713" y="308217"/>
                </a:cubicBezTo>
                <a:cubicBezTo>
                  <a:pt x="796926" y="359811"/>
                  <a:pt x="827088" y="381242"/>
                  <a:pt x="885825" y="360605"/>
                </a:cubicBezTo>
                <a:cubicBezTo>
                  <a:pt x="944562" y="339968"/>
                  <a:pt x="1041401" y="243923"/>
                  <a:pt x="1100138" y="184392"/>
                </a:cubicBezTo>
                <a:cubicBezTo>
                  <a:pt x="1158875" y="124861"/>
                  <a:pt x="1178719" y="19292"/>
                  <a:pt x="1238250" y="3417"/>
                </a:cubicBezTo>
                <a:cubicBezTo>
                  <a:pt x="1297781" y="-12458"/>
                  <a:pt x="1390650" y="28817"/>
                  <a:pt x="1457325" y="89142"/>
                </a:cubicBezTo>
                <a:cubicBezTo>
                  <a:pt x="1524000" y="149467"/>
                  <a:pt x="1541463" y="315361"/>
                  <a:pt x="1638300" y="365367"/>
                </a:cubicBezTo>
                <a:cubicBezTo>
                  <a:pt x="1735137" y="415373"/>
                  <a:pt x="1886743" y="402276"/>
                  <a:pt x="2038350" y="38918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D89BBADC-6BB3-4D8C-9505-6DF40CEC92EB}"/>
              </a:ext>
            </a:extLst>
          </p:cNvPr>
          <p:cNvCxnSpPr/>
          <p:nvPr/>
        </p:nvCxnSpPr>
        <p:spPr>
          <a:xfrm>
            <a:off x="557213" y="5268861"/>
            <a:ext cx="24669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0C7B37AD-0A7A-46E7-B315-11DBEA265481}"/>
              </a:ext>
            </a:extLst>
          </p:cNvPr>
          <p:cNvSpPr txBox="1"/>
          <p:nvPr/>
        </p:nvSpPr>
        <p:spPr>
          <a:xfrm>
            <a:off x="1403878" y="6185098"/>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11970218-7A35-490C-965F-4EA00E46DF1D}"/>
              </a:ext>
            </a:extLst>
          </p:cNvPr>
          <p:cNvSpPr/>
          <p:nvPr/>
        </p:nvSpPr>
        <p:spPr>
          <a:xfrm>
            <a:off x="1150144" y="5097180"/>
            <a:ext cx="226219" cy="174062"/>
          </a:xfrm>
          <a:custGeom>
            <a:avLst/>
            <a:gdLst>
              <a:gd name="connsiteX0" fmla="*/ 0 w 226219"/>
              <a:gd name="connsiteY0" fmla="*/ 174062 h 174062"/>
              <a:gd name="connsiteX1" fmla="*/ 54769 w 226219"/>
              <a:gd name="connsiteY1" fmla="*/ 64524 h 174062"/>
              <a:gd name="connsiteX2" fmla="*/ 119062 w 226219"/>
              <a:gd name="connsiteY2" fmla="*/ 231 h 174062"/>
              <a:gd name="connsiteX3" fmla="*/ 173831 w 226219"/>
              <a:gd name="connsiteY3" fmla="*/ 47856 h 174062"/>
              <a:gd name="connsiteX4" fmla="*/ 226219 w 226219"/>
              <a:gd name="connsiteY4" fmla="*/ 166918 h 17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19" h="174062">
                <a:moveTo>
                  <a:pt x="0" y="174062"/>
                </a:moveTo>
                <a:cubicBezTo>
                  <a:pt x="17462" y="133779"/>
                  <a:pt x="34925" y="93496"/>
                  <a:pt x="54769" y="64524"/>
                </a:cubicBezTo>
                <a:cubicBezTo>
                  <a:pt x="74613" y="35552"/>
                  <a:pt x="99218" y="3009"/>
                  <a:pt x="119062" y="231"/>
                </a:cubicBezTo>
                <a:cubicBezTo>
                  <a:pt x="138906" y="-2547"/>
                  <a:pt x="155972" y="20075"/>
                  <a:pt x="173831" y="47856"/>
                </a:cubicBezTo>
                <a:cubicBezTo>
                  <a:pt x="191690" y="75637"/>
                  <a:pt x="208954" y="121277"/>
                  <a:pt x="226219" y="16691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0EBF72AC-2A3C-4334-8BD5-50E3EF93CBD8}"/>
              </a:ext>
            </a:extLst>
          </p:cNvPr>
          <p:cNvSpPr/>
          <p:nvPr/>
        </p:nvSpPr>
        <p:spPr>
          <a:xfrm>
            <a:off x="1912144" y="5087377"/>
            <a:ext cx="307181" cy="176721"/>
          </a:xfrm>
          <a:custGeom>
            <a:avLst/>
            <a:gdLst>
              <a:gd name="connsiteX0" fmla="*/ 0 w 307181"/>
              <a:gd name="connsiteY0" fmla="*/ 176721 h 176721"/>
              <a:gd name="connsiteX1" fmla="*/ 35719 w 307181"/>
              <a:gd name="connsiteY1" fmla="*/ 95759 h 176721"/>
              <a:gd name="connsiteX2" fmla="*/ 52387 w 307181"/>
              <a:gd name="connsiteY2" fmla="*/ 29084 h 176721"/>
              <a:gd name="connsiteX3" fmla="*/ 64294 w 307181"/>
              <a:gd name="connsiteY3" fmla="*/ 14796 h 176721"/>
              <a:gd name="connsiteX4" fmla="*/ 92869 w 307181"/>
              <a:gd name="connsiteY4" fmla="*/ 2890 h 176721"/>
              <a:gd name="connsiteX5" fmla="*/ 138112 w 307181"/>
              <a:gd name="connsiteY5" fmla="*/ 5271 h 176721"/>
              <a:gd name="connsiteX6" fmla="*/ 219075 w 307181"/>
              <a:gd name="connsiteY6" fmla="*/ 57659 h 176721"/>
              <a:gd name="connsiteX7" fmla="*/ 280987 w 307181"/>
              <a:gd name="connsiteY7" fmla="*/ 143384 h 176721"/>
              <a:gd name="connsiteX8" fmla="*/ 307181 w 307181"/>
              <a:gd name="connsiteY8" fmla="*/ 176721 h 17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181" h="176721">
                <a:moveTo>
                  <a:pt x="0" y="176721"/>
                </a:moveTo>
                <a:cubicBezTo>
                  <a:pt x="13494" y="148543"/>
                  <a:pt x="26988" y="120365"/>
                  <a:pt x="35719" y="95759"/>
                </a:cubicBezTo>
                <a:cubicBezTo>
                  <a:pt x="44450" y="71153"/>
                  <a:pt x="47625" y="42578"/>
                  <a:pt x="52387" y="29084"/>
                </a:cubicBezTo>
                <a:cubicBezTo>
                  <a:pt x="57149" y="15590"/>
                  <a:pt x="57547" y="19162"/>
                  <a:pt x="64294" y="14796"/>
                </a:cubicBezTo>
                <a:cubicBezTo>
                  <a:pt x="71041" y="10430"/>
                  <a:pt x="80566" y="4477"/>
                  <a:pt x="92869" y="2890"/>
                </a:cubicBezTo>
                <a:cubicBezTo>
                  <a:pt x="105172" y="1303"/>
                  <a:pt x="117078" y="-3857"/>
                  <a:pt x="138112" y="5271"/>
                </a:cubicBezTo>
                <a:cubicBezTo>
                  <a:pt x="159146" y="14399"/>
                  <a:pt x="195263" y="34640"/>
                  <a:pt x="219075" y="57659"/>
                </a:cubicBezTo>
                <a:cubicBezTo>
                  <a:pt x="242887" y="80678"/>
                  <a:pt x="266303" y="123540"/>
                  <a:pt x="280987" y="143384"/>
                </a:cubicBezTo>
                <a:cubicBezTo>
                  <a:pt x="295671" y="163228"/>
                  <a:pt x="301426" y="169974"/>
                  <a:pt x="307181" y="17672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AE11404-A068-4CC2-95CC-E703853309F5}"/>
              </a:ext>
            </a:extLst>
          </p:cNvPr>
          <p:cNvSpPr txBox="1"/>
          <p:nvPr/>
        </p:nvSpPr>
        <p:spPr>
          <a:xfrm>
            <a:off x="2102910" y="4521031"/>
            <a:ext cx="1428748" cy="307777"/>
          </a:xfrm>
          <a:prstGeom prst="rect">
            <a:avLst/>
          </a:prstGeom>
          <a:noFill/>
        </p:spPr>
        <p:txBody>
          <a:bodyPr wrap="square" rtlCol="0">
            <a:spAutoFit/>
          </a:bodyPr>
          <a:lstStyle/>
          <a:p>
            <a:r>
              <a:rPr lang="fr-FR" sz="1400" i="1" dirty="0"/>
              <a:t>Cumul T° &gt; seuil</a:t>
            </a:r>
          </a:p>
        </p:txBody>
      </p:sp>
      <p:sp>
        <p:nvSpPr>
          <p:cNvPr id="13" name="ZoneTexte 12">
            <a:extLst>
              <a:ext uri="{FF2B5EF4-FFF2-40B4-BE49-F238E27FC236}">
                <a16:creationId xmlns:a16="http://schemas.microsoft.com/office/drawing/2014/main" id="{8BEB8B6E-5E4B-436C-BA9D-7EBCF00A3CD6}"/>
              </a:ext>
            </a:extLst>
          </p:cNvPr>
          <p:cNvSpPr txBox="1"/>
          <p:nvPr/>
        </p:nvSpPr>
        <p:spPr>
          <a:xfrm>
            <a:off x="441857" y="4218077"/>
            <a:ext cx="704845" cy="369332"/>
          </a:xfrm>
          <a:prstGeom prst="rect">
            <a:avLst/>
          </a:prstGeom>
          <a:noFill/>
        </p:spPr>
        <p:txBody>
          <a:bodyPr wrap="square" rtlCol="0">
            <a:spAutoFit/>
          </a:bodyPr>
          <a:lstStyle/>
          <a:p>
            <a:r>
              <a:rPr lang="fr-FR" b="1" dirty="0"/>
              <a:t>A</a:t>
            </a:r>
          </a:p>
        </p:txBody>
      </p:sp>
    </p:spTree>
    <p:extLst>
      <p:ext uri="{BB962C8B-B14F-4D97-AF65-F5344CB8AC3E}">
        <p14:creationId xmlns:p14="http://schemas.microsoft.com/office/powerpoint/2010/main" val="172752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97267-7BB1-4065-8931-F8AF73294338}"/>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A1A91734-99E8-4DC5-BB0F-213F78113C36}"/>
              </a:ext>
            </a:extLst>
          </p:cNvPr>
          <p:cNvSpPr>
            <a:spLocks noGrp="1"/>
          </p:cNvSpPr>
          <p:nvPr>
            <p:ph idx="1"/>
          </p:nvPr>
        </p:nvSpPr>
        <p:spPr/>
        <p:txBody>
          <a:bodyPr>
            <a:normAutofit/>
          </a:bodyPr>
          <a:lstStyle/>
          <a:p>
            <a:r>
              <a:rPr lang="fr-FR" dirty="0"/>
              <a:t>Récapitulatif</a:t>
            </a:r>
          </a:p>
          <a:p>
            <a:pPr lvl="1"/>
            <a:r>
              <a:rPr lang="fr-FR" dirty="0"/>
              <a:t>Dépassement d’un seuil de stress</a:t>
            </a:r>
          </a:p>
          <a:p>
            <a:pPr lvl="1"/>
            <a:r>
              <a:rPr lang="fr-FR" dirty="0"/>
              <a:t>Cumul plutôt que nombre d’occurrences ? Cf </a:t>
            </a:r>
            <a:r>
              <a:rPr lang="fr-FR" dirty="0" err="1"/>
              <a:t>Dempson</a:t>
            </a:r>
            <a:r>
              <a:rPr lang="fr-FR" dirty="0"/>
              <a:t> 2002, </a:t>
            </a:r>
            <a:r>
              <a:rPr lang="fr-FR" dirty="0" err="1"/>
              <a:t>Thorstad</a:t>
            </a:r>
            <a:r>
              <a:rPr lang="fr-FR" dirty="0"/>
              <a:t> 2003</a:t>
            </a:r>
          </a:p>
          <a:p>
            <a:pPr lvl="1"/>
            <a:r>
              <a:rPr lang="fr-FR" dirty="0"/>
              <a:t>Seuil de 20 raisonnable mais on pourrait très bien en prendre d’autres vu l’incertitude. Ca pourrait commencer dès 16. Faire varier les seuils ?</a:t>
            </a:r>
          </a:p>
        </p:txBody>
      </p:sp>
      <p:grpSp>
        <p:nvGrpSpPr>
          <p:cNvPr id="4" name="Groupe 3">
            <a:extLst>
              <a:ext uri="{FF2B5EF4-FFF2-40B4-BE49-F238E27FC236}">
                <a16:creationId xmlns:a16="http://schemas.microsoft.com/office/drawing/2014/main" id="{FA7011A2-CFE8-4176-AB7C-108E27EE7837}"/>
              </a:ext>
            </a:extLst>
          </p:cNvPr>
          <p:cNvGrpSpPr/>
          <p:nvPr/>
        </p:nvGrpSpPr>
        <p:grpSpPr>
          <a:xfrm>
            <a:off x="750358" y="4717620"/>
            <a:ext cx="2116666" cy="1406239"/>
            <a:chOff x="3234267" y="820109"/>
            <a:chExt cx="2116666" cy="1406239"/>
          </a:xfrm>
        </p:grpSpPr>
        <p:cxnSp>
          <p:nvCxnSpPr>
            <p:cNvPr id="5" name="Connecteur droit 4">
              <a:extLst>
                <a:ext uri="{FF2B5EF4-FFF2-40B4-BE49-F238E27FC236}">
                  <a16:creationId xmlns:a16="http://schemas.microsoft.com/office/drawing/2014/main" id="{87515E83-D8E8-4913-94C5-781E6B4C69C4}"/>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463BB15-E025-426B-843F-A23D419ED2C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Forme libre : forme 6">
            <a:extLst>
              <a:ext uri="{FF2B5EF4-FFF2-40B4-BE49-F238E27FC236}">
                <a16:creationId xmlns:a16="http://schemas.microsoft.com/office/drawing/2014/main" id="{84519AB7-AEA4-4C86-ACFF-447E71CB3CCB}"/>
              </a:ext>
            </a:extLst>
          </p:cNvPr>
          <p:cNvSpPr/>
          <p:nvPr/>
        </p:nvSpPr>
        <p:spPr>
          <a:xfrm>
            <a:off x="752475" y="5089230"/>
            <a:ext cx="2038350" cy="751657"/>
          </a:xfrm>
          <a:custGeom>
            <a:avLst/>
            <a:gdLst>
              <a:gd name="connsiteX0" fmla="*/ 0 w 2038350"/>
              <a:gd name="connsiteY0" fmla="*/ 374892 h 401112"/>
              <a:gd name="connsiteX1" fmla="*/ 171450 w 2038350"/>
              <a:gd name="connsiteY1" fmla="*/ 346317 h 401112"/>
              <a:gd name="connsiteX2" fmla="*/ 457200 w 2038350"/>
              <a:gd name="connsiteY2" fmla="*/ 31992 h 401112"/>
              <a:gd name="connsiteX3" fmla="*/ 590550 w 2038350"/>
              <a:gd name="connsiteY3" fmla="*/ 51042 h 401112"/>
              <a:gd name="connsiteX4" fmla="*/ 747713 w 2038350"/>
              <a:gd name="connsiteY4" fmla="*/ 308217 h 401112"/>
              <a:gd name="connsiteX5" fmla="*/ 885825 w 2038350"/>
              <a:gd name="connsiteY5" fmla="*/ 360605 h 401112"/>
              <a:gd name="connsiteX6" fmla="*/ 1100138 w 2038350"/>
              <a:gd name="connsiteY6" fmla="*/ 184392 h 401112"/>
              <a:gd name="connsiteX7" fmla="*/ 1238250 w 2038350"/>
              <a:gd name="connsiteY7" fmla="*/ 3417 h 401112"/>
              <a:gd name="connsiteX8" fmla="*/ 1457325 w 2038350"/>
              <a:gd name="connsiteY8" fmla="*/ 89142 h 401112"/>
              <a:gd name="connsiteX9" fmla="*/ 1638300 w 2038350"/>
              <a:gd name="connsiteY9" fmla="*/ 365367 h 401112"/>
              <a:gd name="connsiteX10" fmla="*/ 2038350 w 2038350"/>
              <a:gd name="connsiteY10" fmla="*/ 389180 h 40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8350" h="401112">
                <a:moveTo>
                  <a:pt x="0" y="374892"/>
                </a:moveTo>
                <a:cubicBezTo>
                  <a:pt x="47625" y="389179"/>
                  <a:pt x="95250" y="403467"/>
                  <a:pt x="171450" y="346317"/>
                </a:cubicBezTo>
                <a:cubicBezTo>
                  <a:pt x="247650" y="289167"/>
                  <a:pt x="387350" y="81204"/>
                  <a:pt x="457200" y="31992"/>
                </a:cubicBezTo>
                <a:cubicBezTo>
                  <a:pt x="527050" y="-17220"/>
                  <a:pt x="542131" y="5004"/>
                  <a:pt x="590550" y="51042"/>
                </a:cubicBezTo>
                <a:cubicBezTo>
                  <a:pt x="638969" y="97079"/>
                  <a:pt x="698501" y="256623"/>
                  <a:pt x="747713" y="308217"/>
                </a:cubicBezTo>
                <a:cubicBezTo>
                  <a:pt x="796926" y="359811"/>
                  <a:pt x="827088" y="381242"/>
                  <a:pt x="885825" y="360605"/>
                </a:cubicBezTo>
                <a:cubicBezTo>
                  <a:pt x="944562" y="339968"/>
                  <a:pt x="1041401" y="243923"/>
                  <a:pt x="1100138" y="184392"/>
                </a:cubicBezTo>
                <a:cubicBezTo>
                  <a:pt x="1158875" y="124861"/>
                  <a:pt x="1178719" y="19292"/>
                  <a:pt x="1238250" y="3417"/>
                </a:cubicBezTo>
                <a:cubicBezTo>
                  <a:pt x="1297781" y="-12458"/>
                  <a:pt x="1390650" y="28817"/>
                  <a:pt x="1457325" y="89142"/>
                </a:cubicBezTo>
                <a:cubicBezTo>
                  <a:pt x="1524000" y="149467"/>
                  <a:pt x="1541463" y="315361"/>
                  <a:pt x="1638300" y="365367"/>
                </a:cubicBezTo>
                <a:cubicBezTo>
                  <a:pt x="1735137" y="415373"/>
                  <a:pt x="1886743" y="402276"/>
                  <a:pt x="2038350" y="38918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D89BBADC-6BB3-4D8C-9505-6DF40CEC92EB}"/>
              </a:ext>
            </a:extLst>
          </p:cNvPr>
          <p:cNvCxnSpPr/>
          <p:nvPr/>
        </p:nvCxnSpPr>
        <p:spPr>
          <a:xfrm>
            <a:off x="557213" y="5268861"/>
            <a:ext cx="24669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0C7B37AD-0A7A-46E7-B315-11DBEA265481}"/>
              </a:ext>
            </a:extLst>
          </p:cNvPr>
          <p:cNvSpPr txBox="1"/>
          <p:nvPr/>
        </p:nvSpPr>
        <p:spPr>
          <a:xfrm>
            <a:off x="1403878" y="6185098"/>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11970218-7A35-490C-965F-4EA00E46DF1D}"/>
              </a:ext>
            </a:extLst>
          </p:cNvPr>
          <p:cNvSpPr/>
          <p:nvPr/>
        </p:nvSpPr>
        <p:spPr>
          <a:xfrm>
            <a:off x="1150144" y="5097180"/>
            <a:ext cx="226219" cy="174062"/>
          </a:xfrm>
          <a:custGeom>
            <a:avLst/>
            <a:gdLst>
              <a:gd name="connsiteX0" fmla="*/ 0 w 226219"/>
              <a:gd name="connsiteY0" fmla="*/ 174062 h 174062"/>
              <a:gd name="connsiteX1" fmla="*/ 54769 w 226219"/>
              <a:gd name="connsiteY1" fmla="*/ 64524 h 174062"/>
              <a:gd name="connsiteX2" fmla="*/ 119062 w 226219"/>
              <a:gd name="connsiteY2" fmla="*/ 231 h 174062"/>
              <a:gd name="connsiteX3" fmla="*/ 173831 w 226219"/>
              <a:gd name="connsiteY3" fmla="*/ 47856 h 174062"/>
              <a:gd name="connsiteX4" fmla="*/ 226219 w 226219"/>
              <a:gd name="connsiteY4" fmla="*/ 166918 h 17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19" h="174062">
                <a:moveTo>
                  <a:pt x="0" y="174062"/>
                </a:moveTo>
                <a:cubicBezTo>
                  <a:pt x="17462" y="133779"/>
                  <a:pt x="34925" y="93496"/>
                  <a:pt x="54769" y="64524"/>
                </a:cubicBezTo>
                <a:cubicBezTo>
                  <a:pt x="74613" y="35552"/>
                  <a:pt x="99218" y="3009"/>
                  <a:pt x="119062" y="231"/>
                </a:cubicBezTo>
                <a:cubicBezTo>
                  <a:pt x="138906" y="-2547"/>
                  <a:pt x="155972" y="20075"/>
                  <a:pt x="173831" y="47856"/>
                </a:cubicBezTo>
                <a:cubicBezTo>
                  <a:pt x="191690" y="75637"/>
                  <a:pt x="208954" y="121277"/>
                  <a:pt x="226219" y="16691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0EBF72AC-2A3C-4334-8BD5-50E3EF93CBD8}"/>
              </a:ext>
            </a:extLst>
          </p:cNvPr>
          <p:cNvSpPr/>
          <p:nvPr/>
        </p:nvSpPr>
        <p:spPr>
          <a:xfrm>
            <a:off x="1912144" y="5087377"/>
            <a:ext cx="307181" cy="176721"/>
          </a:xfrm>
          <a:custGeom>
            <a:avLst/>
            <a:gdLst>
              <a:gd name="connsiteX0" fmla="*/ 0 w 307181"/>
              <a:gd name="connsiteY0" fmla="*/ 176721 h 176721"/>
              <a:gd name="connsiteX1" fmla="*/ 35719 w 307181"/>
              <a:gd name="connsiteY1" fmla="*/ 95759 h 176721"/>
              <a:gd name="connsiteX2" fmla="*/ 52387 w 307181"/>
              <a:gd name="connsiteY2" fmla="*/ 29084 h 176721"/>
              <a:gd name="connsiteX3" fmla="*/ 64294 w 307181"/>
              <a:gd name="connsiteY3" fmla="*/ 14796 h 176721"/>
              <a:gd name="connsiteX4" fmla="*/ 92869 w 307181"/>
              <a:gd name="connsiteY4" fmla="*/ 2890 h 176721"/>
              <a:gd name="connsiteX5" fmla="*/ 138112 w 307181"/>
              <a:gd name="connsiteY5" fmla="*/ 5271 h 176721"/>
              <a:gd name="connsiteX6" fmla="*/ 219075 w 307181"/>
              <a:gd name="connsiteY6" fmla="*/ 57659 h 176721"/>
              <a:gd name="connsiteX7" fmla="*/ 280987 w 307181"/>
              <a:gd name="connsiteY7" fmla="*/ 143384 h 176721"/>
              <a:gd name="connsiteX8" fmla="*/ 307181 w 307181"/>
              <a:gd name="connsiteY8" fmla="*/ 176721 h 17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181" h="176721">
                <a:moveTo>
                  <a:pt x="0" y="176721"/>
                </a:moveTo>
                <a:cubicBezTo>
                  <a:pt x="13494" y="148543"/>
                  <a:pt x="26988" y="120365"/>
                  <a:pt x="35719" y="95759"/>
                </a:cubicBezTo>
                <a:cubicBezTo>
                  <a:pt x="44450" y="71153"/>
                  <a:pt x="47625" y="42578"/>
                  <a:pt x="52387" y="29084"/>
                </a:cubicBezTo>
                <a:cubicBezTo>
                  <a:pt x="57149" y="15590"/>
                  <a:pt x="57547" y="19162"/>
                  <a:pt x="64294" y="14796"/>
                </a:cubicBezTo>
                <a:cubicBezTo>
                  <a:pt x="71041" y="10430"/>
                  <a:pt x="80566" y="4477"/>
                  <a:pt x="92869" y="2890"/>
                </a:cubicBezTo>
                <a:cubicBezTo>
                  <a:pt x="105172" y="1303"/>
                  <a:pt x="117078" y="-3857"/>
                  <a:pt x="138112" y="5271"/>
                </a:cubicBezTo>
                <a:cubicBezTo>
                  <a:pt x="159146" y="14399"/>
                  <a:pt x="195263" y="34640"/>
                  <a:pt x="219075" y="57659"/>
                </a:cubicBezTo>
                <a:cubicBezTo>
                  <a:pt x="242887" y="80678"/>
                  <a:pt x="266303" y="123540"/>
                  <a:pt x="280987" y="143384"/>
                </a:cubicBezTo>
                <a:cubicBezTo>
                  <a:pt x="295671" y="163228"/>
                  <a:pt x="301426" y="169974"/>
                  <a:pt x="307181" y="17672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AE11404-A068-4CC2-95CC-E703853309F5}"/>
              </a:ext>
            </a:extLst>
          </p:cNvPr>
          <p:cNvSpPr txBox="1"/>
          <p:nvPr/>
        </p:nvSpPr>
        <p:spPr>
          <a:xfrm>
            <a:off x="2102910" y="4521031"/>
            <a:ext cx="1428748" cy="307777"/>
          </a:xfrm>
          <a:prstGeom prst="rect">
            <a:avLst/>
          </a:prstGeom>
          <a:noFill/>
        </p:spPr>
        <p:txBody>
          <a:bodyPr wrap="square" rtlCol="0">
            <a:spAutoFit/>
          </a:bodyPr>
          <a:lstStyle/>
          <a:p>
            <a:r>
              <a:rPr lang="fr-FR" sz="1400" i="1" dirty="0"/>
              <a:t>Cumul T° &gt; seuil</a:t>
            </a:r>
          </a:p>
        </p:txBody>
      </p:sp>
      <p:sp>
        <p:nvSpPr>
          <p:cNvPr id="13" name="ZoneTexte 12">
            <a:extLst>
              <a:ext uri="{FF2B5EF4-FFF2-40B4-BE49-F238E27FC236}">
                <a16:creationId xmlns:a16="http://schemas.microsoft.com/office/drawing/2014/main" id="{8BEB8B6E-5E4B-436C-BA9D-7EBCF00A3CD6}"/>
              </a:ext>
            </a:extLst>
          </p:cNvPr>
          <p:cNvSpPr txBox="1"/>
          <p:nvPr/>
        </p:nvSpPr>
        <p:spPr>
          <a:xfrm>
            <a:off x="441857" y="4218077"/>
            <a:ext cx="704845" cy="369332"/>
          </a:xfrm>
          <a:prstGeom prst="rect">
            <a:avLst/>
          </a:prstGeom>
          <a:noFill/>
        </p:spPr>
        <p:txBody>
          <a:bodyPr wrap="square" rtlCol="0">
            <a:spAutoFit/>
          </a:bodyPr>
          <a:lstStyle/>
          <a:p>
            <a:r>
              <a:rPr lang="fr-FR" b="1" dirty="0"/>
              <a:t>A</a:t>
            </a:r>
          </a:p>
        </p:txBody>
      </p:sp>
      <p:sp>
        <p:nvSpPr>
          <p:cNvPr id="14" name="Rectangle 13">
            <a:extLst>
              <a:ext uri="{FF2B5EF4-FFF2-40B4-BE49-F238E27FC236}">
                <a16:creationId xmlns:a16="http://schemas.microsoft.com/office/drawing/2014/main" id="{D0874796-4E22-4EF6-84E8-61DC8D81CE96}"/>
              </a:ext>
            </a:extLst>
          </p:cNvPr>
          <p:cNvSpPr/>
          <p:nvPr/>
        </p:nvSpPr>
        <p:spPr>
          <a:xfrm>
            <a:off x="3993088" y="4213254"/>
            <a:ext cx="8434655" cy="1231106"/>
          </a:xfrm>
          <a:prstGeom prst="rect">
            <a:avLst/>
          </a:prstGeom>
        </p:spPr>
        <p:txBody>
          <a:bodyPr wrap="square">
            <a:spAutoFit/>
          </a:bodyPr>
          <a:lstStyle/>
          <a:p>
            <a:pPr marL="800100" lvl="1" indent="-342900">
              <a:buFontTx/>
              <a:buChar char="-"/>
            </a:pPr>
            <a:r>
              <a:rPr lang="fr-FR" sz="2000" dirty="0"/>
              <a:t>Autre hypothèse : adaptation : </a:t>
            </a:r>
            <a:r>
              <a:rPr lang="fr-FR" sz="2000" b="1" dirty="0"/>
              <a:t>seuil = moyenne dans le cours d’eau</a:t>
            </a:r>
          </a:p>
          <a:p>
            <a:pPr marL="1200150" lvl="2" indent="-285750">
              <a:buFontTx/>
              <a:buChar char="-"/>
            </a:pPr>
            <a:r>
              <a:rPr lang="fr-FR" b="1" dirty="0"/>
              <a:t>Ou par exemple 90</a:t>
            </a:r>
            <a:r>
              <a:rPr lang="fr-FR" b="1" baseline="30000" dirty="0"/>
              <a:t>e</a:t>
            </a:r>
            <a:r>
              <a:rPr lang="fr-FR" b="1" dirty="0"/>
              <a:t> centile</a:t>
            </a:r>
          </a:p>
          <a:p>
            <a:pPr marL="1200150" lvl="2" indent="-285750">
              <a:buFontTx/>
              <a:buChar char="-"/>
            </a:pPr>
            <a:r>
              <a:rPr lang="fr-FR" dirty="0"/>
              <a:t>Cf </a:t>
            </a:r>
            <a:r>
              <a:rPr lang="fr-FR" dirty="0" err="1"/>
              <a:t>Alabaster</a:t>
            </a:r>
            <a:r>
              <a:rPr lang="fr-FR" dirty="0"/>
              <a:t> &amp; Lloyd 1982</a:t>
            </a:r>
          </a:p>
          <a:p>
            <a:pPr marL="1200150" lvl="2" indent="-285750">
              <a:buFontTx/>
              <a:buChar char="-"/>
            </a:pPr>
            <a:r>
              <a:rPr lang="fr-FR" dirty="0"/>
              <a:t>Hypothèse adaptative ?</a:t>
            </a:r>
          </a:p>
        </p:txBody>
      </p:sp>
      <p:pic>
        <p:nvPicPr>
          <p:cNvPr id="15" name="Image 14">
            <a:extLst>
              <a:ext uri="{FF2B5EF4-FFF2-40B4-BE49-F238E27FC236}">
                <a16:creationId xmlns:a16="http://schemas.microsoft.com/office/drawing/2014/main" id="{1E0F4C29-77D3-4ABB-956F-3BDBB7785CF0}"/>
              </a:ext>
            </a:extLst>
          </p:cNvPr>
          <p:cNvPicPr>
            <a:picLocks noChangeAspect="1"/>
          </p:cNvPicPr>
          <p:nvPr/>
        </p:nvPicPr>
        <p:blipFill>
          <a:blip r:embed="rId2"/>
          <a:stretch>
            <a:fillRect/>
          </a:stretch>
        </p:blipFill>
        <p:spPr>
          <a:xfrm>
            <a:off x="5105399" y="5819697"/>
            <a:ext cx="6334125" cy="877455"/>
          </a:xfrm>
          <a:prstGeom prst="rect">
            <a:avLst/>
          </a:prstGeom>
        </p:spPr>
      </p:pic>
      <p:sp>
        <p:nvSpPr>
          <p:cNvPr id="16" name="ZoneTexte 15">
            <a:extLst>
              <a:ext uri="{FF2B5EF4-FFF2-40B4-BE49-F238E27FC236}">
                <a16:creationId xmlns:a16="http://schemas.microsoft.com/office/drawing/2014/main" id="{C135EB1E-3E62-4465-8A60-7AA27CCB5B78}"/>
              </a:ext>
            </a:extLst>
          </p:cNvPr>
          <p:cNvSpPr txBox="1"/>
          <p:nvPr/>
        </p:nvSpPr>
        <p:spPr>
          <a:xfrm>
            <a:off x="9087907" y="5420739"/>
            <a:ext cx="2990850" cy="369332"/>
          </a:xfrm>
          <a:prstGeom prst="rect">
            <a:avLst/>
          </a:prstGeom>
          <a:noFill/>
        </p:spPr>
        <p:txBody>
          <a:bodyPr wrap="square" rtlCol="0">
            <a:spAutoFit/>
          </a:bodyPr>
          <a:lstStyle/>
          <a:p>
            <a:r>
              <a:rPr lang="fr-FR" dirty="0"/>
              <a:t>Gonzales-Trujillo </a:t>
            </a:r>
            <a:r>
              <a:rPr lang="fr-FR" i="1" dirty="0"/>
              <a:t>et al. </a:t>
            </a:r>
            <a:r>
              <a:rPr lang="fr-FR" dirty="0"/>
              <a:t>2023</a:t>
            </a:r>
          </a:p>
        </p:txBody>
      </p:sp>
      <p:pic>
        <p:nvPicPr>
          <p:cNvPr id="17" name="Image 16">
            <a:extLst>
              <a:ext uri="{FF2B5EF4-FFF2-40B4-BE49-F238E27FC236}">
                <a16:creationId xmlns:a16="http://schemas.microsoft.com/office/drawing/2014/main" id="{E9258C72-DC2B-4C6A-AF6B-003349A00F8C}"/>
              </a:ext>
            </a:extLst>
          </p:cNvPr>
          <p:cNvPicPr>
            <a:picLocks noChangeAspect="1"/>
          </p:cNvPicPr>
          <p:nvPr/>
        </p:nvPicPr>
        <p:blipFill>
          <a:blip r:embed="rId3"/>
          <a:stretch>
            <a:fillRect/>
          </a:stretch>
        </p:blipFill>
        <p:spPr>
          <a:xfrm>
            <a:off x="10557347" y="6206589"/>
            <a:ext cx="1521410" cy="568291"/>
          </a:xfrm>
          <a:prstGeom prst="rect">
            <a:avLst/>
          </a:prstGeom>
        </p:spPr>
      </p:pic>
    </p:spTree>
    <p:extLst>
      <p:ext uri="{BB962C8B-B14F-4D97-AF65-F5344CB8AC3E}">
        <p14:creationId xmlns:p14="http://schemas.microsoft.com/office/powerpoint/2010/main" val="29196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97267-7BB1-4065-8931-F8AF73294338}"/>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A1A91734-99E8-4DC5-BB0F-213F78113C36}"/>
              </a:ext>
            </a:extLst>
          </p:cNvPr>
          <p:cNvSpPr>
            <a:spLocks noGrp="1"/>
          </p:cNvSpPr>
          <p:nvPr>
            <p:ph idx="1"/>
          </p:nvPr>
        </p:nvSpPr>
        <p:spPr/>
        <p:txBody>
          <a:bodyPr>
            <a:normAutofit/>
          </a:bodyPr>
          <a:lstStyle/>
          <a:p>
            <a:r>
              <a:rPr lang="fr-FR" dirty="0"/>
              <a:t>Récapitulatif</a:t>
            </a:r>
          </a:p>
          <a:p>
            <a:pPr lvl="1"/>
            <a:r>
              <a:rPr lang="fr-FR" dirty="0"/>
              <a:t>Dépassement d’un seuil de stress</a:t>
            </a:r>
          </a:p>
          <a:p>
            <a:pPr lvl="1"/>
            <a:r>
              <a:rPr lang="fr-FR" dirty="0"/>
              <a:t>Cumul plutôt que nombre d’occurrences ? Cf </a:t>
            </a:r>
            <a:r>
              <a:rPr lang="fr-FR" dirty="0" err="1"/>
              <a:t>Dempson</a:t>
            </a:r>
            <a:r>
              <a:rPr lang="fr-FR" dirty="0"/>
              <a:t> 2002, </a:t>
            </a:r>
            <a:r>
              <a:rPr lang="fr-FR" dirty="0" err="1"/>
              <a:t>Thorstad</a:t>
            </a:r>
            <a:r>
              <a:rPr lang="fr-FR" dirty="0"/>
              <a:t> 2003</a:t>
            </a:r>
          </a:p>
          <a:p>
            <a:pPr lvl="1"/>
            <a:r>
              <a:rPr lang="fr-FR" dirty="0"/>
              <a:t>Seuil de 20 raisonnable mais on pourrait très bien en prendre d’autres vu l’incertitude. Ca </a:t>
            </a:r>
            <a:r>
              <a:rPr lang="fr-FR"/>
              <a:t>pourrait commencer </a:t>
            </a:r>
            <a:r>
              <a:rPr lang="fr-FR" dirty="0"/>
              <a:t>dès 16. Faire varier les seuils ?</a:t>
            </a:r>
          </a:p>
        </p:txBody>
      </p:sp>
      <p:grpSp>
        <p:nvGrpSpPr>
          <p:cNvPr id="4" name="Groupe 3">
            <a:extLst>
              <a:ext uri="{FF2B5EF4-FFF2-40B4-BE49-F238E27FC236}">
                <a16:creationId xmlns:a16="http://schemas.microsoft.com/office/drawing/2014/main" id="{FA7011A2-CFE8-4176-AB7C-108E27EE7837}"/>
              </a:ext>
            </a:extLst>
          </p:cNvPr>
          <p:cNvGrpSpPr/>
          <p:nvPr/>
        </p:nvGrpSpPr>
        <p:grpSpPr>
          <a:xfrm>
            <a:off x="750358" y="4717620"/>
            <a:ext cx="2116666" cy="1406239"/>
            <a:chOff x="3234267" y="820109"/>
            <a:chExt cx="2116666" cy="1406239"/>
          </a:xfrm>
        </p:grpSpPr>
        <p:cxnSp>
          <p:nvCxnSpPr>
            <p:cNvPr id="5" name="Connecteur droit 4">
              <a:extLst>
                <a:ext uri="{FF2B5EF4-FFF2-40B4-BE49-F238E27FC236}">
                  <a16:creationId xmlns:a16="http://schemas.microsoft.com/office/drawing/2014/main" id="{87515E83-D8E8-4913-94C5-781E6B4C69C4}"/>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463BB15-E025-426B-843F-A23D419ED2C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Forme libre : forme 6">
            <a:extLst>
              <a:ext uri="{FF2B5EF4-FFF2-40B4-BE49-F238E27FC236}">
                <a16:creationId xmlns:a16="http://schemas.microsoft.com/office/drawing/2014/main" id="{84519AB7-AEA4-4C86-ACFF-447E71CB3CCB}"/>
              </a:ext>
            </a:extLst>
          </p:cNvPr>
          <p:cNvSpPr/>
          <p:nvPr/>
        </p:nvSpPr>
        <p:spPr>
          <a:xfrm>
            <a:off x="752475" y="5089230"/>
            <a:ext cx="2038350" cy="751657"/>
          </a:xfrm>
          <a:custGeom>
            <a:avLst/>
            <a:gdLst>
              <a:gd name="connsiteX0" fmla="*/ 0 w 2038350"/>
              <a:gd name="connsiteY0" fmla="*/ 374892 h 401112"/>
              <a:gd name="connsiteX1" fmla="*/ 171450 w 2038350"/>
              <a:gd name="connsiteY1" fmla="*/ 346317 h 401112"/>
              <a:gd name="connsiteX2" fmla="*/ 457200 w 2038350"/>
              <a:gd name="connsiteY2" fmla="*/ 31992 h 401112"/>
              <a:gd name="connsiteX3" fmla="*/ 590550 w 2038350"/>
              <a:gd name="connsiteY3" fmla="*/ 51042 h 401112"/>
              <a:gd name="connsiteX4" fmla="*/ 747713 w 2038350"/>
              <a:gd name="connsiteY4" fmla="*/ 308217 h 401112"/>
              <a:gd name="connsiteX5" fmla="*/ 885825 w 2038350"/>
              <a:gd name="connsiteY5" fmla="*/ 360605 h 401112"/>
              <a:gd name="connsiteX6" fmla="*/ 1100138 w 2038350"/>
              <a:gd name="connsiteY6" fmla="*/ 184392 h 401112"/>
              <a:gd name="connsiteX7" fmla="*/ 1238250 w 2038350"/>
              <a:gd name="connsiteY7" fmla="*/ 3417 h 401112"/>
              <a:gd name="connsiteX8" fmla="*/ 1457325 w 2038350"/>
              <a:gd name="connsiteY8" fmla="*/ 89142 h 401112"/>
              <a:gd name="connsiteX9" fmla="*/ 1638300 w 2038350"/>
              <a:gd name="connsiteY9" fmla="*/ 365367 h 401112"/>
              <a:gd name="connsiteX10" fmla="*/ 2038350 w 2038350"/>
              <a:gd name="connsiteY10" fmla="*/ 389180 h 40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8350" h="401112">
                <a:moveTo>
                  <a:pt x="0" y="374892"/>
                </a:moveTo>
                <a:cubicBezTo>
                  <a:pt x="47625" y="389179"/>
                  <a:pt x="95250" y="403467"/>
                  <a:pt x="171450" y="346317"/>
                </a:cubicBezTo>
                <a:cubicBezTo>
                  <a:pt x="247650" y="289167"/>
                  <a:pt x="387350" y="81204"/>
                  <a:pt x="457200" y="31992"/>
                </a:cubicBezTo>
                <a:cubicBezTo>
                  <a:pt x="527050" y="-17220"/>
                  <a:pt x="542131" y="5004"/>
                  <a:pt x="590550" y="51042"/>
                </a:cubicBezTo>
                <a:cubicBezTo>
                  <a:pt x="638969" y="97079"/>
                  <a:pt x="698501" y="256623"/>
                  <a:pt x="747713" y="308217"/>
                </a:cubicBezTo>
                <a:cubicBezTo>
                  <a:pt x="796926" y="359811"/>
                  <a:pt x="827088" y="381242"/>
                  <a:pt x="885825" y="360605"/>
                </a:cubicBezTo>
                <a:cubicBezTo>
                  <a:pt x="944562" y="339968"/>
                  <a:pt x="1041401" y="243923"/>
                  <a:pt x="1100138" y="184392"/>
                </a:cubicBezTo>
                <a:cubicBezTo>
                  <a:pt x="1158875" y="124861"/>
                  <a:pt x="1178719" y="19292"/>
                  <a:pt x="1238250" y="3417"/>
                </a:cubicBezTo>
                <a:cubicBezTo>
                  <a:pt x="1297781" y="-12458"/>
                  <a:pt x="1390650" y="28817"/>
                  <a:pt x="1457325" y="89142"/>
                </a:cubicBezTo>
                <a:cubicBezTo>
                  <a:pt x="1524000" y="149467"/>
                  <a:pt x="1541463" y="315361"/>
                  <a:pt x="1638300" y="365367"/>
                </a:cubicBezTo>
                <a:cubicBezTo>
                  <a:pt x="1735137" y="415373"/>
                  <a:pt x="1886743" y="402276"/>
                  <a:pt x="2038350" y="38918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D89BBADC-6BB3-4D8C-9505-6DF40CEC92EB}"/>
              </a:ext>
            </a:extLst>
          </p:cNvPr>
          <p:cNvCxnSpPr/>
          <p:nvPr/>
        </p:nvCxnSpPr>
        <p:spPr>
          <a:xfrm>
            <a:off x="557213" y="5268861"/>
            <a:ext cx="24669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0C7B37AD-0A7A-46E7-B315-11DBEA265481}"/>
              </a:ext>
            </a:extLst>
          </p:cNvPr>
          <p:cNvSpPr txBox="1"/>
          <p:nvPr/>
        </p:nvSpPr>
        <p:spPr>
          <a:xfrm>
            <a:off x="1403878" y="6185098"/>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11970218-7A35-490C-965F-4EA00E46DF1D}"/>
              </a:ext>
            </a:extLst>
          </p:cNvPr>
          <p:cNvSpPr/>
          <p:nvPr/>
        </p:nvSpPr>
        <p:spPr>
          <a:xfrm>
            <a:off x="1150144" y="5097180"/>
            <a:ext cx="226219" cy="174062"/>
          </a:xfrm>
          <a:custGeom>
            <a:avLst/>
            <a:gdLst>
              <a:gd name="connsiteX0" fmla="*/ 0 w 226219"/>
              <a:gd name="connsiteY0" fmla="*/ 174062 h 174062"/>
              <a:gd name="connsiteX1" fmla="*/ 54769 w 226219"/>
              <a:gd name="connsiteY1" fmla="*/ 64524 h 174062"/>
              <a:gd name="connsiteX2" fmla="*/ 119062 w 226219"/>
              <a:gd name="connsiteY2" fmla="*/ 231 h 174062"/>
              <a:gd name="connsiteX3" fmla="*/ 173831 w 226219"/>
              <a:gd name="connsiteY3" fmla="*/ 47856 h 174062"/>
              <a:gd name="connsiteX4" fmla="*/ 226219 w 226219"/>
              <a:gd name="connsiteY4" fmla="*/ 166918 h 17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19" h="174062">
                <a:moveTo>
                  <a:pt x="0" y="174062"/>
                </a:moveTo>
                <a:cubicBezTo>
                  <a:pt x="17462" y="133779"/>
                  <a:pt x="34925" y="93496"/>
                  <a:pt x="54769" y="64524"/>
                </a:cubicBezTo>
                <a:cubicBezTo>
                  <a:pt x="74613" y="35552"/>
                  <a:pt x="99218" y="3009"/>
                  <a:pt x="119062" y="231"/>
                </a:cubicBezTo>
                <a:cubicBezTo>
                  <a:pt x="138906" y="-2547"/>
                  <a:pt x="155972" y="20075"/>
                  <a:pt x="173831" y="47856"/>
                </a:cubicBezTo>
                <a:cubicBezTo>
                  <a:pt x="191690" y="75637"/>
                  <a:pt x="208954" y="121277"/>
                  <a:pt x="226219" y="16691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0EBF72AC-2A3C-4334-8BD5-50E3EF93CBD8}"/>
              </a:ext>
            </a:extLst>
          </p:cNvPr>
          <p:cNvSpPr/>
          <p:nvPr/>
        </p:nvSpPr>
        <p:spPr>
          <a:xfrm>
            <a:off x="1912144" y="5087377"/>
            <a:ext cx="307181" cy="176721"/>
          </a:xfrm>
          <a:custGeom>
            <a:avLst/>
            <a:gdLst>
              <a:gd name="connsiteX0" fmla="*/ 0 w 307181"/>
              <a:gd name="connsiteY0" fmla="*/ 176721 h 176721"/>
              <a:gd name="connsiteX1" fmla="*/ 35719 w 307181"/>
              <a:gd name="connsiteY1" fmla="*/ 95759 h 176721"/>
              <a:gd name="connsiteX2" fmla="*/ 52387 w 307181"/>
              <a:gd name="connsiteY2" fmla="*/ 29084 h 176721"/>
              <a:gd name="connsiteX3" fmla="*/ 64294 w 307181"/>
              <a:gd name="connsiteY3" fmla="*/ 14796 h 176721"/>
              <a:gd name="connsiteX4" fmla="*/ 92869 w 307181"/>
              <a:gd name="connsiteY4" fmla="*/ 2890 h 176721"/>
              <a:gd name="connsiteX5" fmla="*/ 138112 w 307181"/>
              <a:gd name="connsiteY5" fmla="*/ 5271 h 176721"/>
              <a:gd name="connsiteX6" fmla="*/ 219075 w 307181"/>
              <a:gd name="connsiteY6" fmla="*/ 57659 h 176721"/>
              <a:gd name="connsiteX7" fmla="*/ 280987 w 307181"/>
              <a:gd name="connsiteY7" fmla="*/ 143384 h 176721"/>
              <a:gd name="connsiteX8" fmla="*/ 307181 w 307181"/>
              <a:gd name="connsiteY8" fmla="*/ 176721 h 17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181" h="176721">
                <a:moveTo>
                  <a:pt x="0" y="176721"/>
                </a:moveTo>
                <a:cubicBezTo>
                  <a:pt x="13494" y="148543"/>
                  <a:pt x="26988" y="120365"/>
                  <a:pt x="35719" y="95759"/>
                </a:cubicBezTo>
                <a:cubicBezTo>
                  <a:pt x="44450" y="71153"/>
                  <a:pt x="47625" y="42578"/>
                  <a:pt x="52387" y="29084"/>
                </a:cubicBezTo>
                <a:cubicBezTo>
                  <a:pt x="57149" y="15590"/>
                  <a:pt x="57547" y="19162"/>
                  <a:pt x="64294" y="14796"/>
                </a:cubicBezTo>
                <a:cubicBezTo>
                  <a:pt x="71041" y="10430"/>
                  <a:pt x="80566" y="4477"/>
                  <a:pt x="92869" y="2890"/>
                </a:cubicBezTo>
                <a:cubicBezTo>
                  <a:pt x="105172" y="1303"/>
                  <a:pt x="117078" y="-3857"/>
                  <a:pt x="138112" y="5271"/>
                </a:cubicBezTo>
                <a:cubicBezTo>
                  <a:pt x="159146" y="14399"/>
                  <a:pt x="195263" y="34640"/>
                  <a:pt x="219075" y="57659"/>
                </a:cubicBezTo>
                <a:cubicBezTo>
                  <a:pt x="242887" y="80678"/>
                  <a:pt x="266303" y="123540"/>
                  <a:pt x="280987" y="143384"/>
                </a:cubicBezTo>
                <a:cubicBezTo>
                  <a:pt x="295671" y="163228"/>
                  <a:pt x="301426" y="169974"/>
                  <a:pt x="307181" y="17672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AE11404-A068-4CC2-95CC-E703853309F5}"/>
              </a:ext>
            </a:extLst>
          </p:cNvPr>
          <p:cNvSpPr txBox="1"/>
          <p:nvPr/>
        </p:nvSpPr>
        <p:spPr>
          <a:xfrm>
            <a:off x="2102910" y="4521031"/>
            <a:ext cx="1428748" cy="307777"/>
          </a:xfrm>
          <a:prstGeom prst="rect">
            <a:avLst/>
          </a:prstGeom>
          <a:noFill/>
        </p:spPr>
        <p:txBody>
          <a:bodyPr wrap="square" rtlCol="0">
            <a:spAutoFit/>
          </a:bodyPr>
          <a:lstStyle/>
          <a:p>
            <a:r>
              <a:rPr lang="fr-FR" sz="1400" i="1" dirty="0"/>
              <a:t>Cumul T° &gt; seuil</a:t>
            </a:r>
          </a:p>
        </p:txBody>
      </p:sp>
      <p:sp>
        <p:nvSpPr>
          <p:cNvPr id="13" name="ZoneTexte 12">
            <a:extLst>
              <a:ext uri="{FF2B5EF4-FFF2-40B4-BE49-F238E27FC236}">
                <a16:creationId xmlns:a16="http://schemas.microsoft.com/office/drawing/2014/main" id="{8BEB8B6E-5E4B-436C-BA9D-7EBCF00A3CD6}"/>
              </a:ext>
            </a:extLst>
          </p:cNvPr>
          <p:cNvSpPr txBox="1"/>
          <p:nvPr/>
        </p:nvSpPr>
        <p:spPr>
          <a:xfrm>
            <a:off x="441857" y="4218077"/>
            <a:ext cx="704845" cy="369332"/>
          </a:xfrm>
          <a:prstGeom prst="rect">
            <a:avLst/>
          </a:prstGeom>
          <a:noFill/>
        </p:spPr>
        <p:txBody>
          <a:bodyPr wrap="square" rtlCol="0">
            <a:spAutoFit/>
          </a:bodyPr>
          <a:lstStyle/>
          <a:p>
            <a:r>
              <a:rPr lang="fr-FR" b="1" dirty="0"/>
              <a:t>A</a:t>
            </a:r>
          </a:p>
        </p:txBody>
      </p:sp>
      <p:sp>
        <p:nvSpPr>
          <p:cNvPr id="18" name="Rectangle 17">
            <a:extLst>
              <a:ext uri="{FF2B5EF4-FFF2-40B4-BE49-F238E27FC236}">
                <a16:creationId xmlns:a16="http://schemas.microsoft.com/office/drawing/2014/main" id="{15528D5D-0952-4018-A98E-CFFC08A1E197}"/>
              </a:ext>
            </a:extLst>
          </p:cNvPr>
          <p:cNvSpPr/>
          <p:nvPr/>
        </p:nvSpPr>
        <p:spPr>
          <a:xfrm>
            <a:off x="5525691" y="4828808"/>
            <a:ext cx="6096000" cy="1754326"/>
          </a:xfrm>
          <a:prstGeom prst="rect">
            <a:avLst/>
          </a:prstGeom>
        </p:spPr>
        <p:txBody>
          <a:bodyPr>
            <a:spAutoFit/>
          </a:bodyPr>
          <a:lstStyle/>
          <a:p>
            <a:r>
              <a:rPr lang="en-US" dirty="0" err="1"/>
              <a:t>Calado</a:t>
            </a:r>
            <a:r>
              <a:rPr lang="en-US" dirty="0"/>
              <a:t> 2021 :</a:t>
            </a:r>
          </a:p>
          <a:p>
            <a:r>
              <a:rPr lang="en-US" dirty="0"/>
              <a:t>“In particular, MHW, defined as temperature anomalies where sea surface temperatures exceed the </a:t>
            </a:r>
            <a:r>
              <a:rPr lang="en-US" b="1" dirty="0"/>
              <a:t>90th percentile of the local long-term climatology for at least 5 consecutive days </a:t>
            </a:r>
            <a:r>
              <a:rPr lang="en-US" dirty="0"/>
              <a:t>[25], can be particularly damaging for marine species [26], with potential impacts on aquaculture production (e.g., [27])”</a:t>
            </a:r>
          </a:p>
        </p:txBody>
      </p:sp>
    </p:spTree>
    <p:extLst>
      <p:ext uri="{BB962C8B-B14F-4D97-AF65-F5344CB8AC3E}">
        <p14:creationId xmlns:p14="http://schemas.microsoft.com/office/powerpoint/2010/main" val="217206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97267-7BB1-4065-8931-F8AF73294338}"/>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A1A91734-99E8-4DC5-BB0F-213F78113C36}"/>
              </a:ext>
            </a:extLst>
          </p:cNvPr>
          <p:cNvSpPr>
            <a:spLocks noGrp="1"/>
          </p:cNvSpPr>
          <p:nvPr>
            <p:ph idx="1"/>
          </p:nvPr>
        </p:nvSpPr>
        <p:spPr/>
        <p:txBody>
          <a:bodyPr>
            <a:normAutofit/>
          </a:bodyPr>
          <a:lstStyle/>
          <a:p>
            <a:r>
              <a:rPr lang="fr-FR" dirty="0"/>
              <a:t>Récapitulatif</a:t>
            </a:r>
          </a:p>
          <a:p>
            <a:pPr lvl="1"/>
            <a:r>
              <a:rPr lang="fr-FR" dirty="0"/>
              <a:t>Dépassement d’un seuil de stress</a:t>
            </a:r>
          </a:p>
          <a:p>
            <a:pPr lvl="1"/>
            <a:r>
              <a:rPr lang="fr-FR" dirty="0"/>
              <a:t>Cumul plutôt que nombre d’occurrences ? Cf </a:t>
            </a:r>
            <a:r>
              <a:rPr lang="fr-FR" dirty="0" err="1"/>
              <a:t>Dempson</a:t>
            </a:r>
            <a:r>
              <a:rPr lang="fr-FR" dirty="0"/>
              <a:t> 2002, </a:t>
            </a:r>
            <a:r>
              <a:rPr lang="fr-FR" dirty="0" err="1"/>
              <a:t>Thorstad</a:t>
            </a:r>
            <a:r>
              <a:rPr lang="fr-FR" dirty="0"/>
              <a:t> 2003</a:t>
            </a:r>
          </a:p>
          <a:p>
            <a:pPr lvl="1"/>
            <a:r>
              <a:rPr lang="fr-FR" dirty="0"/>
              <a:t>Seuil de 20 raisonnable mais on pourrait très bien en prendre d’autres vu l’incertitude. Ca pourrait commencer dès 16. Faire varier les seuils ?</a:t>
            </a:r>
          </a:p>
        </p:txBody>
      </p:sp>
      <p:grpSp>
        <p:nvGrpSpPr>
          <p:cNvPr id="4" name="Groupe 3">
            <a:extLst>
              <a:ext uri="{FF2B5EF4-FFF2-40B4-BE49-F238E27FC236}">
                <a16:creationId xmlns:a16="http://schemas.microsoft.com/office/drawing/2014/main" id="{FA7011A2-CFE8-4176-AB7C-108E27EE7837}"/>
              </a:ext>
            </a:extLst>
          </p:cNvPr>
          <p:cNvGrpSpPr/>
          <p:nvPr/>
        </p:nvGrpSpPr>
        <p:grpSpPr>
          <a:xfrm>
            <a:off x="750358" y="4717620"/>
            <a:ext cx="2116666" cy="1406239"/>
            <a:chOff x="3234267" y="820109"/>
            <a:chExt cx="2116666" cy="1406239"/>
          </a:xfrm>
        </p:grpSpPr>
        <p:cxnSp>
          <p:nvCxnSpPr>
            <p:cNvPr id="5" name="Connecteur droit 4">
              <a:extLst>
                <a:ext uri="{FF2B5EF4-FFF2-40B4-BE49-F238E27FC236}">
                  <a16:creationId xmlns:a16="http://schemas.microsoft.com/office/drawing/2014/main" id="{87515E83-D8E8-4913-94C5-781E6B4C69C4}"/>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463BB15-E025-426B-843F-A23D419ED2C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Forme libre : forme 6">
            <a:extLst>
              <a:ext uri="{FF2B5EF4-FFF2-40B4-BE49-F238E27FC236}">
                <a16:creationId xmlns:a16="http://schemas.microsoft.com/office/drawing/2014/main" id="{84519AB7-AEA4-4C86-ACFF-447E71CB3CCB}"/>
              </a:ext>
            </a:extLst>
          </p:cNvPr>
          <p:cNvSpPr/>
          <p:nvPr/>
        </p:nvSpPr>
        <p:spPr>
          <a:xfrm>
            <a:off x="752475" y="5089230"/>
            <a:ext cx="2038350" cy="751657"/>
          </a:xfrm>
          <a:custGeom>
            <a:avLst/>
            <a:gdLst>
              <a:gd name="connsiteX0" fmla="*/ 0 w 2038350"/>
              <a:gd name="connsiteY0" fmla="*/ 374892 h 401112"/>
              <a:gd name="connsiteX1" fmla="*/ 171450 w 2038350"/>
              <a:gd name="connsiteY1" fmla="*/ 346317 h 401112"/>
              <a:gd name="connsiteX2" fmla="*/ 457200 w 2038350"/>
              <a:gd name="connsiteY2" fmla="*/ 31992 h 401112"/>
              <a:gd name="connsiteX3" fmla="*/ 590550 w 2038350"/>
              <a:gd name="connsiteY3" fmla="*/ 51042 h 401112"/>
              <a:gd name="connsiteX4" fmla="*/ 747713 w 2038350"/>
              <a:gd name="connsiteY4" fmla="*/ 308217 h 401112"/>
              <a:gd name="connsiteX5" fmla="*/ 885825 w 2038350"/>
              <a:gd name="connsiteY5" fmla="*/ 360605 h 401112"/>
              <a:gd name="connsiteX6" fmla="*/ 1100138 w 2038350"/>
              <a:gd name="connsiteY6" fmla="*/ 184392 h 401112"/>
              <a:gd name="connsiteX7" fmla="*/ 1238250 w 2038350"/>
              <a:gd name="connsiteY7" fmla="*/ 3417 h 401112"/>
              <a:gd name="connsiteX8" fmla="*/ 1457325 w 2038350"/>
              <a:gd name="connsiteY8" fmla="*/ 89142 h 401112"/>
              <a:gd name="connsiteX9" fmla="*/ 1638300 w 2038350"/>
              <a:gd name="connsiteY9" fmla="*/ 365367 h 401112"/>
              <a:gd name="connsiteX10" fmla="*/ 2038350 w 2038350"/>
              <a:gd name="connsiteY10" fmla="*/ 389180 h 40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8350" h="401112">
                <a:moveTo>
                  <a:pt x="0" y="374892"/>
                </a:moveTo>
                <a:cubicBezTo>
                  <a:pt x="47625" y="389179"/>
                  <a:pt x="95250" y="403467"/>
                  <a:pt x="171450" y="346317"/>
                </a:cubicBezTo>
                <a:cubicBezTo>
                  <a:pt x="247650" y="289167"/>
                  <a:pt x="387350" y="81204"/>
                  <a:pt x="457200" y="31992"/>
                </a:cubicBezTo>
                <a:cubicBezTo>
                  <a:pt x="527050" y="-17220"/>
                  <a:pt x="542131" y="5004"/>
                  <a:pt x="590550" y="51042"/>
                </a:cubicBezTo>
                <a:cubicBezTo>
                  <a:pt x="638969" y="97079"/>
                  <a:pt x="698501" y="256623"/>
                  <a:pt x="747713" y="308217"/>
                </a:cubicBezTo>
                <a:cubicBezTo>
                  <a:pt x="796926" y="359811"/>
                  <a:pt x="827088" y="381242"/>
                  <a:pt x="885825" y="360605"/>
                </a:cubicBezTo>
                <a:cubicBezTo>
                  <a:pt x="944562" y="339968"/>
                  <a:pt x="1041401" y="243923"/>
                  <a:pt x="1100138" y="184392"/>
                </a:cubicBezTo>
                <a:cubicBezTo>
                  <a:pt x="1158875" y="124861"/>
                  <a:pt x="1178719" y="19292"/>
                  <a:pt x="1238250" y="3417"/>
                </a:cubicBezTo>
                <a:cubicBezTo>
                  <a:pt x="1297781" y="-12458"/>
                  <a:pt x="1390650" y="28817"/>
                  <a:pt x="1457325" y="89142"/>
                </a:cubicBezTo>
                <a:cubicBezTo>
                  <a:pt x="1524000" y="149467"/>
                  <a:pt x="1541463" y="315361"/>
                  <a:pt x="1638300" y="365367"/>
                </a:cubicBezTo>
                <a:cubicBezTo>
                  <a:pt x="1735137" y="415373"/>
                  <a:pt x="1886743" y="402276"/>
                  <a:pt x="2038350" y="38918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D89BBADC-6BB3-4D8C-9505-6DF40CEC92EB}"/>
              </a:ext>
            </a:extLst>
          </p:cNvPr>
          <p:cNvCxnSpPr/>
          <p:nvPr/>
        </p:nvCxnSpPr>
        <p:spPr>
          <a:xfrm>
            <a:off x="557213" y="5268861"/>
            <a:ext cx="24669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0C7B37AD-0A7A-46E7-B315-11DBEA265481}"/>
              </a:ext>
            </a:extLst>
          </p:cNvPr>
          <p:cNvSpPr txBox="1"/>
          <p:nvPr/>
        </p:nvSpPr>
        <p:spPr>
          <a:xfrm>
            <a:off x="1403878" y="6185098"/>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11970218-7A35-490C-965F-4EA00E46DF1D}"/>
              </a:ext>
            </a:extLst>
          </p:cNvPr>
          <p:cNvSpPr/>
          <p:nvPr/>
        </p:nvSpPr>
        <p:spPr>
          <a:xfrm>
            <a:off x="1150144" y="5097180"/>
            <a:ext cx="226219" cy="174062"/>
          </a:xfrm>
          <a:custGeom>
            <a:avLst/>
            <a:gdLst>
              <a:gd name="connsiteX0" fmla="*/ 0 w 226219"/>
              <a:gd name="connsiteY0" fmla="*/ 174062 h 174062"/>
              <a:gd name="connsiteX1" fmla="*/ 54769 w 226219"/>
              <a:gd name="connsiteY1" fmla="*/ 64524 h 174062"/>
              <a:gd name="connsiteX2" fmla="*/ 119062 w 226219"/>
              <a:gd name="connsiteY2" fmla="*/ 231 h 174062"/>
              <a:gd name="connsiteX3" fmla="*/ 173831 w 226219"/>
              <a:gd name="connsiteY3" fmla="*/ 47856 h 174062"/>
              <a:gd name="connsiteX4" fmla="*/ 226219 w 226219"/>
              <a:gd name="connsiteY4" fmla="*/ 166918 h 17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19" h="174062">
                <a:moveTo>
                  <a:pt x="0" y="174062"/>
                </a:moveTo>
                <a:cubicBezTo>
                  <a:pt x="17462" y="133779"/>
                  <a:pt x="34925" y="93496"/>
                  <a:pt x="54769" y="64524"/>
                </a:cubicBezTo>
                <a:cubicBezTo>
                  <a:pt x="74613" y="35552"/>
                  <a:pt x="99218" y="3009"/>
                  <a:pt x="119062" y="231"/>
                </a:cubicBezTo>
                <a:cubicBezTo>
                  <a:pt x="138906" y="-2547"/>
                  <a:pt x="155972" y="20075"/>
                  <a:pt x="173831" y="47856"/>
                </a:cubicBezTo>
                <a:cubicBezTo>
                  <a:pt x="191690" y="75637"/>
                  <a:pt x="208954" y="121277"/>
                  <a:pt x="226219" y="16691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0EBF72AC-2A3C-4334-8BD5-50E3EF93CBD8}"/>
              </a:ext>
            </a:extLst>
          </p:cNvPr>
          <p:cNvSpPr/>
          <p:nvPr/>
        </p:nvSpPr>
        <p:spPr>
          <a:xfrm>
            <a:off x="1912144" y="5087377"/>
            <a:ext cx="307181" cy="176721"/>
          </a:xfrm>
          <a:custGeom>
            <a:avLst/>
            <a:gdLst>
              <a:gd name="connsiteX0" fmla="*/ 0 w 307181"/>
              <a:gd name="connsiteY0" fmla="*/ 176721 h 176721"/>
              <a:gd name="connsiteX1" fmla="*/ 35719 w 307181"/>
              <a:gd name="connsiteY1" fmla="*/ 95759 h 176721"/>
              <a:gd name="connsiteX2" fmla="*/ 52387 w 307181"/>
              <a:gd name="connsiteY2" fmla="*/ 29084 h 176721"/>
              <a:gd name="connsiteX3" fmla="*/ 64294 w 307181"/>
              <a:gd name="connsiteY3" fmla="*/ 14796 h 176721"/>
              <a:gd name="connsiteX4" fmla="*/ 92869 w 307181"/>
              <a:gd name="connsiteY4" fmla="*/ 2890 h 176721"/>
              <a:gd name="connsiteX5" fmla="*/ 138112 w 307181"/>
              <a:gd name="connsiteY5" fmla="*/ 5271 h 176721"/>
              <a:gd name="connsiteX6" fmla="*/ 219075 w 307181"/>
              <a:gd name="connsiteY6" fmla="*/ 57659 h 176721"/>
              <a:gd name="connsiteX7" fmla="*/ 280987 w 307181"/>
              <a:gd name="connsiteY7" fmla="*/ 143384 h 176721"/>
              <a:gd name="connsiteX8" fmla="*/ 307181 w 307181"/>
              <a:gd name="connsiteY8" fmla="*/ 176721 h 17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181" h="176721">
                <a:moveTo>
                  <a:pt x="0" y="176721"/>
                </a:moveTo>
                <a:cubicBezTo>
                  <a:pt x="13494" y="148543"/>
                  <a:pt x="26988" y="120365"/>
                  <a:pt x="35719" y="95759"/>
                </a:cubicBezTo>
                <a:cubicBezTo>
                  <a:pt x="44450" y="71153"/>
                  <a:pt x="47625" y="42578"/>
                  <a:pt x="52387" y="29084"/>
                </a:cubicBezTo>
                <a:cubicBezTo>
                  <a:pt x="57149" y="15590"/>
                  <a:pt x="57547" y="19162"/>
                  <a:pt x="64294" y="14796"/>
                </a:cubicBezTo>
                <a:cubicBezTo>
                  <a:pt x="71041" y="10430"/>
                  <a:pt x="80566" y="4477"/>
                  <a:pt x="92869" y="2890"/>
                </a:cubicBezTo>
                <a:cubicBezTo>
                  <a:pt x="105172" y="1303"/>
                  <a:pt x="117078" y="-3857"/>
                  <a:pt x="138112" y="5271"/>
                </a:cubicBezTo>
                <a:cubicBezTo>
                  <a:pt x="159146" y="14399"/>
                  <a:pt x="195263" y="34640"/>
                  <a:pt x="219075" y="57659"/>
                </a:cubicBezTo>
                <a:cubicBezTo>
                  <a:pt x="242887" y="80678"/>
                  <a:pt x="266303" y="123540"/>
                  <a:pt x="280987" y="143384"/>
                </a:cubicBezTo>
                <a:cubicBezTo>
                  <a:pt x="295671" y="163228"/>
                  <a:pt x="301426" y="169974"/>
                  <a:pt x="307181" y="17672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AE11404-A068-4CC2-95CC-E703853309F5}"/>
              </a:ext>
            </a:extLst>
          </p:cNvPr>
          <p:cNvSpPr txBox="1"/>
          <p:nvPr/>
        </p:nvSpPr>
        <p:spPr>
          <a:xfrm>
            <a:off x="2102910" y="4521031"/>
            <a:ext cx="1428748" cy="307777"/>
          </a:xfrm>
          <a:prstGeom prst="rect">
            <a:avLst/>
          </a:prstGeom>
          <a:noFill/>
        </p:spPr>
        <p:txBody>
          <a:bodyPr wrap="square" rtlCol="0">
            <a:spAutoFit/>
          </a:bodyPr>
          <a:lstStyle/>
          <a:p>
            <a:r>
              <a:rPr lang="fr-FR" sz="1400" i="1" dirty="0"/>
              <a:t>Cumul T° &gt; seuil</a:t>
            </a:r>
          </a:p>
        </p:txBody>
      </p:sp>
      <p:sp>
        <p:nvSpPr>
          <p:cNvPr id="13" name="ZoneTexte 12">
            <a:extLst>
              <a:ext uri="{FF2B5EF4-FFF2-40B4-BE49-F238E27FC236}">
                <a16:creationId xmlns:a16="http://schemas.microsoft.com/office/drawing/2014/main" id="{8BEB8B6E-5E4B-436C-BA9D-7EBCF00A3CD6}"/>
              </a:ext>
            </a:extLst>
          </p:cNvPr>
          <p:cNvSpPr txBox="1"/>
          <p:nvPr/>
        </p:nvSpPr>
        <p:spPr>
          <a:xfrm>
            <a:off x="441857" y="4218077"/>
            <a:ext cx="704845" cy="369332"/>
          </a:xfrm>
          <a:prstGeom prst="rect">
            <a:avLst/>
          </a:prstGeom>
          <a:noFill/>
        </p:spPr>
        <p:txBody>
          <a:bodyPr wrap="square" rtlCol="0">
            <a:spAutoFit/>
          </a:bodyPr>
          <a:lstStyle/>
          <a:p>
            <a:r>
              <a:rPr lang="fr-FR" b="1" dirty="0"/>
              <a:t>A</a:t>
            </a:r>
          </a:p>
        </p:txBody>
      </p:sp>
      <p:sp>
        <p:nvSpPr>
          <p:cNvPr id="14" name="Rectangle 13">
            <a:extLst>
              <a:ext uri="{FF2B5EF4-FFF2-40B4-BE49-F238E27FC236}">
                <a16:creationId xmlns:a16="http://schemas.microsoft.com/office/drawing/2014/main" id="{D0874796-4E22-4EF6-84E8-61DC8D81CE96}"/>
              </a:ext>
            </a:extLst>
          </p:cNvPr>
          <p:cNvSpPr/>
          <p:nvPr/>
        </p:nvSpPr>
        <p:spPr>
          <a:xfrm>
            <a:off x="3993089" y="4717620"/>
            <a:ext cx="8132236" cy="1754326"/>
          </a:xfrm>
          <a:prstGeom prst="rect">
            <a:avLst/>
          </a:prstGeom>
        </p:spPr>
        <p:txBody>
          <a:bodyPr wrap="square">
            <a:spAutoFit/>
          </a:bodyPr>
          <a:lstStyle/>
          <a:p>
            <a:pPr marL="742950" lvl="1" indent="-285750">
              <a:buFontTx/>
              <a:buChar char="-"/>
            </a:pPr>
            <a:r>
              <a:rPr lang="fr-FR" dirty="0"/>
              <a:t>Quelle valeur de T° ?</a:t>
            </a:r>
          </a:p>
          <a:p>
            <a:pPr marL="1200150" lvl="2" indent="-285750">
              <a:buFontTx/>
              <a:buChar char="-"/>
            </a:pPr>
            <a:r>
              <a:rPr lang="fr-FR" dirty="0" err="1"/>
              <a:t>T</a:t>
            </a:r>
            <a:r>
              <a:rPr lang="fr-FR" baseline="-25000" dirty="0" err="1"/>
              <a:t>min</a:t>
            </a:r>
            <a:r>
              <a:rPr lang="fr-FR" dirty="0"/>
              <a:t> journalière ?</a:t>
            </a:r>
          </a:p>
          <a:p>
            <a:pPr marL="1657350" lvl="3" indent="-285750">
              <a:buFontTx/>
              <a:buChar char="-"/>
            </a:pPr>
            <a:r>
              <a:rPr lang="fr-FR" dirty="0"/>
              <a:t>Hypothèse : il faut que T° &gt; seuil toute la journée</a:t>
            </a:r>
          </a:p>
          <a:p>
            <a:pPr marL="1200150" lvl="2" indent="-285750">
              <a:buFontTx/>
              <a:buChar char="-"/>
            </a:pPr>
            <a:r>
              <a:rPr lang="fr-FR" dirty="0"/>
              <a:t>T</a:t>
            </a:r>
            <a:r>
              <a:rPr lang="fr-FR" baseline="-25000" dirty="0"/>
              <a:t>max</a:t>
            </a:r>
            <a:r>
              <a:rPr lang="fr-FR" dirty="0"/>
              <a:t> journalière ?</a:t>
            </a:r>
          </a:p>
          <a:p>
            <a:pPr marL="1657350" lvl="3" indent="-285750">
              <a:buFontTx/>
              <a:buChar char="-"/>
            </a:pPr>
            <a:r>
              <a:rPr lang="fr-FR" dirty="0"/>
              <a:t>Hypothèse : il faut que T° &gt; seuil à un moment, sans limite de durée</a:t>
            </a:r>
          </a:p>
          <a:p>
            <a:pPr marL="1200150" lvl="2" indent="-285750">
              <a:buFontTx/>
              <a:buChar char="-"/>
            </a:pPr>
            <a:r>
              <a:rPr lang="fr-FR" dirty="0"/>
              <a:t>T</a:t>
            </a:r>
            <a:r>
              <a:rPr lang="fr-FR" baseline="-25000" dirty="0"/>
              <a:t>max</a:t>
            </a:r>
            <a:r>
              <a:rPr lang="fr-FR" dirty="0"/>
              <a:t> pour le nb d’occurrences, </a:t>
            </a:r>
            <a:r>
              <a:rPr lang="fr-FR" dirty="0" err="1"/>
              <a:t>T</a:t>
            </a:r>
            <a:r>
              <a:rPr lang="fr-FR" baseline="-25000" dirty="0" err="1"/>
              <a:t>moy</a:t>
            </a:r>
            <a:r>
              <a:rPr lang="fr-FR" dirty="0"/>
              <a:t> pour le cumul ?</a:t>
            </a:r>
          </a:p>
        </p:txBody>
      </p:sp>
    </p:spTree>
    <p:extLst>
      <p:ext uri="{BB962C8B-B14F-4D97-AF65-F5344CB8AC3E}">
        <p14:creationId xmlns:p14="http://schemas.microsoft.com/office/powerpoint/2010/main" val="82540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97267-7BB1-4065-8931-F8AF73294338}"/>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A1A91734-99E8-4DC5-BB0F-213F78113C36}"/>
              </a:ext>
            </a:extLst>
          </p:cNvPr>
          <p:cNvSpPr>
            <a:spLocks noGrp="1"/>
          </p:cNvSpPr>
          <p:nvPr>
            <p:ph idx="1"/>
          </p:nvPr>
        </p:nvSpPr>
        <p:spPr/>
        <p:txBody>
          <a:bodyPr>
            <a:normAutofit/>
          </a:bodyPr>
          <a:lstStyle/>
          <a:p>
            <a:r>
              <a:rPr lang="fr-FR" dirty="0"/>
              <a:t>Récapitulatif</a:t>
            </a:r>
          </a:p>
          <a:p>
            <a:pPr lvl="1"/>
            <a:r>
              <a:rPr lang="fr-FR" dirty="0"/>
              <a:t>Dépassement d’un seuil de stress</a:t>
            </a:r>
          </a:p>
          <a:p>
            <a:pPr lvl="1"/>
            <a:r>
              <a:rPr lang="fr-FR" dirty="0"/>
              <a:t>Cumul plutôt que nombre d’occurrences ? Cf </a:t>
            </a:r>
            <a:r>
              <a:rPr lang="fr-FR" dirty="0" err="1"/>
              <a:t>Dempson</a:t>
            </a:r>
            <a:r>
              <a:rPr lang="fr-FR" dirty="0"/>
              <a:t> 2002, </a:t>
            </a:r>
            <a:r>
              <a:rPr lang="fr-FR" dirty="0" err="1"/>
              <a:t>Thorstad</a:t>
            </a:r>
            <a:r>
              <a:rPr lang="fr-FR" dirty="0"/>
              <a:t> 2003</a:t>
            </a:r>
          </a:p>
          <a:p>
            <a:pPr lvl="1"/>
            <a:r>
              <a:rPr lang="fr-FR" dirty="0"/>
              <a:t>Seuil de 20 raisonnable mais on pourrait très bien en prendre d’autres vu l’incertitude. Ca pourrait commencer dès 16. Faire varier les seuils ?</a:t>
            </a:r>
          </a:p>
        </p:txBody>
      </p:sp>
      <p:grpSp>
        <p:nvGrpSpPr>
          <p:cNvPr id="4" name="Groupe 3">
            <a:extLst>
              <a:ext uri="{FF2B5EF4-FFF2-40B4-BE49-F238E27FC236}">
                <a16:creationId xmlns:a16="http://schemas.microsoft.com/office/drawing/2014/main" id="{FA7011A2-CFE8-4176-AB7C-108E27EE7837}"/>
              </a:ext>
            </a:extLst>
          </p:cNvPr>
          <p:cNvGrpSpPr/>
          <p:nvPr/>
        </p:nvGrpSpPr>
        <p:grpSpPr>
          <a:xfrm>
            <a:off x="750358" y="4717620"/>
            <a:ext cx="2116666" cy="1406239"/>
            <a:chOff x="3234267" y="820109"/>
            <a:chExt cx="2116666" cy="1406239"/>
          </a:xfrm>
        </p:grpSpPr>
        <p:cxnSp>
          <p:nvCxnSpPr>
            <p:cNvPr id="5" name="Connecteur droit 4">
              <a:extLst>
                <a:ext uri="{FF2B5EF4-FFF2-40B4-BE49-F238E27FC236}">
                  <a16:creationId xmlns:a16="http://schemas.microsoft.com/office/drawing/2014/main" id="{87515E83-D8E8-4913-94C5-781E6B4C69C4}"/>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463BB15-E025-426B-843F-A23D419ED2C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Forme libre : forme 6">
            <a:extLst>
              <a:ext uri="{FF2B5EF4-FFF2-40B4-BE49-F238E27FC236}">
                <a16:creationId xmlns:a16="http://schemas.microsoft.com/office/drawing/2014/main" id="{84519AB7-AEA4-4C86-ACFF-447E71CB3CCB}"/>
              </a:ext>
            </a:extLst>
          </p:cNvPr>
          <p:cNvSpPr/>
          <p:nvPr/>
        </p:nvSpPr>
        <p:spPr>
          <a:xfrm>
            <a:off x="752475" y="5089230"/>
            <a:ext cx="2038350" cy="751657"/>
          </a:xfrm>
          <a:custGeom>
            <a:avLst/>
            <a:gdLst>
              <a:gd name="connsiteX0" fmla="*/ 0 w 2038350"/>
              <a:gd name="connsiteY0" fmla="*/ 374892 h 401112"/>
              <a:gd name="connsiteX1" fmla="*/ 171450 w 2038350"/>
              <a:gd name="connsiteY1" fmla="*/ 346317 h 401112"/>
              <a:gd name="connsiteX2" fmla="*/ 457200 w 2038350"/>
              <a:gd name="connsiteY2" fmla="*/ 31992 h 401112"/>
              <a:gd name="connsiteX3" fmla="*/ 590550 w 2038350"/>
              <a:gd name="connsiteY3" fmla="*/ 51042 h 401112"/>
              <a:gd name="connsiteX4" fmla="*/ 747713 w 2038350"/>
              <a:gd name="connsiteY4" fmla="*/ 308217 h 401112"/>
              <a:gd name="connsiteX5" fmla="*/ 885825 w 2038350"/>
              <a:gd name="connsiteY5" fmla="*/ 360605 h 401112"/>
              <a:gd name="connsiteX6" fmla="*/ 1100138 w 2038350"/>
              <a:gd name="connsiteY6" fmla="*/ 184392 h 401112"/>
              <a:gd name="connsiteX7" fmla="*/ 1238250 w 2038350"/>
              <a:gd name="connsiteY7" fmla="*/ 3417 h 401112"/>
              <a:gd name="connsiteX8" fmla="*/ 1457325 w 2038350"/>
              <a:gd name="connsiteY8" fmla="*/ 89142 h 401112"/>
              <a:gd name="connsiteX9" fmla="*/ 1638300 w 2038350"/>
              <a:gd name="connsiteY9" fmla="*/ 365367 h 401112"/>
              <a:gd name="connsiteX10" fmla="*/ 2038350 w 2038350"/>
              <a:gd name="connsiteY10" fmla="*/ 389180 h 40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8350" h="401112">
                <a:moveTo>
                  <a:pt x="0" y="374892"/>
                </a:moveTo>
                <a:cubicBezTo>
                  <a:pt x="47625" y="389179"/>
                  <a:pt x="95250" y="403467"/>
                  <a:pt x="171450" y="346317"/>
                </a:cubicBezTo>
                <a:cubicBezTo>
                  <a:pt x="247650" y="289167"/>
                  <a:pt x="387350" y="81204"/>
                  <a:pt x="457200" y="31992"/>
                </a:cubicBezTo>
                <a:cubicBezTo>
                  <a:pt x="527050" y="-17220"/>
                  <a:pt x="542131" y="5004"/>
                  <a:pt x="590550" y="51042"/>
                </a:cubicBezTo>
                <a:cubicBezTo>
                  <a:pt x="638969" y="97079"/>
                  <a:pt x="698501" y="256623"/>
                  <a:pt x="747713" y="308217"/>
                </a:cubicBezTo>
                <a:cubicBezTo>
                  <a:pt x="796926" y="359811"/>
                  <a:pt x="827088" y="381242"/>
                  <a:pt x="885825" y="360605"/>
                </a:cubicBezTo>
                <a:cubicBezTo>
                  <a:pt x="944562" y="339968"/>
                  <a:pt x="1041401" y="243923"/>
                  <a:pt x="1100138" y="184392"/>
                </a:cubicBezTo>
                <a:cubicBezTo>
                  <a:pt x="1158875" y="124861"/>
                  <a:pt x="1178719" y="19292"/>
                  <a:pt x="1238250" y="3417"/>
                </a:cubicBezTo>
                <a:cubicBezTo>
                  <a:pt x="1297781" y="-12458"/>
                  <a:pt x="1390650" y="28817"/>
                  <a:pt x="1457325" y="89142"/>
                </a:cubicBezTo>
                <a:cubicBezTo>
                  <a:pt x="1524000" y="149467"/>
                  <a:pt x="1541463" y="315361"/>
                  <a:pt x="1638300" y="365367"/>
                </a:cubicBezTo>
                <a:cubicBezTo>
                  <a:pt x="1735137" y="415373"/>
                  <a:pt x="1886743" y="402276"/>
                  <a:pt x="2038350" y="38918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D89BBADC-6BB3-4D8C-9505-6DF40CEC92EB}"/>
              </a:ext>
            </a:extLst>
          </p:cNvPr>
          <p:cNvCxnSpPr/>
          <p:nvPr/>
        </p:nvCxnSpPr>
        <p:spPr>
          <a:xfrm>
            <a:off x="557213" y="5268861"/>
            <a:ext cx="24669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0C7B37AD-0A7A-46E7-B315-11DBEA265481}"/>
              </a:ext>
            </a:extLst>
          </p:cNvPr>
          <p:cNvSpPr txBox="1"/>
          <p:nvPr/>
        </p:nvSpPr>
        <p:spPr>
          <a:xfrm>
            <a:off x="1403878" y="6185098"/>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11970218-7A35-490C-965F-4EA00E46DF1D}"/>
              </a:ext>
            </a:extLst>
          </p:cNvPr>
          <p:cNvSpPr/>
          <p:nvPr/>
        </p:nvSpPr>
        <p:spPr>
          <a:xfrm>
            <a:off x="1150144" y="5097180"/>
            <a:ext cx="226219" cy="174062"/>
          </a:xfrm>
          <a:custGeom>
            <a:avLst/>
            <a:gdLst>
              <a:gd name="connsiteX0" fmla="*/ 0 w 226219"/>
              <a:gd name="connsiteY0" fmla="*/ 174062 h 174062"/>
              <a:gd name="connsiteX1" fmla="*/ 54769 w 226219"/>
              <a:gd name="connsiteY1" fmla="*/ 64524 h 174062"/>
              <a:gd name="connsiteX2" fmla="*/ 119062 w 226219"/>
              <a:gd name="connsiteY2" fmla="*/ 231 h 174062"/>
              <a:gd name="connsiteX3" fmla="*/ 173831 w 226219"/>
              <a:gd name="connsiteY3" fmla="*/ 47856 h 174062"/>
              <a:gd name="connsiteX4" fmla="*/ 226219 w 226219"/>
              <a:gd name="connsiteY4" fmla="*/ 166918 h 17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19" h="174062">
                <a:moveTo>
                  <a:pt x="0" y="174062"/>
                </a:moveTo>
                <a:cubicBezTo>
                  <a:pt x="17462" y="133779"/>
                  <a:pt x="34925" y="93496"/>
                  <a:pt x="54769" y="64524"/>
                </a:cubicBezTo>
                <a:cubicBezTo>
                  <a:pt x="74613" y="35552"/>
                  <a:pt x="99218" y="3009"/>
                  <a:pt x="119062" y="231"/>
                </a:cubicBezTo>
                <a:cubicBezTo>
                  <a:pt x="138906" y="-2547"/>
                  <a:pt x="155972" y="20075"/>
                  <a:pt x="173831" y="47856"/>
                </a:cubicBezTo>
                <a:cubicBezTo>
                  <a:pt x="191690" y="75637"/>
                  <a:pt x="208954" y="121277"/>
                  <a:pt x="226219" y="16691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0EBF72AC-2A3C-4334-8BD5-50E3EF93CBD8}"/>
              </a:ext>
            </a:extLst>
          </p:cNvPr>
          <p:cNvSpPr/>
          <p:nvPr/>
        </p:nvSpPr>
        <p:spPr>
          <a:xfrm>
            <a:off x="1912144" y="5087377"/>
            <a:ext cx="307181" cy="176721"/>
          </a:xfrm>
          <a:custGeom>
            <a:avLst/>
            <a:gdLst>
              <a:gd name="connsiteX0" fmla="*/ 0 w 307181"/>
              <a:gd name="connsiteY0" fmla="*/ 176721 h 176721"/>
              <a:gd name="connsiteX1" fmla="*/ 35719 w 307181"/>
              <a:gd name="connsiteY1" fmla="*/ 95759 h 176721"/>
              <a:gd name="connsiteX2" fmla="*/ 52387 w 307181"/>
              <a:gd name="connsiteY2" fmla="*/ 29084 h 176721"/>
              <a:gd name="connsiteX3" fmla="*/ 64294 w 307181"/>
              <a:gd name="connsiteY3" fmla="*/ 14796 h 176721"/>
              <a:gd name="connsiteX4" fmla="*/ 92869 w 307181"/>
              <a:gd name="connsiteY4" fmla="*/ 2890 h 176721"/>
              <a:gd name="connsiteX5" fmla="*/ 138112 w 307181"/>
              <a:gd name="connsiteY5" fmla="*/ 5271 h 176721"/>
              <a:gd name="connsiteX6" fmla="*/ 219075 w 307181"/>
              <a:gd name="connsiteY6" fmla="*/ 57659 h 176721"/>
              <a:gd name="connsiteX7" fmla="*/ 280987 w 307181"/>
              <a:gd name="connsiteY7" fmla="*/ 143384 h 176721"/>
              <a:gd name="connsiteX8" fmla="*/ 307181 w 307181"/>
              <a:gd name="connsiteY8" fmla="*/ 176721 h 17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181" h="176721">
                <a:moveTo>
                  <a:pt x="0" y="176721"/>
                </a:moveTo>
                <a:cubicBezTo>
                  <a:pt x="13494" y="148543"/>
                  <a:pt x="26988" y="120365"/>
                  <a:pt x="35719" y="95759"/>
                </a:cubicBezTo>
                <a:cubicBezTo>
                  <a:pt x="44450" y="71153"/>
                  <a:pt x="47625" y="42578"/>
                  <a:pt x="52387" y="29084"/>
                </a:cubicBezTo>
                <a:cubicBezTo>
                  <a:pt x="57149" y="15590"/>
                  <a:pt x="57547" y="19162"/>
                  <a:pt x="64294" y="14796"/>
                </a:cubicBezTo>
                <a:cubicBezTo>
                  <a:pt x="71041" y="10430"/>
                  <a:pt x="80566" y="4477"/>
                  <a:pt x="92869" y="2890"/>
                </a:cubicBezTo>
                <a:cubicBezTo>
                  <a:pt x="105172" y="1303"/>
                  <a:pt x="117078" y="-3857"/>
                  <a:pt x="138112" y="5271"/>
                </a:cubicBezTo>
                <a:cubicBezTo>
                  <a:pt x="159146" y="14399"/>
                  <a:pt x="195263" y="34640"/>
                  <a:pt x="219075" y="57659"/>
                </a:cubicBezTo>
                <a:cubicBezTo>
                  <a:pt x="242887" y="80678"/>
                  <a:pt x="266303" y="123540"/>
                  <a:pt x="280987" y="143384"/>
                </a:cubicBezTo>
                <a:cubicBezTo>
                  <a:pt x="295671" y="163228"/>
                  <a:pt x="301426" y="169974"/>
                  <a:pt x="307181" y="17672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AE11404-A068-4CC2-95CC-E703853309F5}"/>
              </a:ext>
            </a:extLst>
          </p:cNvPr>
          <p:cNvSpPr txBox="1"/>
          <p:nvPr/>
        </p:nvSpPr>
        <p:spPr>
          <a:xfrm>
            <a:off x="2102910" y="4521031"/>
            <a:ext cx="1428748" cy="307777"/>
          </a:xfrm>
          <a:prstGeom prst="rect">
            <a:avLst/>
          </a:prstGeom>
          <a:noFill/>
        </p:spPr>
        <p:txBody>
          <a:bodyPr wrap="square" rtlCol="0">
            <a:spAutoFit/>
          </a:bodyPr>
          <a:lstStyle/>
          <a:p>
            <a:r>
              <a:rPr lang="fr-FR" sz="1400" i="1" dirty="0"/>
              <a:t>Cumul T° &gt; seuil</a:t>
            </a:r>
          </a:p>
        </p:txBody>
      </p:sp>
      <p:sp>
        <p:nvSpPr>
          <p:cNvPr id="13" name="ZoneTexte 12">
            <a:extLst>
              <a:ext uri="{FF2B5EF4-FFF2-40B4-BE49-F238E27FC236}">
                <a16:creationId xmlns:a16="http://schemas.microsoft.com/office/drawing/2014/main" id="{8BEB8B6E-5E4B-436C-BA9D-7EBCF00A3CD6}"/>
              </a:ext>
            </a:extLst>
          </p:cNvPr>
          <p:cNvSpPr txBox="1"/>
          <p:nvPr/>
        </p:nvSpPr>
        <p:spPr>
          <a:xfrm>
            <a:off x="441857" y="4218077"/>
            <a:ext cx="704845" cy="369332"/>
          </a:xfrm>
          <a:prstGeom prst="rect">
            <a:avLst/>
          </a:prstGeom>
          <a:noFill/>
        </p:spPr>
        <p:txBody>
          <a:bodyPr wrap="square" rtlCol="0">
            <a:spAutoFit/>
          </a:bodyPr>
          <a:lstStyle/>
          <a:p>
            <a:r>
              <a:rPr lang="fr-FR" b="1" dirty="0"/>
              <a:t>A</a:t>
            </a:r>
          </a:p>
        </p:txBody>
      </p:sp>
      <p:sp>
        <p:nvSpPr>
          <p:cNvPr id="14" name="Rectangle 13">
            <a:extLst>
              <a:ext uri="{FF2B5EF4-FFF2-40B4-BE49-F238E27FC236}">
                <a16:creationId xmlns:a16="http://schemas.microsoft.com/office/drawing/2014/main" id="{D0874796-4E22-4EF6-84E8-61DC8D81CE96}"/>
              </a:ext>
            </a:extLst>
          </p:cNvPr>
          <p:cNvSpPr/>
          <p:nvPr/>
        </p:nvSpPr>
        <p:spPr>
          <a:xfrm>
            <a:off x="3993089" y="4109936"/>
            <a:ext cx="8056036" cy="2585323"/>
          </a:xfrm>
          <a:prstGeom prst="rect">
            <a:avLst/>
          </a:prstGeom>
        </p:spPr>
        <p:txBody>
          <a:bodyPr wrap="square">
            <a:spAutoFit/>
          </a:bodyPr>
          <a:lstStyle/>
          <a:p>
            <a:pPr marL="742950" lvl="1" indent="-285750">
              <a:buFontTx/>
              <a:buChar char="-"/>
            </a:pPr>
            <a:r>
              <a:rPr lang="fr-FR" dirty="0"/>
              <a:t>Quelle période ?</a:t>
            </a:r>
          </a:p>
          <a:p>
            <a:pPr marL="1200150" lvl="2" indent="-285750">
              <a:buFontTx/>
              <a:buChar char="-"/>
            </a:pPr>
            <a:r>
              <a:rPr lang="fr-FR" b="1" dirty="0"/>
              <a:t>Fixe</a:t>
            </a:r>
          </a:p>
          <a:p>
            <a:pPr marL="1657350" lvl="3" indent="-285750">
              <a:buFontTx/>
              <a:buChar char="-"/>
            </a:pPr>
            <a:r>
              <a:rPr lang="fr-FR" dirty="0"/>
              <a:t>Cumul pendant telle période (e.g. 5%-95% distrib. totale)</a:t>
            </a:r>
          </a:p>
          <a:p>
            <a:pPr marL="2114550" lvl="4" indent="-285750">
              <a:buFontTx/>
              <a:buChar char="-"/>
            </a:pPr>
            <a:r>
              <a:rPr lang="fr-FR" dirty="0"/>
              <a:t>Cf </a:t>
            </a:r>
            <a:r>
              <a:rPr lang="fr-FR" dirty="0" err="1"/>
              <a:t>Bowerman</a:t>
            </a:r>
            <a:r>
              <a:rPr lang="fr-FR" dirty="0"/>
              <a:t> et al. 2021 (</a:t>
            </a:r>
            <a:r>
              <a:rPr lang="fr-FR" i="1" dirty="0"/>
              <a:t>O. </a:t>
            </a:r>
            <a:r>
              <a:rPr lang="fr-FR" i="1" dirty="0" err="1"/>
              <a:t>tshawytscha</a:t>
            </a:r>
            <a:r>
              <a:rPr lang="fr-FR" dirty="0"/>
              <a:t>)</a:t>
            </a:r>
          </a:p>
          <a:p>
            <a:pPr marL="1200150" lvl="2" indent="-285750">
              <a:buFontTx/>
              <a:buChar char="-"/>
            </a:pPr>
            <a:r>
              <a:rPr lang="fr-FR" b="1" dirty="0"/>
              <a:t>Glissante</a:t>
            </a:r>
          </a:p>
          <a:p>
            <a:pPr marL="1657350" lvl="3" indent="-285750">
              <a:buFontTx/>
              <a:buChar char="-"/>
            </a:pPr>
            <a:r>
              <a:rPr lang="fr-FR" dirty="0"/>
              <a:t>Période qui diffère annuellement (e.g. 5%-95% distrib. annuelle)</a:t>
            </a:r>
            <a:endParaRPr lang="fr-FR" b="1" dirty="0"/>
          </a:p>
          <a:p>
            <a:pPr marL="1657350" lvl="3" indent="-285750">
              <a:buFontTx/>
              <a:buChar char="-"/>
            </a:pPr>
            <a:r>
              <a:rPr lang="fr-FR" dirty="0"/>
              <a:t>Justification : la phénologie varie annuellement</a:t>
            </a:r>
          </a:p>
          <a:p>
            <a:pPr marL="1657350" lvl="3" indent="-285750">
              <a:buFontTx/>
              <a:buChar char="-"/>
            </a:pPr>
            <a:r>
              <a:rPr lang="fr-FR" dirty="0"/>
              <a:t>Nécessité de la connaître</a:t>
            </a:r>
          </a:p>
          <a:p>
            <a:pPr marL="2114550" lvl="4" indent="-285750">
              <a:buFontTx/>
              <a:buChar char="-"/>
            </a:pPr>
            <a:r>
              <a:rPr lang="fr-FR" dirty="0"/>
              <a:t>Cf Barnett et al. 2020 (</a:t>
            </a:r>
            <a:r>
              <a:rPr lang="fr-FR" i="1" dirty="0"/>
              <a:t>O. </a:t>
            </a:r>
            <a:r>
              <a:rPr lang="fr-FR" i="1" dirty="0" err="1"/>
              <a:t>nerka</a:t>
            </a:r>
            <a:r>
              <a:rPr lang="fr-FR" dirty="0"/>
              <a:t>)</a:t>
            </a:r>
          </a:p>
        </p:txBody>
      </p:sp>
    </p:spTree>
    <p:extLst>
      <p:ext uri="{BB962C8B-B14F-4D97-AF65-F5344CB8AC3E}">
        <p14:creationId xmlns:p14="http://schemas.microsoft.com/office/powerpoint/2010/main" val="3578312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97267-7BB1-4065-8931-F8AF73294338}"/>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A1A91734-99E8-4DC5-BB0F-213F78113C36}"/>
              </a:ext>
            </a:extLst>
          </p:cNvPr>
          <p:cNvSpPr>
            <a:spLocks noGrp="1"/>
          </p:cNvSpPr>
          <p:nvPr>
            <p:ph idx="1"/>
          </p:nvPr>
        </p:nvSpPr>
        <p:spPr/>
        <p:txBody>
          <a:bodyPr>
            <a:normAutofit/>
          </a:bodyPr>
          <a:lstStyle/>
          <a:p>
            <a:r>
              <a:rPr lang="fr-FR" dirty="0"/>
              <a:t>Récapitulatif</a:t>
            </a:r>
          </a:p>
          <a:p>
            <a:pPr lvl="1"/>
            <a:r>
              <a:rPr lang="fr-FR" dirty="0"/>
              <a:t>Dépassement d’un seuil de stress</a:t>
            </a:r>
          </a:p>
          <a:p>
            <a:pPr lvl="1"/>
            <a:r>
              <a:rPr lang="fr-FR" dirty="0"/>
              <a:t>Cumul plutôt que nombre d’occurrences ? Cf </a:t>
            </a:r>
            <a:r>
              <a:rPr lang="fr-FR" dirty="0" err="1"/>
              <a:t>Dempson</a:t>
            </a:r>
            <a:r>
              <a:rPr lang="fr-FR" dirty="0"/>
              <a:t> 2002, </a:t>
            </a:r>
            <a:r>
              <a:rPr lang="fr-FR" dirty="0" err="1"/>
              <a:t>Thorstad</a:t>
            </a:r>
            <a:r>
              <a:rPr lang="fr-FR" dirty="0"/>
              <a:t> 2003</a:t>
            </a:r>
          </a:p>
          <a:p>
            <a:pPr lvl="1"/>
            <a:r>
              <a:rPr lang="fr-FR" dirty="0"/>
              <a:t>Seuil de 20 raisonnable mais on pourrait très bien en prendre d’autres vu l’incertitude. Ca pourrait commencer dès 16. Faire varier les seuils ?</a:t>
            </a:r>
          </a:p>
        </p:txBody>
      </p:sp>
      <p:grpSp>
        <p:nvGrpSpPr>
          <p:cNvPr id="4" name="Groupe 3">
            <a:extLst>
              <a:ext uri="{FF2B5EF4-FFF2-40B4-BE49-F238E27FC236}">
                <a16:creationId xmlns:a16="http://schemas.microsoft.com/office/drawing/2014/main" id="{FA7011A2-CFE8-4176-AB7C-108E27EE7837}"/>
              </a:ext>
            </a:extLst>
          </p:cNvPr>
          <p:cNvGrpSpPr/>
          <p:nvPr/>
        </p:nvGrpSpPr>
        <p:grpSpPr>
          <a:xfrm>
            <a:off x="750358" y="4717620"/>
            <a:ext cx="2116666" cy="1406239"/>
            <a:chOff x="3234267" y="820109"/>
            <a:chExt cx="2116666" cy="1406239"/>
          </a:xfrm>
        </p:grpSpPr>
        <p:cxnSp>
          <p:nvCxnSpPr>
            <p:cNvPr id="5" name="Connecteur droit 4">
              <a:extLst>
                <a:ext uri="{FF2B5EF4-FFF2-40B4-BE49-F238E27FC236}">
                  <a16:creationId xmlns:a16="http://schemas.microsoft.com/office/drawing/2014/main" id="{87515E83-D8E8-4913-94C5-781E6B4C69C4}"/>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463BB15-E025-426B-843F-A23D419ED2C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Forme libre : forme 6">
            <a:extLst>
              <a:ext uri="{FF2B5EF4-FFF2-40B4-BE49-F238E27FC236}">
                <a16:creationId xmlns:a16="http://schemas.microsoft.com/office/drawing/2014/main" id="{84519AB7-AEA4-4C86-ACFF-447E71CB3CCB}"/>
              </a:ext>
            </a:extLst>
          </p:cNvPr>
          <p:cNvSpPr/>
          <p:nvPr/>
        </p:nvSpPr>
        <p:spPr>
          <a:xfrm>
            <a:off x="752475" y="5089230"/>
            <a:ext cx="2038350" cy="751657"/>
          </a:xfrm>
          <a:custGeom>
            <a:avLst/>
            <a:gdLst>
              <a:gd name="connsiteX0" fmla="*/ 0 w 2038350"/>
              <a:gd name="connsiteY0" fmla="*/ 374892 h 401112"/>
              <a:gd name="connsiteX1" fmla="*/ 171450 w 2038350"/>
              <a:gd name="connsiteY1" fmla="*/ 346317 h 401112"/>
              <a:gd name="connsiteX2" fmla="*/ 457200 w 2038350"/>
              <a:gd name="connsiteY2" fmla="*/ 31992 h 401112"/>
              <a:gd name="connsiteX3" fmla="*/ 590550 w 2038350"/>
              <a:gd name="connsiteY3" fmla="*/ 51042 h 401112"/>
              <a:gd name="connsiteX4" fmla="*/ 747713 w 2038350"/>
              <a:gd name="connsiteY4" fmla="*/ 308217 h 401112"/>
              <a:gd name="connsiteX5" fmla="*/ 885825 w 2038350"/>
              <a:gd name="connsiteY5" fmla="*/ 360605 h 401112"/>
              <a:gd name="connsiteX6" fmla="*/ 1100138 w 2038350"/>
              <a:gd name="connsiteY6" fmla="*/ 184392 h 401112"/>
              <a:gd name="connsiteX7" fmla="*/ 1238250 w 2038350"/>
              <a:gd name="connsiteY7" fmla="*/ 3417 h 401112"/>
              <a:gd name="connsiteX8" fmla="*/ 1457325 w 2038350"/>
              <a:gd name="connsiteY8" fmla="*/ 89142 h 401112"/>
              <a:gd name="connsiteX9" fmla="*/ 1638300 w 2038350"/>
              <a:gd name="connsiteY9" fmla="*/ 365367 h 401112"/>
              <a:gd name="connsiteX10" fmla="*/ 2038350 w 2038350"/>
              <a:gd name="connsiteY10" fmla="*/ 389180 h 40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8350" h="401112">
                <a:moveTo>
                  <a:pt x="0" y="374892"/>
                </a:moveTo>
                <a:cubicBezTo>
                  <a:pt x="47625" y="389179"/>
                  <a:pt x="95250" y="403467"/>
                  <a:pt x="171450" y="346317"/>
                </a:cubicBezTo>
                <a:cubicBezTo>
                  <a:pt x="247650" y="289167"/>
                  <a:pt x="387350" y="81204"/>
                  <a:pt x="457200" y="31992"/>
                </a:cubicBezTo>
                <a:cubicBezTo>
                  <a:pt x="527050" y="-17220"/>
                  <a:pt x="542131" y="5004"/>
                  <a:pt x="590550" y="51042"/>
                </a:cubicBezTo>
                <a:cubicBezTo>
                  <a:pt x="638969" y="97079"/>
                  <a:pt x="698501" y="256623"/>
                  <a:pt x="747713" y="308217"/>
                </a:cubicBezTo>
                <a:cubicBezTo>
                  <a:pt x="796926" y="359811"/>
                  <a:pt x="827088" y="381242"/>
                  <a:pt x="885825" y="360605"/>
                </a:cubicBezTo>
                <a:cubicBezTo>
                  <a:pt x="944562" y="339968"/>
                  <a:pt x="1041401" y="243923"/>
                  <a:pt x="1100138" y="184392"/>
                </a:cubicBezTo>
                <a:cubicBezTo>
                  <a:pt x="1158875" y="124861"/>
                  <a:pt x="1178719" y="19292"/>
                  <a:pt x="1238250" y="3417"/>
                </a:cubicBezTo>
                <a:cubicBezTo>
                  <a:pt x="1297781" y="-12458"/>
                  <a:pt x="1390650" y="28817"/>
                  <a:pt x="1457325" y="89142"/>
                </a:cubicBezTo>
                <a:cubicBezTo>
                  <a:pt x="1524000" y="149467"/>
                  <a:pt x="1541463" y="315361"/>
                  <a:pt x="1638300" y="365367"/>
                </a:cubicBezTo>
                <a:cubicBezTo>
                  <a:pt x="1735137" y="415373"/>
                  <a:pt x="1886743" y="402276"/>
                  <a:pt x="2038350" y="38918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D89BBADC-6BB3-4D8C-9505-6DF40CEC92EB}"/>
              </a:ext>
            </a:extLst>
          </p:cNvPr>
          <p:cNvCxnSpPr/>
          <p:nvPr/>
        </p:nvCxnSpPr>
        <p:spPr>
          <a:xfrm>
            <a:off x="557213" y="5268861"/>
            <a:ext cx="24669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0C7B37AD-0A7A-46E7-B315-11DBEA265481}"/>
              </a:ext>
            </a:extLst>
          </p:cNvPr>
          <p:cNvSpPr txBox="1"/>
          <p:nvPr/>
        </p:nvSpPr>
        <p:spPr>
          <a:xfrm>
            <a:off x="1403878" y="6185098"/>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11970218-7A35-490C-965F-4EA00E46DF1D}"/>
              </a:ext>
            </a:extLst>
          </p:cNvPr>
          <p:cNvSpPr/>
          <p:nvPr/>
        </p:nvSpPr>
        <p:spPr>
          <a:xfrm>
            <a:off x="1150144" y="5097180"/>
            <a:ext cx="226219" cy="174062"/>
          </a:xfrm>
          <a:custGeom>
            <a:avLst/>
            <a:gdLst>
              <a:gd name="connsiteX0" fmla="*/ 0 w 226219"/>
              <a:gd name="connsiteY0" fmla="*/ 174062 h 174062"/>
              <a:gd name="connsiteX1" fmla="*/ 54769 w 226219"/>
              <a:gd name="connsiteY1" fmla="*/ 64524 h 174062"/>
              <a:gd name="connsiteX2" fmla="*/ 119062 w 226219"/>
              <a:gd name="connsiteY2" fmla="*/ 231 h 174062"/>
              <a:gd name="connsiteX3" fmla="*/ 173831 w 226219"/>
              <a:gd name="connsiteY3" fmla="*/ 47856 h 174062"/>
              <a:gd name="connsiteX4" fmla="*/ 226219 w 226219"/>
              <a:gd name="connsiteY4" fmla="*/ 166918 h 17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19" h="174062">
                <a:moveTo>
                  <a:pt x="0" y="174062"/>
                </a:moveTo>
                <a:cubicBezTo>
                  <a:pt x="17462" y="133779"/>
                  <a:pt x="34925" y="93496"/>
                  <a:pt x="54769" y="64524"/>
                </a:cubicBezTo>
                <a:cubicBezTo>
                  <a:pt x="74613" y="35552"/>
                  <a:pt x="99218" y="3009"/>
                  <a:pt x="119062" y="231"/>
                </a:cubicBezTo>
                <a:cubicBezTo>
                  <a:pt x="138906" y="-2547"/>
                  <a:pt x="155972" y="20075"/>
                  <a:pt x="173831" y="47856"/>
                </a:cubicBezTo>
                <a:cubicBezTo>
                  <a:pt x="191690" y="75637"/>
                  <a:pt x="208954" y="121277"/>
                  <a:pt x="226219" y="16691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0EBF72AC-2A3C-4334-8BD5-50E3EF93CBD8}"/>
              </a:ext>
            </a:extLst>
          </p:cNvPr>
          <p:cNvSpPr/>
          <p:nvPr/>
        </p:nvSpPr>
        <p:spPr>
          <a:xfrm>
            <a:off x="1912144" y="5087377"/>
            <a:ext cx="307181" cy="176721"/>
          </a:xfrm>
          <a:custGeom>
            <a:avLst/>
            <a:gdLst>
              <a:gd name="connsiteX0" fmla="*/ 0 w 307181"/>
              <a:gd name="connsiteY0" fmla="*/ 176721 h 176721"/>
              <a:gd name="connsiteX1" fmla="*/ 35719 w 307181"/>
              <a:gd name="connsiteY1" fmla="*/ 95759 h 176721"/>
              <a:gd name="connsiteX2" fmla="*/ 52387 w 307181"/>
              <a:gd name="connsiteY2" fmla="*/ 29084 h 176721"/>
              <a:gd name="connsiteX3" fmla="*/ 64294 w 307181"/>
              <a:gd name="connsiteY3" fmla="*/ 14796 h 176721"/>
              <a:gd name="connsiteX4" fmla="*/ 92869 w 307181"/>
              <a:gd name="connsiteY4" fmla="*/ 2890 h 176721"/>
              <a:gd name="connsiteX5" fmla="*/ 138112 w 307181"/>
              <a:gd name="connsiteY5" fmla="*/ 5271 h 176721"/>
              <a:gd name="connsiteX6" fmla="*/ 219075 w 307181"/>
              <a:gd name="connsiteY6" fmla="*/ 57659 h 176721"/>
              <a:gd name="connsiteX7" fmla="*/ 280987 w 307181"/>
              <a:gd name="connsiteY7" fmla="*/ 143384 h 176721"/>
              <a:gd name="connsiteX8" fmla="*/ 307181 w 307181"/>
              <a:gd name="connsiteY8" fmla="*/ 176721 h 17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181" h="176721">
                <a:moveTo>
                  <a:pt x="0" y="176721"/>
                </a:moveTo>
                <a:cubicBezTo>
                  <a:pt x="13494" y="148543"/>
                  <a:pt x="26988" y="120365"/>
                  <a:pt x="35719" y="95759"/>
                </a:cubicBezTo>
                <a:cubicBezTo>
                  <a:pt x="44450" y="71153"/>
                  <a:pt x="47625" y="42578"/>
                  <a:pt x="52387" y="29084"/>
                </a:cubicBezTo>
                <a:cubicBezTo>
                  <a:pt x="57149" y="15590"/>
                  <a:pt x="57547" y="19162"/>
                  <a:pt x="64294" y="14796"/>
                </a:cubicBezTo>
                <a:cubicBezTo>
                  <a:pt x="71041" y="10430"/>
                  <a:pt x="80566" y="4477"/>
                  <a:pt x="92869" y="2890"/>
                </a:cubicBezTo>
                <a:cubicBezTo>
                  <a:pt x="105172" y="1303"/>
                  <a:pt x="117078" y="-3857"/>
                  <a:pt x="138112" y="5271"/>
                </a:cubicBezTo>
                <a:cubicBezTo>
                  <a:pt x="159146" y="14399"/>
                  <a:pt x="195263" y="34640"/>
                  <a:pt x="219075" y="57659"/>
                </a:cubicBezTo>
                <a:cubicBezTo>
                  <a:pt x="242887" y="80678"/>
                  <a:pt x="266303" y="123540"/>
                  <a:pt x="280987" y="143384"/>
                </a:cubicBezTo>
                <a:cubicBezTo>
                  <a:pt x="295671" y="163228"/>
                  <a:pt x="301426" y="169974"/>
                  <a:pt x="307181" y="17672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AE11404-A068-4CC2-95CC-E703853309F5}"/>
              </a:ext>
            </a:extLst>
          </p:cNvPr>
          <p:cNvSpPr txBox="1"/>
          <p:nvPr/>
        </p:nvSpPr>
        <p:spPr>
          <a:xfrm>
            <a:off x="2102910" y="4521031"/>
            <a:ext cx="1428748" cy="307777"/>
          </a:xfrm>
          <a:prstGeom prst="rect">
            <a:avLst/>
          </a:prstGeom>
          <a:noFill/>
        </p:spPr>
        <p:txBody>
          <a:bodyPr wrap="square" rtlCol="0">
            <a:spAutoFit/>
          </a:bodyPr>
          <a:lstStyle/>
          <a:p>
            <a:r>
              <a:rPr lang="fr-FR" sz="1400" i="1" dirty="0"/>
              <a:t>Cumul T° &gt; seuil</a:t>
            </a:r>
          </a:p>
        </p:txBody>
      </p:sp>
      <p:sp>
        <p:nvSpPr>
          <p:cNvPr id="13" name="ZoneTexte 12">
            <a:extLst>
              <a:ext uri="{FF2B5EF4-FFF2-40B4-BE49-F238E27FC236}">
                <a16:creationId xmlns:a16="http://schemas.microsoft.com/office/drawing/2014/main" id="{8BEB8B6E-5E4B-436C-BA9D-7EBCF00A3CD6}"/>
              </a:ext>
            </a:extLst>
          </p:cNvPr>
          <p:cNvSpPr txBox="1"/>
          <p:nvPr/>
        </p:nvSpPr>
        <p:spPr>
          <a:xfrm>
            <a:off x="441857" y="4218077"/>
            <a:ext cx="704845" cy="369332"/>
          </a:xfrm>
          <a:prstGeom prst="rect">
            <a:avLst/>
          </a:prstGeom>
          <a:noFill/>
        </p:spPr>
        <p:txBody>
          <a:bodyPr wrap="square" rtlCol="0">
            <a:spAutoFit/>
          </a:bodyPr>
          <a:lstStyle/>
          <a:p>
            <a:r>
              <a:rPr lang="fr-FR" b="1" dirty="0"/>
              <a:t>A</a:t>
            </a:r>
          </a:p>
        </p:txBody>
      </p:sp>
      <p:sp>
        <p:nvSpPr>
          <p:cNvPr id="14" name="Rectangle 13">
            <a:extLst>
              <a:ext uri="{FF2B5EF4-FFF2-40B4-BE49-F238E27FC236}">
                <a16:creationId xmlns:a16="http://schemas.microsoft.com/office/drawing/2014/main" id="{D0874796-4E22-4EF6-84E8-61DC8D81CE96}"/>
              </a:ext>
            </a:extLst>
          </p:cNvPr>
          <p:cNvSpPr/>
          <p:nvPr/>
        </p:nvSpPr>
        <p:spPr>
          <a:xfrm>
            <a:off x="3993089" y="4307661"/>
            <a:ext cx="8056036" cy="2031325"/>
          </a:xfrm>
          <a:prstGeom prst="rect">
            <a:avLst/>
          </a:prstGeom>
        </p:spPr>
        <p:txBody>
          <a:bodyPr wrap="square">
            <a:spAutoFit/>
          </a:bodyPr>
          <a:lstStyle/>
          <a:p>
            <a:pPr marL="742950" lvl="1" indent="-285750">
              <a:buFontTx/>
              <a:buChar char="-"/>
            </a:pPr>
            <a:r>
              <a:rPr lang="fr-FR" dirty="0"/>
              <a:t>Hypothèse naïve !</a:t>
            </a:r>
          </a:p>
          <a:p>
            <a:pPr marL="1200150" lvl="2" indent="-285750">
              <a:buFontTx/>
              <a:buChar char="-"/>
            </a:pPr>
            <a:r>
              <a:rPr lang="fr-FR" dirty="0"/>
              <a:t>Les saumons d’une pop donnée n’ont pas les mêmes réponses au stress en fonction de leur acclimatation</a:t>
            </a:r>
          </a:p>
          <a:p>
            <a:pPr marL="1657350" lvl="3" indent="-285750">
              <a:buFontTx/>
              <a:buChar char="-"/>
            </a:pPr>
            <a:r>
              <a:rPr lang="fr-FR" dirty="0"/>
              <a:t>Physiologique</a:t>
            </a:r>
          </a:p>
          <a:p>
            <a:pPr marL="1657350" lvl="3" indent="-285750">
              <a:buFontTx/>
              <a:buChar char="-"/>
            </a:pPr>
            <a:r>
              <a:rPr lang="fr-FR" dirty="0"/>
              <a:t>Comportementale</a:t>
            </a:r>
          </a:p>
          <a:p>
            <a:pPr marL="1200150" lvl="2" indent="-285750">
              <a:buFontTx/>
              <a:buChar char="-"/>
            </a:pPr>
            <a:r>
              <a:rPr lang="fr-FR" dirty="0"/>
              <a:t>Par ailleurs la traduction du stress en mortalité dépend de sa durée (récupération)</a:t>
            </a:r>
          </a:p>
        </p:txBody>
      </p:sp>
    </p:spTree>
    <p:extLst>
      <p:ext uri="{BB962C8B-B14F-4D97-AF65-F5344CB8AC3E}">
        <p14:creationId xmlns:p14="http://schemas.microsoft.com/office/powerpoint/2010/main" val="281822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EDC8CD-8E0B-4E34-9CF8-48B1016A0E4F}"/>
              </a:ext>
            </a:extLst>
          </p:cNvPr>
          <p:cNvSpPr>
            <a:spLocks noGrp="1"/>
          </p:cNvSpPr>
          <p:nvPr>
            <p:ph type="title"/>
          </p:nvPr>
        </p:nvSpPr>
        <p:spPr/>
        <p:txBody>
          <a:bodyPr/>
          <a:lstStyle/>
          <a:p>
            <a:r>
              <a:rPr lang="fr-FR" dirty="0"/>
              <a:t>Acclimatation</a:t>
            </a:r>
          </a:p>
        </p:txBody>
      </p:sp>
      <p:sp>
        <p:nvSpPr>
          <p:cNvPr id="3" name="Espace réservé du contenu 2">
            <a:extLst>
              <a:ext uri="{FF2B5EF4-FFF2-40B4-BE49-F238E27FC236}">
                <a16:creationId xmlns:a16="http://schemas.microsoft.com/office/drawing/2014/main" id="{811670B9-7D5E-439E-BB33-6CCC6049950B}"/>
              </a:ext>
            </a:extLst>
          </p:cNvPr>
          <p:cNvSpPr>
            <a:spLocks noGrp="1"/>
          </p:cNvSpPr>
          <p:nvPr>
            <p:ph idx="1"/>
          </p:nvPr>
        </p:nvSpPr>
        <p:spPr/>
        <p:txBody>
          <a:bodyPr/>
          <a:lstStyle/>
          <a:p>
            <a:pPr lvl="1"/>
            <a:endParaRPr lang="fr-FR" dirty="0"/>
          </a:p>
        </p:txBody>
      </p:sp>
      <p:pic>
        <p:nvPicPr>
          <p:cNvPr id="4" name="Image 3">
            <a:extLst>
              <a:ext uri="{FF2B5EF4-FFF2-40B4-BE49-F238E27FC236}">
                <a16:creationId xmlns:a16="http://schemas.microsoft.com/office/drawing/2014/main" id="{1A28ADAA-78D1-4C5F-8201-BB7DD3F6627B}"/>
              </a:ext>
            </a:extLst>
          </p:cNvPr>
          <p:cNvPicPr>
            <a:picLocks noChangeAspect="1"/>
          </p:cNvPicPr>
          <p:nvPr/>
        </p:nvPicPr>
        <p:blipFill>
          <a:blip r:embed="rId2"/>
          <a:stretch>
            <a:fillRect/>
          </a:stretch>
        </p:blipFill>
        <p:spPr>
          <a:xfrm>
            <a:off x="2736263" y="1790474"/>
            <a:ext cx="6719474" cy="4566318"/>
          </a:xfrm>
          <a:prstGeom prst="rect">
            <a:avLst/>
          </a:prstGeom>
        </p:spPr>
      </p:pic>
      <p:sp>
        <p:nvSpPr>
          <p:cNvPr id="5" name="ZoneTexte 4">
            <a:extLst>
              <a:ext uri="{FF2B5EF4-FFF2-40B4-BE49-F238E27FC236}">
                <a16:creationId xmlns:a16="http://schemas.microsoft.com/office/drawing/2014/main" id="{ABBDD64C-12D8-499E-BFC5-19773A2ABF39}"/>
              </a:ext>
            </a:extLst>
          </p:cNvPr>
          <p:cNvSpPr txBox="1"/>
          <p:nvPr/>
        </p:nvSpPr>
        <p:spPr>
          <a:xfrm>
            <a:off x="1233714" y="3888967"/>
            <a:ext cx="1669142" cy="369332"/>
          </a:xfrm>
          <a:prstGeom prst="rect">
            <a:avLst/>
          </a:prstGeom>
          <a:noFill/>
        </p:spPr>
        <p:txBody>
          <a:bodyPr wrap="square" rtlCol="0">
            <a:spAutoFit/>
          </a:bodyPr>
          <a:lstStyle/>
          <a:p>
            <a:r>
              <a:rPr lang="fr-FR" dirty="0"/>
              <a:t>Elliott 1994</a:t>
            </a:r>
          </a:p>
        </p:txBody>
      </p:sp>
    </p:spTree>
    <p:extLst>
      <p:ext uri="{BB962C8B-B14F-4D97-AF65-F5344CB8AC3E}">
        <p14:creationId xmlns:p14="http://schemas.microsoft.com/office/powerpoint/2010/main" val="184615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B38177-51BF-4C73-B6A8-7ADE44E56EA4}"/>
              </a:ext>
            </a:extLst>
          </p:cNvPr>
          <p:cNvSpPr>
            <a:spLocks noGrp="1"/>
          </p:cNvSpPr>
          <p:nvPr>
            <p:ph type="title"/>
          </p:nvPr>
        </p:nvSpPr>
        <p:spPr/>
        <p:txBody>
          <a:bodyPr/>
          <a:lstStyle/>
          <a:p>
            <a:r>
              <a:rPr lang="fr-FR" dirty="0"/>
              <a:t>Revue de la littérature</a:t>
            </a:r>
          </a:p>
        </p:txBody>
      </p:sp>
      <p:sp>
        <p:nvSpPr>
          <p:cNvPr id="3" name="Espace réservé du contenu 2">
            <a:extLst>
              <a:ext uri="{FF2B5EF4-FFF2-40B4-BE49-F238E27FC236}">
                <a16:creationId xmlns:a16="http://schemas.microsoft.com/office/drawing/2014/main" id="{F6D6BCA1-E02F-4F81-913E-DB381BC95816}"/>
              </a:ext>
            </a:extLst>
          </p:cNvPr>
          <p:cNvSpPr>
            <a:spLocks noGrp="1"/>
          </p:cNvSpPr>
          <p:nvPr>
            <p:ph idx="1"/>
          </p:nvPr>
        </p:nvSpPr>
        <p:spPr/>
        <p:txBody>
          <a:bodyPr/>
          <a:lstStyle/>
          <a:p>
            <a:r>
              <a:rPr lang="fr-FR" dirty="0"/>
              <a:t>Objectif : création d’indicateurs écologiquement pertinents</a:t>
            </a:r>
          </a:p>
          <a:p>
            <a:r>
              <a:rPr lang="fr-FR" dirty="0"/>
              <a:t>Mobilisation de :</a:t>
            </a:r>
          </a:p>
          <a:p>
            <a:pPr lvl="1"/>
            <a:r>
              <a:rPr lang="fr-FR" dirty="0"/>
              <a:t>A) Connaissances sur la biologie du saumon</a:t>
            </a:r>
          </a:p>
          <a:p>
            <a:pPr lvl="1"/>
            <a:r>
              <a:rPr lang="fr-FR" dirty="0"/>
              <a:t>B) Indicateurs utilisés pour des espèces proches</a:t>
            </a:r>
          </a:p>
          <a:p>
            <a:pPr lvl="1"/>
            <a:r>
              <a:rPr lang="fr-FR" dirty="0"/>
              <a:t>C) « Indicateurs écologiquement informés » généraux</a:t>
            </a:r>
          </a:p>
        </p:txBody>
      </p:sp>
    </p:spTree>
    <p:extLst>
      <p:ext uri="{BB962C8B-B14F-4D97-AF65-F5344CB8AC3E}">
        <p14:creationId xmlns:p14="http://schemas.microsoft.com/office/powerpoint/2010/main" val="138879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EDC8CD-8E0B-4E34-9CF8-48B1016A0E4F}"/>
              </a:ext>
            </a:extLst>
          </p:cNvPr>
          <p:cNvSpPr>
            <a:spLocks noGrp="1"/>
          </p:cNvSpPr>
          <p:nvPr>
            <p:ph type="title"/>
          </p:nvPr>
        </p:nvSpPr>
        <p:spPr/>
        <p:txBody>
          <a:bodyPr/>
          <a:lstStyle/>
          <a:p>
            <a:r>
              <a:rPr lang="fr-FR" dirty="0"/>
              <a:t>Acclimatation</a:t>
            </a:r>
          </a:p>
        </p:txBody>
      </p:sp>
      <p:sp>
        <p:nvSpPr>
          <p:cNvPr id="6" name="Espace réservé du contenu 2">
            <a:extLst>
              <a:ext uri="{FF2B5EF4-FFF2-40B4-BE49-F238E27FC236}">
                <a16:creationId xmlns:a16="http://schemas.microsoft.com/office/drawing/2014/main" id="{EF8FD108-B125-4D14-ABE1-260C20B1917B}"/>
              </a:ext>
            </a:extLst>
          </p:cNvPr>
          <p:cNvSpPr>
            <a:spLocks noGrp="1"/>
          </p:cNvSpPr>
          <p:nvPr>
            <p:ph idx="1"/>
          </p:nvPr>
        </p:nvSpPr>
        <p:spPr>
          <a:xfrm>
            <a:off x="838200" y="1825624"/>
            <a:ext cx="10515600" cy="5228319"/>
          </a:xfrm>
        </p:spPr>
        <p:txBody>
          <a:bodyPr>
            <a:normAutofit/>
          </a:bodyPr>
          <a:lstStyle/>
          <a:p>
            <a:r>
              <a:rPr lang="fr-FR" dirty="0"/>
              <a:t>Acclimatation physiologique : augmentation du seuil de tolérance</a:t>
            </a:r>
          </a:p>
          <a:p>
            <a:pPr lvl="1"/>
            <a:r>
              <a:rPr lang="fr-FR" dirty="0"/>
              <a:t>Acclimatation cardiaque (</a:t>
            </a:r>
            <a:r>
              <a:rPr lang="fr-FR" dirty="0" err="1"/>
              <a:t>Anttila</a:t>
            </a:r>
            <a:r>
              <a:rPr lang="fr-FR" dirty="0"/>
              <a:t> et al. 2014)</a:t>
            </a:r>
          </a:p>
          <a:p>
            <a:pPr lvl="1"/>
            <a:r>
              <a:rPr lang="fr-FR" dirty="0"/>
              <a:t>Production de protéines de choc thermique (HSP)</a:t>
            </a:r>
          </a:p>
          <a:p>
            <a:pPr lvl="2"/>
            <a:r>
              <a:rPr lang="fr-FR" dirty="0"/>
              <a:t>Callaghan et al. 2016, </a:t>
            </a:r>
            <a:r>
              <a:rPr lang="fr-FR" dirty="0" err="1"/>
              <a:t>Tunnah</a:t>
            </a:r>
            <a:r>
              <a:rPr lang="fr-FR" dirty="0"/>
              <a:t> et al. 2017, Gallant et al. 2017, </a:t>
            </a:r>
          </a:p>
          <a:p>
            <a:pPr marL="914400" lvl="2" indent="0">
              <a:buNone/>
            </a:pPr>
            <a:r>
              <a:rPr lang="fr-FR" dirty="0"/>
              <a:t>Corey et al. 2017</a:t>
            </a:r>
          </a:p>
          <a:p>
            <a:pPr lvl="2"/>
            <a:r>
              <a:rPr lang="fr-FR" dirty="0"/>
              <a:t>Pas toujours clair si ça permet d’augmenter le seuil de tolérance</a:t>
            </a:r>
          </a:p>
          <a:p>
            <a:pPr lvl="3"/>
            <a:r>
              <a:rPr lang="fr-FR" dirty="0"/>
              <a:t>Mais Corey et al. 2017 (juvéniles), Callaghan et al. 2016 (truite arc en ciel)</a:t>
            </a:r>
          </a:p>
          <a:p>
            <a:pPr lvl="1"/>
            <a:r>
              <a:rPr lang="fr-FR" dirty="0"/>
              <a:t>Consommation d’oxygène/production de métabolites +</a:t>
            </a:r>
          </a:p>
          <a:p>
            <a:pPr lvl="2"/>
            <a:r>
              <a:rPr lang="fr-FR" dirty="0"/>
              <a:t>Gallant et al. 2017</a:t>
            </a:r>
          </a:p>
          <a:p>
            <a:pPr lvl="1"/>
            <a:endParaRPr lang="fr-FR" dirty="0"/>
          </a:p>
        </p:txBody>
      </p:sp>
      <p:pic>
        <p:nvPicPr>
          <p:cNvPr id="7" name="Image 6">
            <a:extLst>
              <a:ext uri="{FF2B5EF4-FFF2-40B4-BE49-F238E27FC236}">
                <a16:creationId xmlns:a16="http://schemas.microsoft.com/office/drawing/2014/main" id="{4DC333F5-F611-47D2-9C5F-84138E533F87}"/>
              </a:ext>
            </a:extLst>
          </p:cNvPr>
          <p:cNvPicPr>
            <a:picLocks noChangeAspect="1"/>
          </p:cNvPicPr>
          <p:nvPr/>
        </p:nvPicPr>
        <p:blipFill>
          <a:blip r:embed="rId2"/>
          <a:stretch>
            <a:fillRect/>
          </a:stretch>
        </p:blipFill>
        <p:spPr>
          <a:xfrm>
            <a:off x="9258300" y="2392121"/>
            <a:ext cx="2933700" cy="2492857"/>
          </a:xfrm>
          <a:prstGeom prst="rect">
            <a:avLst/>
          </a:prstGeom>
        </p:spPr>
      </p:pic>
      <p:pic>
        <p:nvPicPr>
          <p:cNvPr id="8" name="Image 7">
            <a:extLst>
              <a:ext uri="{FF2B5EF4-FFF2-40B4-BE49-F238E27FC236}">
                <a16:creationId xmlns:a16="http://schemas.microsoft.com/office/drawing/2014/main" id="{40B7BCEB-7161-4CD6-866B-A85CECB17CDF}"/>
              </a:ext>
            </a:extLst>
          </p:cNvPr>
          <p:cNvPicPr>
            <a:picLocks noChangeAspect="1"/>
          </p:cNvPicPr>
          <p:nvPr/>
        </p:nvPicPr>
        <p:blipFill>
          <a:blip r:embed="rId3"/>
          <a:stretch>
            <a:fillRect/>
          </a:stretch>
        </p:blipFill>
        <p:spPr>
          <a:xfrm>
            <a:off x="6210300" y="4759938"/>
            <a:ext cx="2933700" cy="1729339"/>
          </a:xfrm>
          <a:prstGeom prst="rect">
            <a:avLst/>
          </a:prstGeom>
        </p:spPr>
      </p:pic>
      <p:pic>
        <p:nvPicPr>
          <p:cNvPr id="9" name="Image 8">
            <a:extLst>
              <a:ext uri="{FF2B5EF4-FFF2-40B4-BE49-F238E27FC236}">
                <a16:creationId xmlns:a16="http://schemas.microsoft.com/office/drawing/2014/main" id="{7510BF53-D14F-4356-8AFC-771452778A3B}"/>
              </a:ext>
            </a:extLst>
          </p:cNvPr>
          <p:cNvPicPr>
            <a:picLocks noChangeAspect="1"/>
          </p:cNvPicPr>
          <p:nvPr/>
        </p:nvPicPr>
        <p:blipFill>
          <a:blip r:embed="rId4"/>
          <a:stretch>
            <a:fillRect/>
          </a:stretch>
        </p:blipFill>
        <p:spPr>
          <a:xfrm>
            <a:off x="575610" y="5145838"/>
            <a:ext cx="5192155" cy="1694987"/>
          </a:xfrm>
          <a:prstGeom prst="rect">
            <a:avLst/>
          </a:prstGeom>
        </p:spPr>
      </p:pic>
      <p:sp>
        <p:nvSpPr>
          <p:cNvPr id="10" name="Rectangle 9">
            <a:extLst>
              <a:ext uri="{FF2B5EF4-FFF2-40B4-BE49-F238E27FC236}">
                <a16:creationId xmlns:a16="http://schemas.microsoft.com/office/drawing/2014/main" id="{E404D946-BC80-4E19-83BF-2B9B6B8001B1}"/>
              </a:ext>
            </a:extLst>
          </p:cNvPr>
          <p:cNvSpPr/>
          <p:nvPr/>
        </p:nvSpPr>
        <p:spPr>
          <a:xfrm>
            <a:off x="5091113" y="6489277"/>
            <a:ext cx="7167562" cy="369332"/>
          </a:xfrm>
          <a:prstGeom prst="rect">
            <a:avLst/>
          </a:prstGeom>
        </p:spPr>
        <p:txBody>
          <a:bodyPr wrap="square">
            <a:spAutoFit/>
          </a:bodyPr>
          <a:lstStyle/>
          <a:p>
            <a:pPr lvl="2"/>
            <a:r>
              <a:rPr lang="fr-FR" dirty="0">
                <a:sym typeface="Wingdings" panose="05000000000000000000" pitchFamily="2" charset="2"/>
              </a:rPr>
              <a:t> </a:t>
            </a:r>
            <a:r>
              <a:rPr lang="fr-FR" dirty="0"/>
              <a:t>Le niveau de mortalité dépend de la T° expérimentée avant ?</a:t>
            </a:r>
          </a:p>
        </p:txBody>
      </p:sp>
    </p:spTree>
    <p:extLst>
      <p:ext uri="{BB962C8B-B14F-4D97-AF65-F5344CB8AC3E}">
        <p14:creationId xmlns:p14="http://schemas.microsoft.com/office/powerpoint/2010/main" val="1169261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EDC8CD-8E0B-4E34-9CF8-48B1016A0E4F}"/>
              </a:ext>
            </a:extLst>
          </p:cNvPr>
          <p:cNvSpPr>
            <a:spLocks noGrp="1"/>
          </p:cNvSpPr>
          <p:nvPr>
            <p:ph type="title"/>
          </p:nvPr>
        </p:nvSpPr>
        <p:spPr/>
        <p:txBody>
          <a:bodyPr/>
          <a:lstStyle/>
          <a:p>
            <a:r>
              <a:rPr lang="fr-FR" dirty="0"/>
              <a:t>Acclimatation</a:t>
            </a:r>
          </a:p>
        </p:txBody>
      </p:sp>
      <p:sp>
        <p:nvSpPr>
          <p:cNvPr id="6" name="Espace réservé du contenu 2">
            <a:extLst>
              <a:ext uri="{FF2B5EF4-FFF2-40B4-BE49-F238E27FC236}">
                <a16:creationId xmlns:a16="http://schemas.microsoft.com/office/drawing/2014/main" id="{EF8FD108-B125-4D14-ABE1-260C20B1917B}"/>
              </a:ext>
            </a:extLst>
          </p:cNvPr>
          <p:cNvSpPr>
            <a:spLocks noGrp="1"/>
          </p:cNvSpPr>
          <p:nvPr>
            <p:ph idx="1"/>
          </p:nvPr>
        </p:nvSpPr>
        <p:spPr>
          <a:xfrm>
            <a:off x="838200" y="1825624"/>
            <a:ext cx="10515600" cy="5228319"/>
          </a:xfrm>
        </p:spPr>
        <p:txBody>
          <a:bodyPr>
            <a:normAutofit/>
          </a:bodyPr>
          <a:lstStyle/>
          <a:p>
            <a:r>
              <a:rPr lang="fr-FR" dirty="0"/>
              <a:t>Acclimatation physiologique : augmentation du seuil de tolérance</a:t>
            </a:r>
          </a:p>
          <a:p>
            <a:pPr lvl="1"/>
            <a:r>
              <a:rPr lang="fr-FR" dirty="0"/>
              <a:t>Noter que malgré l’acclimatation, la mortalité reste + élevée à des températures élevées (</a:t>
            </a:r>
            <a:r>
              <a:rPr lang="fr-FR" dirty="0" err="1"/>
              <a:t>Wilkie</a:t>
            </a:r>
            <a:r>
              <a:rPr lang="fr-FR" dirty="0"/>
              <a:t> et al. 1997, 23°C)</a:t>
            </a:r>
          </a:p>
          <a:p>
            <a:pPr lvl="1"/>
            <a:r>
              <a:rPr lang="fr-FR" dirty="0"/>
              <a:t>Noter aussi que la possibilité de l’acclimatation suggère une certaine stabilité des températures : + difficile dans un environnement </a:t>
            </a:r>
            <a:r>
              <a:rPr lang="fr-FR" b="1" dirty="0"/>
              <a:t>fluctuant</a:t>
            </a:r>
          </a:p>
          <a:p>
            <a:pPr lvl="2"/>
            <a:r>
              <a:rPr lang="fr-FR" dirty="0"/>
              <a:t>« </a:t>
            </a:r>
            <a:r>
              <a:rPr lang="en-US" dirty="0"/>
              <a:t>However, recovery in a fluctuating environment is likely more complex.</a:t>
            </a:r>
            <a:r>
              <a:rPr lang="fr-FR" dirty="0"/>
              <a:t> » (</a:t>
            </a:r>
            <a:r>
              <a:rPr lang="fr-FR" dirty="0" err="1"/>
              <a:t>Breau</a:t>
            </a:r>
            <a:r>
              <a:rPr lang="fr-FR" dirty="0"/>
              <a:t> 2013)</a:t>
            </a:r>
          </a:p>
          <a:p>
            <a:pPr lvl="1"/>
            <a:r>
              <a:rPr lang="fr-FR" dirty="0"/>
              <a:t>MAIS en même temps, l’acclimatation peut être </a:t>
            </a:r>
            <a:r>
              <a:rPr lang="fr-FR" b="1" dirty="0"/>
              <a:t>facilitée par des évènements cycliques </a:t>
            </a:r>
            <a:r>
              <a:rPr lang="fr-FR" dirty="0"/>
              <a:t>!</a:t>
            </a:r>
          </a:p>
          <a:p>
            <a:pPr lvl="2"/>
            <a:r>
              <a:rPr lang="fr-FR" dirty="0" err="1"/>
              <a:t>Tunnah</a:t>
            </a:r>
            <a:r>
              <a:rPr lang="fr-FR" dirty="0"/>
              <a:t> et al. 2017 : </a:t>
            </a:r>
            <a:r>
              <a:rPr lang="en-US" dirty="0"/>
              <a:t>This suggests that thermal cycling or temperature variance is more important than the nature of the diel cycling (e.g., accumulated thermal exposure, magnitude, rate of temperature change, or mean), at least with regard to the two different cycling profiles tested here.</a:t>
            </a:r>
            <a:endParaRPr lang="fr-FR" dirty="0"/>
          </a:p>
          <a:p>
            <a:pPr lvl="1"/>
            <a:endParaRPr lang="fr-FR" dirty="0"/>
          </a:p>
        </p:txBody>
      </p:sp>
    </p:spTree>
    <p:extLst>
      <p:ext uri="{BB962C8B-B14F-4D97-AF65-F5344CB8AC3E}">
        <p14:creationId xmlns:p14="http://schemas.microsoft.com/office/powerpoint/2010/main" val="4033663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EDC8CD-8E0B-4E34-9CF8-48B1016A0E4F}"/>
              </a:ext>
            </a:extLst>
          </p:cNvPr>
          <p:cNvSpPr>
            <a:spLocks noGrp="1"/>
          </p:cNvSpPr>
          <p:nvPr>
            <p:ph type="title"/>
          </p:nvPr>
        </p:nvSpPr>
        <p:spPr/>
        <p:txBody>
          <a:bodyPr/>
          <a:lstStyle/>
          <a:p>
            <a:r>
              <a:rPr lang="fr-FR" dirty="0"/>
              <a:t>Acclimatation</a:t>
            </a:r>
          </a:p>
        </p:txBody>
      </p:sp>
      <p:pic>
        <p:nvPicPr>
          <p:cNvPr id="8" name="Image 7">
            <a:extLst>
              <a:ext uri="{FF2B5EF4-FFF2-40B4-BE49-F238E27FC236}">
                <a16:creationId xmlns:a16="http://schemas.microsoft.com/office/drawing/2014/main" id="{A49E81B0-EA29-42C7-9BFD-66100ECD4C81}"/>
              </a:ext>
            </a:extLst>
          </p:cNvPr>
          <p:cNvPicPr>
            <a:picLocks noChangeAspect="1"/>
          </p:cNvPicPr>
          <p:nvPr/>
        </p:nvPicPr>
        <p:blipFill>
          <a:blip r:embed="rId2"/>
          <a:stretch>
            <a:fillRect/>
          </a:stretch>
        </p:blipFill>
        <p:spPr>
          <a:xfrm>
            <a:off x="7441448" y="123703"/>
            <a:ext cx="4677428" cy="1700450"/>
          </a:xfrm>
          <a:prstGeom prst="rect">
            <a:avLst/>
          </a:prstGeom>
        </p:spPr>
      </p:pic>
      <p:sp>
        <p:nvSpPr>
          <p:cNvPr id="9" name="ZoneTexte 8">
            <a:extLst>
              <a:ext uri="{FF2B5EF4-FFF2-40B4-BE49-F238E27FC236}">
                <a16:creationId xmlns:a16="http://schemas.microsoft.com/office/drawing/2014/main" id="{37E53905-3B68-4525-97F0-7632E3860106}"/>
              </a:ext>
            </a:extLst>
          </p:cNvPr>
          <p:cNvSpPr txBox="1"/>
          <p:nvPr/>
        </p:nvSpPr>
        <p:spPr>
          <a:xfrm>
            <a:off x="10110787" y="-60963"/>
            <a:ext cx="2486025" cy="369332"/>
          </a:xfrm>
          <a:prstGeom prst="rect">
            <a:avLst/>
          </a:prstGeom>
          <a:noFill/>
        </p:spPr>
        <p:txBody>
          <a:bodyPr wrap="square" rtlCol="0">
            <a:spAutoFit/>
          </a:bodyPr>
          <a:lstStyle/>
          <a:p>
            <a:r>
              <a:rPr lang="fr-FR" dirty="0"/>
              <a:t>Callaghan et al. 2016</a:t>
            </a:r>
          </a:p>
        </p:txBody>
      </p:sp>
      <p:pic>
        <p:nvPicPr>
          <p:cNvPr id="10" name="Image 9">
            <a:extLst>
              <a:ext uri="{FF2B5EF4-FFF2-40B4-BE49-F238E27FC236}">
                <a16:creationId xmlns:a16="http://schemas.microsoft.com/office/drawing/2014/main" id="{39121F8F-7BB6-4497-9093-27FC32CD346C}"/>
              </a:ext>
            </a:extLst>
          </p:cNvPr>
          <p:cNvPicPr>
            <a:picLocks noChangeAspect="1"/>
          </p:cNvPicPr>
          <p:nvPr/>
        </p:nvPicPr>
        <p:blipFill rotWithShape="1">
          <a:blip r:embed="rId3"/>
          <a:srcRect b="50255"/>
          <a:stretch/>
        </p:blipFill>
        <p:spPr>
          <a:xfrm>
            <a:off x="4265179" y="521429"/>
            <a:ext cx="1646590" cy="904997"/>
          </a:xfrm>
          <a:prstGeom prst="rect">
            <a:avLst/>
          </a:prstGeom>
        </p:spPr>
      </p:pic>
      <p:sp>
        <p:nvSpPr>
          <p:cNvPr id="11" name="ZoneTexte 10">
            <a:extLst>
              <a:ext uri="{FF2B5EF4-FFF2-40B4-BE49-F238E27FC236}">
                <a16:creationId xmlns:a16="http://schemas.microsoft.com/office/drawing/2014/main" id="{E4027302-5F8B-4E4A-A84C-4CDD5E751818}"/>
              </a:ext>
            </a:extLst>
          </p:cNvPr>
          <p:cNvSpPr txBox="1"/>
          <p:nvPr/>
        </p:nvSpPr>
        <p:spPr>
          <a:xfrm>
            <a:off x="4477487" y="123703"/>
            <a:ext cx="2486025" cy="369332"/>
          </a:xfrm>
          <a:prstGeom prst="rect">
            <a:avLst/>
          </a:prstGeom>
          <a:noFill/>
        </p:spPr>
        <p:txBody>
          <a:bodyPr wrap="square" rtlCol="0">
            <a:spAutoFit/>
          </a:bodyPr>
          <a:lstStyle/>
          <a:p>
            <a:r>
              <a:rPr lang="fr-FR" dirty="0" err="1"/>
              <a:t>Tunnah</a:t>
            </a:r>
            <a:r>
              <a:rPr lang="fr-FR" dirty="0"/>
              <a:t> et al. 2017</a:t>
            </a:r>
          </a:p>
        </p:txBody>
      </p:sp>
      <p:sp>
        <p:nvSpPr>
          <p:cNvPr id="14" name="Espace réservé du contenu 2">
            <a:extLst>
              <a:ext uri="{FF2B5EF4-FFF2-40B4-BE49-F238E27FC236}">
                <a16:creationId xmlns:a16="http://schemas.microsoft.com/office/drawing/2014/main" id="{40CC6E4F-2693-4C37-83C4-D40453C829E3}"/>
              </a:ext>
            </a:extLst>
          </p:cNvPr>
          <p:cNvSpPr>
            <a:spLocks noGrp="1"/>
          </p:cNvSpPr>
          <p:nvPr>
            <p:ph idx="1"/>
          </p:nvPr>
        </p:nvSpPr>
        <p:spPr>
          <a:xfrm>
            <a:off x="838199" y="1825624"/>
            <a:ext cx="10715625" cy="5228319"/>
          </a:xfrm>
        </p:spPr>
        <p:txBody>
          <a:bodyPr>
            <a:normAutofit/>
          </a:bodyPr>
          <a:lstStyle/>
          <a:p>
            <a:r>
              <a:rPr lang="fr-FR" dirty="0"/>
              <a:t>Influence de la cyclicité du régime thermique sur l’acclimatation ?</a:t>
            </a:r>
          </a:p>
          <a:p>
            <a:pPr lvl="1"/>
            <a:r>
              <a:rPr lang="fr-FR" dirty="0"/>
              <a:t>Callaghan et al. 2016 : truite </a:t>
            </a:r>
            <a:r>
              <a:rPr lang="fr-FR" dirty="0" err="1"/>
              <a:t>arc-en</a:t>
            </a:r>
            <a:r>
              <a:rPr lang="fr-FR" dirty="0"/>
              <a:t> ciel. Les truites récupèrent après plusieurs cycles et passent dans métabolisme anabolique, potentiellement mieux préparées au stress.</a:t>
            </a:r>
          </a:p>
          <a:p>
            <a:pPr lvl="1"/>
            <a:r>
              <a:rPr lang="fr-FR" dirty="0" err="1"/>
              <a:t>Tunnah</a:t>
            </a:r>
            <a:r>
              <a:rPr lang="fr-FR" dirty="0"/>
              <a:t> et al. 2017 : SAT juvénile. Modification de l’activité métabolique, de la production de protéines de stress, mais pas d’augmentation notée de la résistance thermique. </a:t>
            </a:r>
          </a:p>
          <a:p>
            <a:pPr lvl="1"/>
            <a:r>
              <a:rPr lang="fr-FR" dirty="0"/>
              <a:t>Gallant et al. 2017 : SAT juvénile, pas d’augmentation notée de la résistance thermique après un cycle thermique.</a:t>
            </a:r>
          </a:p>
          <a:p>
            <a:pPr lvl="1"/>
            <a:r>
              <a:rPr lang="fr-FR" dirty="0"/>
              <a:t>Corey et al. 2017 : SAT juvénile, augmentation de </a:t>
            </a:r>
            <a:r>
              <a:rPr lang="fr-FR" dirty="0" err="1"/>
              <a:t>CT</a:t>
            </a:r>
            <a:r>
              <a:rPr lang="fr-FR" baseline="-25000" dirty="0" err="1"/>
              <a:t>max</a:t>
            </a:r>
            <a:r>
              <a:rPr lang="fr-FR" dirty="0"/>
              <a:t> après plusieurs cycles. Mais pas très clair si du à la variance ou au max.</a:t>
            </a:r>
          </a:p>
          <a:p>
            <a:pPr lvl="1"/>
            <a:endParaRPr lang="fr-FR" dirty="0"/>
          </a:p>
          <a:p>
            <a:pPr lvl="1"/>
            <a:endParaRPr lang="fr-FR" dirty="0"/>
          </a:p>
          <a:p>
            <a:pPr lvl="1"/>
            <a:endParaRPr lang="fr-FR" dirty="0"/>
          </a:p>
        </p:txBody>
      </p:sp>
      <p:pic>
        <p:nvPicPr>
          <p:cNvPr id="15" name="Image 14">
            <a:extLst>
              <a:ext uri="{FF2B5EF4-FFF2-40B4-BE49-F238E27FC236}">
                <a16:creationId xmlns:a16="http://schemas.microsoft.com/office/drawing/2014/main" id="{92046BA1-137A-4476-9FBE-CD9CC33C6F48}"/>
              </a:ext>
            </a:extLst>
          </p:cNvPr>
          <p:cNvPicPr>
            <a:picLocks noChangeAspect="1"/>
          </p:cNvPicPr>
          <p:nvPr/>
        </p:nvPicPr>
        <p:blipFill rotWithShape="1">
          <a:blip r:embed="rId3"/>
          <a:srcRect t="50255"/>
          <a:stretch/>
        </p:blipFill>
        <p:spPr>
          <a:xfrm>
            <a:off x="5699460" y="493035"/>
            <a:ext cx="1646590" cy="904997"/>
          </a:xfrm>
          <a:prstGeom prst="rect">
            <a:avLst/>
          </a:prstGeom>
        </p:spPr>
      </p:pic>
    </p:spTree>
    <p:extLst>
      <p:ext uri="{BB962C8B-B14F-4D97-AF65-F5344CB8AC3E}">
        <p14:creationId xmlns:p14="http://schemas.microsoft.com/office/powerpoint/2010/main" val="163329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EDC8CD-8E0B-4E34-9CF8-48B1016A0E4F}"/>
              </a:ext>
            </a:extLst>
          </p:cNvPr>
          <p:cNvSpPr>
            <a:spLocks noGrp="1"/>
          </p:cNvSpPr>
          <p:nvPr>
            <p:ph type="title"/>
          </p:nvPr>
        </p:nvSpPr>
        <p:spPr/>
        <p:txBody>
          <a:bodyPr/>
          <a:lstStyle/>
          <a:p>
            <a:r>
              <a:rPr lang="fr-FR" dirty="0"/>
              <a:t>Acclimatation</a:t>
            </a:r>
          </a:p>
        </p:txBody>
      </p:sp>
      <p:sp>
        <p:nvSpPr>
          <p:cNvPr id="6" name="Espace réservé du contenu 2">
            <a:extLst>
              <a:ext uri="{FF2B5EF4-FFF2-40B4-BE49-F238E27FC236}">
                <a16:creationId xmlns:a16="http://schemas.microsoft.com/office/drawing/2014/main" id="{EF8FD108-B125-4D14-ABE1-260C20B1917B}"/>
              </a:ext>
            </a:extLst>
          </p:cNvPr>
          <p:cNvSpPr>
            <a:spLocks noGrp="1"/>
          </p:cNvSpPr>
          <p:nvPr>
            <p:ph idx="1"/>
          </p:nvPr>
        </p:nvSpPr>
        <p:spPr>
          <a:xfrm>
            <a:off x="838200" y="1825624"/>
            <a:ext cx="10515600" cy="5228319"/>
          </a:xfrm>
        </p:spPr>
        <p:txBody>
          <a:bodyPr>
            <a:normAutofit/>
          </a:bodyPr>
          <a:lstStyle/>
          <a:p>
            <a:r>
              <a:rPr lang="fr-FR" dirty="0"/>
              <a:t>Acclimatation physiologique : augmentation du seuil de tolérance</a:t>
            </a:r>
          </a:p>
          <a:p>
            <a:pPr lvl="1"/>
            <a:r>
              <a:rPr lang="fr-FR" dirty="0"/>
              <a:t>Noter que malgré l’acclimatation, la mortalité reste + élevée à des températures élevées (</a:t>
            </a:r>
            <a:r>
              <a:rPr lang="fr-FR" dirty="0" err="1"/>
              <a:t>Wilkie</a:t>
            </a:r>
            <a:r>
              <a:rPr lang="fr-FR" dirty="0"/>
              <a:t> et al. 1997)</a:t>
            </a:r>
          </a:p>
          <a:p>
            <a:pPr lvl="1"/>
            <a:r>
              <a:rPr lang="fr-FR" dirty="0"/>
              <a:t>Noter aussi que la possibilité de l’acclimatation suggère une certaine stabilité des températures : + difficile dans un environnement fluctuant</a:t>
            </a:r>
          </a:p>
          <a:p>
            <a:pPr lvl="2"/>
            <a:r>
              <a:rPr lang="fr-FR" dirty="0"/>
              <a:t>« </a:t>
            </a:r>
            <a:r>
              <a:rPr lang="en-US" dirty="0"/>
              <a:t>However, recovery in a fluctuating environment is likely more complex.</a:t>
            </a:r>
            <a:r>
              <a:rPr lang="fr-FR" dirty="0"/>
              <a:t> » (</a:t>
            </a:r>
            <a:r>
              <a:rPr lang="fr-FR" dirty="0" err="1"/>
              <a:t>Breau</a:t>
            </a:r>
            <a:r>
              <a:rPr lang="fr-FR" dirty="0"/>
              <a:t> 2013)</a:t>
            </a:r>
          </a:p>
          <a:p>
            <a:pPr lvl="1"/>
            <a:r>
              <a:rPr lang="fr-FR" dirty="0"/>
              <a:t>MAIS en même temps, l’acclimatation peut être facilitée par des évènements cycliques !</a:t>
            </a:r>
          </a:p>
          <a:p>
            <a:pPr lvl="2"/>
            <a:r>
              <a:rPr lang="fr-FR" dirty="0" err="1"/>
              <a:t>Tunnah</a:t>
            </a:r>
            <a:r>
              <a:rPr lang="fr-FR" dirty="0"/>
              <a:t> et al. 2017 : « </a:t>
            </a:r>
            <a:r>
              <a:rPr lang="en-US" dirty="0"/>
              <a:t>Two likely outcomes from exposure to repeated fluctuations in temperature are possible and not necessarily mutually exclusive: (</a:t>
            </a:r>
            <a:r>
              <a:rPr lang="en-US" dirty="0" err="1"/>
              <a:t>i</a:t>
            </a:r>
            <a:r>
              <a:rPr lang="en-US" dirty="0"/>
              <a:t>) a protective heat hardening response that increases thermal tolerance or (ii) a detrimental accumulation of heat exposure-related stress, cellular damage, and depletion of energetic stores.”</a:t>
            </a:r>
            <a:endParaRPr lang="fr-FR" dirty="0"/>
          </a:p>
        </p:txBody>
      </p:sp>
    </p:spTree>
    <p:extLst>
      <p:ext uri="{BB962C8B-B14F-4D97-AF65-F5344CB8AC3E}">
        <p14:creationId xmlns:p14="http://schemas.microsoft.com/office/powerpoint/2010/main" val="3197041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EDC8CD-8E0B-4E34-9CF8-48B1016A0E4F}"/>
              </a:ext>
            </a:extLst>
          </p:cNvPr>
          <p:cNvSpPr>
            <a:spLocks noGrp="1"/>
          </p:cNvSpPr>
          <p:nvPr>
            <p:ph type="title"/>
          </p:nvPr>
        </p:nvSpPr>
        <p:spPr/>
        <p:txBody>
          <a:bodyPr/>
          <a:lstStyle/>
          <a:p>
            <a:r>
              <a:rPr lang="fr-FR" dirty="0"/>
              <a:t>Acclimatation</a:t>
            </a:r>
          </a:p>
        </p:txBody>
      </p:sp>
      <p:sp>
        <p:nvSpPr>
          <p:cNvPr id="6" name="Espace réservé du contenu 2">
            <a:extLst>
              <a:ext uri="{FF2B5EF4-FFF2-40B4-BE49-F238E27FC236}">
                <a16:creationId xmlns:a16="http://schemas.microsoft.com/office/drawing/2014/main" id="{EF8FD108-B125-4D14-ABE1-260C20B1917B}"/>
              </a:ext>
            </a:extLst>
          </p:cNvPr>
          <p:cNvSpPr>
            <a:spLocks noGrp="1"/>
          </p:cNvSpPr>
          <p:nvPr>
            <p:ph idx="1"/>
          </p:nvPr>
        </p:nvSpPr>
        <p:spPr>
          <a:xfrm>
            <a:off x="838200" y="1825624"/>
            <a:ext cx="10515600" cy="5228319"/>
          </a:xfrm>
        </p:spPr>
        <p:txBody>
          <a:bodyPr>
            <a:normAutofit/>
          </a:bodyPr>
          <a:lstStyle/>
          <a:p>
            <a:r>
              <a:rPr lang="fr-FR" dirty="0"/>
              <a:t>Acclimatation comportementale : thermorégulation</a:t>
            </a:r>
          </a:p>
          <a:p>
            <a:pPr lvl="1"/>
            <a:r>
              <a:rPr lang="fr-FR" dirty="0" err="1"/>
              <a:t>Breau</a:t>
            </a:r>
            <a:r>
              <a:rPr lang="fr-FR" dirty="0"/>
              <a:t> 2011, Moore et al. 2012 : déplacement vers des refuges thermiques quand les températures sont ≈ 18-24°C</a:t>
            </a:r>
          </a:p>
          <a:p>
            <a:pPr lvl="1"/>
            <a:r>
              <a:rPr lang="fr-FR" dirty="0"/>
              <a:t>Fréchette et al. 2018 : thermorégulation dès 16-17°C </a:t>
            </a:r>
            <a:r>
              <a:rPr lang="fr-FR" i="1" dirty="0"/>
              <a:t>selon la température expérimentée avant</a:t>
            </a:r>
          </a:p>
          <a:p>
            <a:pPr lvl="1"/>
            <a:endParaRPr lang="fr-FR" dirty="0"/>
          </a:p>
        </p:txBody>
      </p:sp>
      <p:pic>
        <p:nvPicPr>
          <p:cNvPr id="11" name="Image 10">
            <a:extLst>
              <a:ext uri="{FF2B5EF4-FFF2-40B4-BE49-F238E27FC236}">
                <a16:creationId xmlns:a16="http://schemas.microsoft.com/office/drawing/2014/main" id="{00FE728A-B1E4-480D-A4FB-5806BAF4D44C}"/>
              </a:ext>
            </a:extLst>
          </p:cNvPr>
          <p:cNvPicPr>
            <a:picLocks noChangeAspect="1"/>
          </p:cNvPicPr>
          <p:nvPr/>
        </p:nvPicPr>
        <p:blipFill>
          <a:blip r:embed="rId2"/>
          <a:stretch>
            <a:fillRect/>
          </a:stretch>
        </p:blipFill>
        <p:spPr>
          <a:xfrm>
            <a:off x="346075" y="4039548"/>
            <a:ext cx="2838846" cy="2362530"/>
          </a:xfrm>
          <a:prstGeom prst="rect">
            <a:avLst/>
          </a:prstGeom>
        </p:spPr>
      </p:pic>
      <p:pic>
        <p:nvPicPr>
          <p:cNvPr id="12" name="Image 11">
            <a:extLst>
              <a:ext uri="{FF2B5EF4-FFF2-40B4-BE49-F238E27FC236}">
                <a16:creationId xmlns:a16="http://schemas.microsoft.com/office/drawing/2014/main" id="{ECAE5DFB-B038-4BFB-9485-30E84087A2D0}"/>
              </a:ext>
            </a:extLst>
          </p:cNvPr>
          <p:cNvPicPr>
            <a:picLocks noChangeAspect="1"/>
          </p:cNvPicPr>
          <p:nvPr/>
        </p:nvPicPr>
        <p:blipFill>
          <a:blip r:embed="rId3"/>
          <a:stretch>
            <a:fillRect/>
          </a:stretch>
        </p:blipFill>
        <p:spPr>
          <a:xfrm>
            <a:off x="3362721" y="4079116"/>
            <a:ext cx="2934109" cy="2410161"/>
          </a:xfrm>
          <a:prstGeom prst="rect">
            <a:avLst/>
          </a:prstGeom>
        </p:spPr>
      </p:pic>
      <p:pic>
        <p:nvPicPr>
          <p:cNvPr id="3" name="Image 2">
            <a:extLst>
              <a:ext uri="{FF2B5EF4-FFF2-40B4-BE49-F238E27FC236}">
                <a16:creationId xmlns:a16="http://schemas.microsoft.com/office/drawing/2014/main" id="{EF9BCD8C-F8C0-4697-9560-092D9A624B2C}"/>
              </a:ext>
            </a:extLst>
          </p:cNvPr>
          <p:cNvPicPr>
            <a:picLocks noChangeAspect="1"/>
          </p:cNvPicPr>
          <p:nvPr/>
        </p:nvPicPr>
        <p:blipFill>
          <a:blip r:embed="rId4"/>
          <a:stretch>
            <a:fillRect/>
          </a:stretch>
        </p:blipFill>
        <p:spPr>
          <a:xfrm>
            <a:off x="8044920" y="3562173"/>
            <a:ext cx="3801005" cy="2534004"/>
          </a:xfrm>
          <a:prstGeom prst="rect">
            <a:avLst/>
          </a:prstGeom>
        </p:spPr>
      </p:pic>
      <p:sp>
        <p:nvSpPr>
          <p:cNvPr id="13" name="Rectangle 12">
            <a:extLst>
              <a:ext uri="{FF2B5EF4-FFF2-40B4-BE49-F238E27FC236}">
                <a16:creationId xmlns:a16="http://schemas.microsoft.com/office/drawing/2014/main" id="{61E515BF-AE42-439D-9C82-4D90653D8311}"/>
              </a:ext>
            </a:extLst>
          </p:cNvPr>
          <p:cNvSpPr/>
          <p:nvPr/>
        </p:nvSpPr>
        <p:spPr>
          <a:xfrm>
            <a:off x="5091113" y="6489277"/>
            <a:ext cx="7167562" cy="369332"/>
          </a:xfrm>
          <a:prstGeom prst="rect">
            <a:avLst/>
          </a:prstGeom>
        </p:spPr>
        <p:txBody>
          <a:bodyPr wrap="square">
            <a:spAutoFit/>
          </a:bodyPr>
          <a:lstStyle/>
          <a:p>
            <a:pPr lvl="2"/>
            <a:r>
              <a:rPr lang="fr-FR" dirty="0">
                <a:sym typeface="Wingdings" panose="05000000000000000000" pitchFamily="2" charset="2"/>
              </a:rPr>
              <a:t> </a:t>
            </a:r>
            <a:r>
              <a:rPr lang="fr-FR" dirty="0"/>
              <a:t>Le niveau de mortalité dépend de la T° expérimentée avant ?</a:t>
            </a:r>
          </a:p>
        </p:txBody>
      </p:sp>
    </p:spTree>
    <p:extLst>
      <p:ext uri="{BB962C8B-B14F-4D97-AF65-F5344CB8AC3E}">
        <p14:creationId xmlns:p14="http://schemas.microsoft.com/office/powerpoint/2010/main" val="958348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BF7FA-AE06-4397-9CEA-89AA84565CCB}"/>
              </a:ext>
            </a:extLst>
          </p:cNvPr>
          <p:cNvSpPr>
            <a:spLocks noGrp="1"/>
          </p:cNvSpPr>
          <p:nvPr>
            <p:ph type="title"/>
          </p:nvPr>
        </p:nvSpPr>
        <p:spPr/>
        <p:txBody>
          <a:bodyPr/>
          <a:lstStyle/>
          <a:p>
            <a:r>
              <a:rPr lang="fr-FR" dirty="0"/>
              <a:t>Acclimatation</a:t>
            </a:r>
          </a:p>
        </p:txBody>
      </p:sp>
      <p:sp>
        <p:nvSpPr>
          <p:cNvPr id="3" name="Espace réservé du contenu 2">
            <a:extLst>
              <a:ext uri="{FF2B5EF4-FFF2-40B4-BE49-F238E27FC236}">
                <a16:creationId xmlns:a16="http://schemas.microsoft.com/office/drawing/2014/main" id="{5E5BFDE7-7968-42CA-816A-AD20E26010C8}"/>
              </a:ext>
            </a:extLst>
          </p:cNvPr>
          <p:cNvSpPr>
            <a:spLocks noGrp="1"/>
          </p:cNvSpPr>
          <p:nvPr>
            <p:ph idx="1"/>
          </p:nvPr>
        </p:nvSpPr>
        <p:spPr>
          <a:xfrm>
            <a:off x="838200" y="1825624"/>
            <a:ext cx="10515600" cy="4784725"/>
          </a:xfrm>
        </p:spPr>
        <p:txBody>
          <a:bodyPr>
            <a:normAutofit/>
          </a:bodyPr>
          <a:lstStyle/>
          <a:p>
            <a:r>
              <a:rPr lang="fr-FR" dirty="0"/>
              <a:t>La capacité de tolérer le stress thermique dépend de l’</a:t>
            </a:r>
            <a:r>
              <a:rPr lang="fr-FR" b="1" dirty="0"/>
              <a:t>acclimatation</a:t>
            </a:r>
            <a:r>
              <a:rPr lang="fr-FR" dirty="0"/>
              <a:t> du poisson</a:t>
            </a:r>
          </a:p>
          <a:p>
            <a:pPr lvl="1"/>
            <a:r>
              <a:rPr lang="en-US" dirty="0" err="1"/>
              <a:t>Breau</a:t>
            </a:r>
            <a:r>
              <a:rPr lang="en-US" dirty="0"/>
              <a:t> 2013 : “The best recovery temperature is the temperature experienced by the fish prior to the high temperature event that is within the tolerance zone for the fish.”</a:t>
            </a:r>
          </a:p>
          <a:p>
            <a:pPr lvl="1"/>
            <a:r>
              <a:rPr lang="en-US" dirty="0" err="1"/>
              <a:t>Quels</a:t>
            </a:r>
            <a:r>
              <a:rPr lang="en-US" dirty="0"/>
              <a:t> </a:t>
            </a:r>
            <a:r>
              <a:rPr lang="en-US" dirty="0" err="1"/>
              <a:t>paramètres</a:t>
            </a:r>
            <a:r>
              <a:rPr lang="en-US" dirty="0"/>
              <a:t> ?</a:t>
            </a:r>
          </a:p>
          <a:p>
            <a:pPr lvl="2"/>
            <a:r>
              <a:rPr lang="en-US" b="1" dirty="0" err="1"/>
              <a:t>Moyenne</a:t>
            </a:r>
            <a:r>
              <a:rPr lang="en-US" dirty="0"/>
              <a:t> </a:t>
            </a:r>
            <a:r>
              <a:rPr lang="fr-FR" dirty="0"/>
              <a:t>des températures expérimentées avant (e.g. </a:t>
            </a:r>
            <a:r>
              <a:rPr lang="fr-FR" dirty="0" err="1"/>
              <a:t>Anttila</a:t>
            </a:r>
            <a:r>
              <a:rPr lang="fr-FR" dirty="0"/>
              <a:t> et al. 2014)</a:t>
            </a:r>
          </a:p>
          <a:p>
            <a:pPr lvl="2"/>
            <a:r>
              <a:rPr lang="fr-FR" b="1" dirty="0"/>
              <a:t>Maximum</a:t>
            </a:r>
            <a:r>
              <a:rPr lang="fr-FR" dirty="0"/>
              <a:t> des températures expérimentées avant ? (e.g. Corey et al. 2017)</a:t>
            </a:r>
          </a:p>
          <a:p>
            <a:pPr lvl="2"/>
            <a:r>
              <a:rPr lang="fr-FR" b="1" dirty="0"/>
              <a:t>Ecart</a:t>
            </a:r>
            <a:r>
              <a:rPr lang="fr-FR" dirty="0"/>
              <a:t> entre les températures expérimentées avant et celle subies pendant le stress ? (</a:t>
            </a:r>
            <a:r>
              <a:rPr lang="fr-FR" dirty="0" err="1"/>
              <a:t>Breau</a:t>
            </a:r>
            <a:r>
              <a:rPr lang="fr-FR" dirty="0"/>
              <a:t> 2013)</a:t>
            </a:r>
          </a:p>
          <a:p>
            <a:pPr lvl="2"/>
            <a:r>
              <a:rPr lang="fr-FR" dirty="0"/>
              <a:t>« </a:t>
            </a:r>
            <a:r>
              <a:rPr lang="fr-FR" b="1" dirty="0"/>
              <a:t>Brutalité</a:t>
            </a:r>
            <a:r>
              <a:rPr lang="fr-FR" dirty="0"/>
              <a:t> » de l’augmentation ? (Elliott 1994, </a:t>
            </a:r>
            <a:r>
              <a:rPr lang="fr-FR" dirty="0" err="1"/>
              <a:t>Johnsson</a:t>
            </a:r>
            <a:r>
              <a:rPr lang="fr-FR" dirty="0"/>
              <a:t> &amp; </a:t>
            </a:r>
            <a:r>
              <a:rPr lang="fr-FR" dirty="0" err="1"/>
              <a:t>Johnsson</a:t>
            </a:r>
            <a:r>
              <a:rPr lang="fr-FR" dirty="0"/>
              <a:t> 2009)</a:t>
            </a:r>
          </a:p>
          <a:p>
            <a:pPr lvl="3"/>
            <a:r>
              <a:rPr lang="en-US" dirty="0"/>
              <a:t>“high and abrupt temperature changes may be lethal even within their tolerance zone”</a:t>
            </a:r>
          </a:p>
          <a:p>
            <a:pPr lvl="1"/>
            <a:endParaRPr lang="fr-FR" dirty="0"/>
          </a:p>
          <a:p>
            <a:pPr lvl="1"/>
            <a:endParaRPr lang="fr-FR" dirty="0"/>
          </a:p>
        </p:txBody>
      </p:sp>
    </p:spTree>
    <p:extLst>
      <p:ext uri="{BB962C8B-B14F-4D97-AF65-F5344CB8AC3E}">
        <p14:creationId xmlns:p14="http://schemas.microsoft.com/office/powerpoint/2010/main" val="662160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BF7FA-AE06-4397-9CEA-89AA84565CCB}"/>
              </a:ext>
            </a:extLst>
          </p:cNvPr>
          <p:cNvSpPr>
            <a:spLocks noGrp="1"/>
          </p:cNvSpPr>
          <p:nvPr>
            <p:ph type="title"/>
          </p:nvPr>
        </p:nvSpPr>
        <p:spPr/>
        <p:txBody>
          <a:bodyPr/>
          <a:lstStyle/>
          <a:p>
            <a:r>
              <a:rPr lang="fr-FR" dirty="0"/>
              <a:t>Acclimatation</a:t>
            </a:r>
          </a:p>
        </p:txBody>
      </p:sp>
      <p:sp>
        <p:nvSpPr>
          <p:cNvPr id="3" name="Espace réservé du contenu 2">
            <a:extLst>
              <a:ext uri="{FF2B5EF4-FFF2-40B4-BE49-F238E27FC236}">
                <a16:creationId xmlns:a16="http://schemas.microsoft.com/office/drawing/2014/main" id="{5E5BFDE7-7968-42CA-816A-AD20E26010C8}"/>
              </a:ext>
            </a:extLst>
          </p:cNvPr>
          <p:cNvSpPr>
            <a:spLocks noGrp="1"/>
          </p:cNvSpPr>
          <p:nvPr>
            <p:ph idx="1"/>
          </p:nvPr>
        </p:nvSpPr>
        <p:spPr>
          <a:xfrm>
            <a:off x="838200" y="1825624"/>
            <a:ext cx="10515600" cy="4784725"/>
          </a:xfrm>
        </p:spPr>
        <p:txBody>
          <a:bodyPr>
            <a:normAutofit lnSpcReduction="10000"/>
          </a:bodyPr>
          <a:lstStyle/>
          <a:p>
            <a:r>
              <a:rPr lang="fr-FR" dirty="0"/>
              <a:t>La capacité de tolérer le stress thermique dépend de l’</a:t>
            </a:r>
            <a:r>
              <a:rPr lang="fr-FR" b="1" dirty="0"/>
              <a:t>acclimatation</a:t>
            </a:r>
            <a:r>
              <a:rPr lang="fr-FR" dirty="0"/>
              <a:t> du poisson</a:t>
            </a:r>
          </a:p>
          <a:p>
            <a:pPr lvl="1"/>
            <a:r>
              <a:rPr lang="en-US" dirty="0" err="1"/>
              <a:t>Breau</a:t>
            </a:r>
            <a:r>
              <a:rPr lang="en-US" dirty="0"/>
              <a:t> 2013 : “The best recovery temperature is the temperature experienced by the fish prior to the high temperature event that is within the tolerance zone for the fish.”</a:t>
            </a:r>
          </a:p>
          <a:p>
            <a:pPr lvl="1"/>
            <a:r>
              <a:rPr lang="en-US" dirty="0" err="1"/>
              <a:t>Quels</a:t>
            </a:r>
            <a:r>
              <a:rPr lang="en-US" dirty="0"/>
              <a:t> </a:t>
            </a:r>
            <a:r>
              <a:rPr lang="en-US" dirty="0" err="1"/>
              <a:t>paramètres</a:t>
            </a:r>
            <a:r>
              <a:rPr lang="en-US" dirty="0"/>
              <a:t> ?</a:t>
            </a:r>
          </a:p>
          <a:p>
            <a:pPr lvl="2"/>
            <a:r>
              <a:rPr lang="en-US" b="1" dirty="0" err="1"/>
              <a:t>Moyenne</a:t>
            </a:r>
            <a:r>
              <a:rPr lang="en-US" dirty="0"/>
              <a:t> </a:t>
            </a:r>
            <a:r>
              <a:rPr lang="fr-FR" dirty="0"/>
              <a:t>des températures expérimentées avant (e.g. </a:t>
            </a:r>
            <a:r>
              <a:rPr lang="fr-FR" dirty="0" err="1"/>
              <a:t>Anttila</a:t>
            </a:r>
            <a:r>
              <a:rPr lang="fr-FR" dirty="0"/>
              <a:t> et al. 2014)</a:t>
            </a:r>
          </a:p>
          <a:p>
            <a:pPr lvl="2"/>
            <a:r>
              <a:rPr lang="fr-FR" b="1" dirty="0"/>
              <a:t>Maximum</a:t>
            </a:r>
            <a:r>
              <a:rPr lang="fr-FR" dirty="0"/>
              <a:t> des températures expérimentées avant ? (e.g. Corey et al. 2017)</a:t>
            </a:r>
          </a:p>
          <a:p>
            <a:pPr lvl="2"/>
            <a:r>
              <a:rPr lang="fr-FR" b="1" dirty="0"/>
              <a:t>Ecart</a:t>
            </a:r>
            <a:r>
              <a:rPr lang="fr-FR" dirty="0"/>
              <a:t> entre les températures expérimentées avant et celle subies pendant le stress ? (</a:t>
            </a:r>
            <a:r>
              <a:rPr lang="fr-FR" dirty="0" err="1"/>
              <a:t>Breau</a:t>
            </a:r>
            <a:r>
              <a:rPr lang="fr-FR" dirty="0"/>
              <a:t> 2013)</a:t>
            </a:r>
          </a:p>
          <a:p>
            <a:pPr lvl="2"/>
            <a:r>
              <a:rPr lang="fr-FR" dirty="0"/>
              <a:t>« </a:t>
            </a:r>
            <a:r>
              <a:rPr lang="fr-FR" b="1" dirty="0"/>
              <a:t>Brutalité</a:t>
            </a:r>
            <a:r>
              <a:rPr lang="fr-FR" dirty="0"/>
              <a:t> » de l’augmentation ? (Elliott 1994, </a:t>
            </a:r>
            <a:r>
              <a:rPr lang="fr-FR" dirty="0" err="1"/>
              <a:t>Johnsson</a:t>
            </a:r>
            <a:r>
              <a:rPr lang="fr-FR" dirty="0"/>
              <a:t> &amp; </a:t>
            </a:r>
            <a:r>
              <a:rPr lang="fr-FR" dirty="0" err="1"/>
              <a:t>Johnsson</a:t>
            </a:r>
            <a:r>
              <a:rPr lang="fr-FR" dirty="0"/>
              <a:t> 2009)</a:t>
            </a:r>
          </a:p>
          <a:p>
            <a:pPr lvl="2"/>
            <a:r>
              <a:rPr lang="fr-FR" b="1" dirty="0"/>
              <a:t>Variance</a:t>
            </a:r>
            <a:r>
              <a:rPr lang="fr-FR" dirty="0"/>
              <a:t> des températures expérimentées avant</a:t>
            </a:r>
          </a:p>
          <a:p>
            <a:pPr lvl="3"/>
            <a:r>
              <a:rPr lang="fr-FR" dirty="0"/>
              <a:t>Effet positif et/ou négatif ? (</a:t>
            </a:r>
            <a:r>
              <a:rPr lang="fr-FR" dirty="0" err="1"/>
              <a:t>cf</a:t>
            </a:r>
            <a:r>
              <a:rPr lang="fr-FR" dirty="0"/>
              <a:t> Gallant et al. 2017, </a:t>
            </a:r>
            <a:r>
              <a:rPr lang="fr-FR" dirty="0" err="1"/>
              <a:t>Tunnah</a:t>
            </a:r>
            <a:r>
              <a:rPr lang="fr-FR" dirty="0"/>
              <a:t> et al. 2017)</a:t>
            </a:r>
          </a:p>
          <a:p>
            <a:pPr lvl="2"/>
            <a:r>
              <a:rPr lang="fr-FR" b="1" dirty="0"/>
              <a:t>Timing </a:t>
            </a:r>
            <a:r>
              <a:rPr lang="fr-FR" dirty="0"/>
              <a:t>de l’acclimatation ?</a:t>
            </a:r>
          </a:p>
          <a:p>
            <a:pPr lvl="3"/>
            <a:r>
              <a:rPr lang="fr-FR" dirty="0"/>
              <a:t>Echelle temporelle, période</a:t>
            </a:r>
          </a:p>
          <a:p>
            <a:pPr lvl="1"/>
            <a:endParaRPr lang="fr-FR" dirty="0"/>
          </a:p>
          <a:p>
            <a:pPr lvl="1"/>
            <a:endParaRPr lang="fr-FR" dirty="0"/>
          </a:p>
        </p:txBody>
      </p:sp>
    </p:spTree>
    <p:extLst>
      <p:ext uri="{BB962C8B-B14F-4D97-AF65-F5344CB8AC3E}">
        <p14:creationId xmlns:p14="http://schemas.microsoft.com/office/powerpoint/2010/main" val="20582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10B5A-5DA8-4B37-81F7-C0557E69B5BD}"/>
              </a:ext>
            </a:extLst>
          </p:cNvPr>
          <p:cNvSpPr>
            <a:spLocks noGrp="1"/>
          </p:cNvSpPr>
          <p:nvPr>
            <p:ph type="title"/>
          </p:nvPr>
        </p:nvSpPr>
        <p:spPr/>
        <p:txBody>
          <a:bodyPr/>
          <a:lstStyle/>
          <a:p>
            <a:r>
              <a:rPr lang="fr-FR" dirty="0"/>
              <a:t>Temporalité de l’acclimatation ?</a:t>
            </a:r>
          </a:p>
        </p:txBody>
      </p:sp>
      <p:pic>
        <p:nvPicPr>
          <p:cNvPr id="4" name="Image 3">
            <a:extLst>
              <a:ext uri="{FF2B5EF4-FFF2-40B4-BE49-F238E27FC236}">
                <a16:creationId xmlns:a16="http://schemas.microsoft.com/office/drawing/2014/main" id="{C5BF2998-FEDF-4FA0-94C4-1C11E4C60F76}"/>
              </a:ext>
            </a:extLst>
          </p:cNvPr>
          <p:cNvPicPr>
            <a:picLocks noChangeAspect="1"/>
          </p:cNvPicPr>
          <p:nvPr/>
        </p:nvPicPr>
        <p:blipFill>
          <a:blip r:embed="rId3"/>
          <a:stretch>
            <a:fillRect/>
          </a:stretch>
        </p:blipFill>
        <p:spPr>
          <a:xfrm>
            <a:off x="2602511" y="1917700"/>
            <a:ext cx="5714518" cy="4575175"/>
          </a:xfrm>
          <a:prstGeom prst="rect">
            <a:avLst/>
          </a:prstGeom>
        </p:spPr>
      </p:pic>
      <p:cxnSp>
        <p:nvCxnSpPr>
          <p:cNvPr id="6" name="Connecteur droit avec flèche 5">
            <a:extLst>
              <a:ext uri="{FF2B5EF4-FFF2-40B4-BE49-F238E27FC236}">
                <a16:creationId xmlns:a16="http://schemas.microsoft.com/office/drawing/2014/main" id="{1A68DA36-69C1-473E-A567-AE8A629A1809}"/>
              </a:ext>
            </a:extLst>
          </p:cNvPr>
          <p:cNvCxnSpPr>
            <a:cxnSpLocks/>
          </p:cNvCxnSpPr>
          <p:nvPr/>
        </p:nvCxnSpPr>
        <p:spPr>
          <a:xfrm flipH="1">
            <a:off x="5953125" y="1524000"/>
            <a:ext cx="4000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594BE10D-EC9D-4BE2-BDE1-7825F9B9FD3F}"/>
              </a:ext>
            </a:extLst>
          </p:cNvPr>
          <p:cNvSpPr/>
          <p:nvPr/>
        </p:nvSpPr>
        <p:spPr>
          <a:xfrm>
            <a:off x="5772150" y="2819659"/>
            <a:ext cx="95250" cy="129104"/>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2172E5D-93F9-4D36-898C-C8E83CF9F3CB}"/>
              </a:ext>
            </a:extLst>
          </p:cNvPr>
          <p:cNvSpPr txBox="1"/>
          <p:nvPr/>
        </p:nvSpPr>
        <p:spPr>
          <a:xfrm>
            <a:off x="8551264" y="2550597"/>
            <a:ext cx="3478811" cy="369332"/>
          </a:xfrm>
          <a:prstGeom prst="rect">
            <a:avLst/>
          </a:prstGeom>
          <a:noFill/>
        </p:spPr>
        <p:txBody>
          <a:bodyPr wrap="square" rtlCol="0">
            <a:spAutoFit/>
          </a:bodyPr>
          <a:lstStyle/>
          <a:p>
            <a:r>
              <a:rPr lang="fr-FR" dirty="0"/>
              <a:t>Températures à très court terme ?</a:t>
            </a:r>
          </a:p>
        </p:txBody>
      </p:sp>
      <p:sp>
        <p:nvSpPr>
          <p:cNvPr id="10" name="ZoneTexte 9">
            <a:extLst>
              <a:ext uri="{FF2B5EF4-FFF2-40B4-BE49-F238E27FC236}">
                <a16:creationId xmlns:a16="http://schemas.microsoft.com/office/drawing/2014/main" id="{CD3702C5-8947-455D-A5F1-9091DECBE838}"/>
              </a:ext>
            </a:extLst>
          </p:cNvPr>
          <p:cNvSpPr txBox="1"/>
          <p:nvPr/>
        </p:nvSpPr>
        <p:spPr>
          <a:xfrm>
            <a:off x="8551264" y="3169722"/>
            <a:ext cx="2888261" cy="646331"/>
          </a:xfrm>
          <a:prstGeom prst="rect">
            <a:avLst/>
          </a:prstGeom>
          <a:noFill/>
        </p:spPr>
        <p:txBody>
          <a:bodyPr wrap="square" rtlCol="0">
            <a:spAutoFit/>
          </a:bodyPr>
          <a:lstStyle/>
          <a:p>
            <a:r>
              <a:rPr lang="fr-FR" dirty="0"/>
              <a:t>Différence entre T</a:t>
            </a:r>
            <a:r>
              <a:rPr lang="fr-FR" baseline="-25000" dirty="0"/>
              <a:t>j</a:t>
            </a:r>
            <a:r>
              <a:rPr lang="fr-FR" dirty="0"/>
              <a:t> et T</a:t>
            </a:r>
            <a:r>
              <a:rPr lang="fr-FR" baseline="-25000" dirty="0"/>
              <a:t>j-1</a:t>
            </a:r>
          </a:p>
          <a:p>
            <a:r>
              <a:rPr lang="fr-FR" dirty="0"/>
              <a:t>Voire </a:t>
            </a:r>
            <a:r>
              <a:rPr lang="fr-FR" dirty="0" err="1"/>
              <a:t>T</a:t>
            </a:r>
            <a:r>
              <a:rPr lang="fr-FR" baseline="-25000" dirty="0" err="1"/>
              <a:t>min</a:t>
            </a:r>
            <a:r>
              <a:rPr lang="fr-FR" dirty="0"/>
              <a:t> et T</a:t>
            </a:r>
            <a:r>
              <a:rPr lang="fr-FR" baseline="-25000" dirty="0"/>
              <a:t>max</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4717DEB1-0F66-4771-B0E5-5C7B0188B21A}"/>
                  </a:ext>
                </a:extLst>
              </p:cNvPr>
              <p:cNvSpPr txBox="1"/>
              <p:nvPr/>
            </p:nvSpPr>
            <p:spPr>
              <a:xfrm>
                <a:off x="8551264" y="4293672"/>
                <a:ext cx="2888261" cy="2158796"/>
              </a:xfrm>
              <a:prstGeom prst="rect">
                <a:avLst/>
              </a:prstGeom>
              <a:noFill/>
            </p:spPr>
            <p:txBody>
              <a:bodyPr wrap="square" rtlCol="0">
                <a:spAutoFit/>
              </a:bodyPr>
              <a:lstStyle/>
              <a:p>
                <a:r>
                  <a:rPr lang="fr-FR" dirty="0"/>
                  <a:t>Métriques possibles :</a:t>
                </a:r>
              </a:p>
              <a:p>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𝑛</m:t>
                          </m:r>
                        </m:den>
                      </m:f>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𝑖</m:t>
                          </m:r>
                        </m:sub>
                        <m:sup>
                          <m:r>
                            <a:rPr lang="fr-FR" b="0" i="1" smtClean="0">
                              <a:latin typeface="Cambria Math" panose="02040503050406030204" pitchFamily="18" charset="0"/>
                            </a:rPr>
                            <m:t>𝑛</m:t>
                          </m:r>
                        </m:sup>
                        <m:e>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sSub>
                                <m:sSubPr>
                                  <m:ctrlPr>
                                    <a:rPr lang="fr-FR" i="1" smtClean="0">
                                      <a:latin typeface="Cambria Math" panose="02040503050406030204" pitchFamily="18" charset="0"/>
                                    </a:rPr>
                                  </m:ctrlPr>
                                </m:sSubPr>
                                <m:e>
                                  <m:r>
                                    <a:rPr lang="fr-FR" b="0" i="1" smtClean="0">
                                      <a:latin typeface="Cambria Math" panose="02040503050406030204" pitchFamily="18" charset="0"/>
                                    </a:rPr>
                                    <m:t>𝑚𝑎𝑥</m:t>
                                  </m:r>
                                </m:e>
                                <m:sub>
                                  <m:r>
                                    <a:rPr lang="fr-FR" b="0" i="1" smtClean="0">
                                      <a:latin typeface="Cambria Math" panose="02040503050406030204" pitchFamily="18" charset="0"/>
                                    </a:rPr>
                                    <m:t>𝑖</m:t>
                                  </m:r>
                                </m:sub>
                              </m:sSub>
                            </m:sub>
                          </m:sSub>
                          <m:r>
                            <a:rPr lang="fr-FR" b="0" i="1" smtClean="0">
                              <a:latin typeface="Cambria Math" panose="02040503050406030204" pitchFamily="18" charset="0"/>
                            </a:rPr>
                            <m:t>−</m:t>
                          </m:r>
                          <m:sSub>
                            <m:sSubPr>
                              <m:ctrlPr>
                                <a:rPr lang="fr-FR" i="1">
                                  <a:latin typeface="Cambria Math" panose="02040503050406030204" pitchFamily="18" charset="0"/>
                                </a:rPr>
                              </m:ctrlPr>
                            </m:sSub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𝑚𝑖𝑛</m:t>
                                  </m:r>
                                </m:sub>
                              </m:sSub>
                            </m:e>
                            <m:sub>
                              <m:r>
                                <a:rPr lang="fr-FR" i="1">
                                  <a:latin typeface="Cambria Math" panose="02040503050406030204" pitchFamily="18" charset="0"/>
                                </a:rPr>
                                <m:t>𝑖</m:t>
                              </m:r>
                            </m:sub>
                          </m:sSub>
                        </m:e>
                      </m:nary>
                    </m:oMath>
                  </m:oMathPara>
                </a14:m>
                <a:endParaRPr lang="fr-FR" dirty="0"/>
              </a:p>
              <a:p>
                <a:endParaRPr lang="fr-FR" dirty="0"/>
              </a:p>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𝑛</m:t>
                          </m:r>
                        </m:den>
                      </m:f>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sub>
                        <m:sup>
                          <m:r>
                            <a:rPr lang="fr-FR" i="1">
                              <a:latin typeface="Cambria Math" panose="02040503050406030204" pitchFamily="18" charset="0"/>
                            </a:rPr>
                            <m:t>𝑛</m:t>
                          </m:r>
                        </m:sup>
                        <m:e>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𝑙</m:t>
                              </m:r>
                            </m:sub>
                          </m:sSub>
                        </m:e>
                      </m:nary>
                    </m:oMath>
                  </m:oMathPara>
                </a14:m>
                <a:endParaRPr lang="fr-FR" dirty="0"/>
              </a:p>
            </p:txBody>
          </p:sp>
        </mc:Choice>
        <mc:Fallback xmlns="">
          <p:sp>
            <p:nvSpPr>
              <p:cNvPr id="11" name="ZoneTexte 10">
                <a:extLst>
                  <a:ext uri="{FF2B5EF4-FFF2-40B4-BE49-F238E27FC236}">
                    <a16:creationId xmlns:a16="http://schemas.microsoft.com/office/drawing/2014/main" id="{4717DEB1-0F66-4771-B0E5-5C7B0188B21A}"/>
                  </a:ext>
                </a:extLst>
              </p:cNvPr>
              <p:cNvSpPr txBox="1">
                <a:spLocks noRot="1" noChangeAspect="1" noMove="1" noResize="1" noEditPoints="1" noAdjustHandles="1" noChangeArrowheads="1" noChangeShapeType="1" noTextEdit="1"/>
              </p:cNvSpPr>
              <p:nvPr/>
            </p:nvSpPr>
            <p:spPr>
              <a:xfrm>
                <a:off x="8551264" y="4293672"/>
                <a:ext cx="2888261" cy="2158796"/>
              </a:xfrm>
              <a:prstGeom prst="rect">
                <a:avLst/>
              </a:prstGeom>
              <a:blipFill>
                <a:blip r:embed="rId4"/>
                <a:stretch>
                  <a:fillRect l="-1899" t="-1412"/>
                </a:stretch>
              </a:blipFill>
            </p:spPr>
            <p:txBody>
              <a:bodyPr/>
              <a:lstStyle/>
              <a:p>
                <a:r>
                  <a:rPr lang="fr-FR">
                    <a:noFill/>
                  </a:rPr>
                  <a:t> </a:t>
                </a:r>
              </a:p>
            </p:txBody>
          </p:sp>
        </mc:Fallback>
      </mc:AlternateContent>
    </p:spTree>
    <p:extLst>
      <p:ext uri="{BB962C8B-B14F-4D97-AF65-F5344CB8AC3E}">
        <p14:creationId xmlns:p14="http://schemas.microsoft.com/office/powerpoint/2010/main" val="242073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10B5A-5DA8-4B37-81F7-C0557E69B5BD}"/>
              </a:ext>
            </a:extLst>
          </p:cNvPr>
          <p:cNvSpPr>
            <a:spLocks noGrp="1"/>
          </p:cNvSpPr>
          <p:nvPr>
            <p:ph type="title"/>
          </p:nvPr>
        </p:nvSpPr>
        <p:spPr/>
        <p:txBody>
          <a:bodyPr/>
          <a:lstStyle/>
          <a:p>
            <a:r>
              <a:rPr lang="fr-FR" dirty="0"/>
              <a:t>Temporalité de l’acclimatation ?</a:t>
            </a:r>
          </a:p>
        </p:txBody>
      </p:sp>
      <p:pic>
        <p:nvPicPr>
          <p:cNvPr id="4" name="Image 3">
            <a:extLst>
              <a:ext uri="{FF2B5EF4-FFF2-40B4-BE49-F238E27FC236}">
                <a16:creationId xmlns:a16="http://schemas.microsoft.com/office/drawing/2014/main" id="{C5BF2998-FEDF-4FA0-94C4-1C11E4C60F76}"/>
              </a:ext>
            </a:extLst>
          </p:cNvPr>
          <p:cNvPicPr>
            <a:picLocks noChangeAspect="1"/>
          </p:cNvPicPr>
          <p:nvPr/>
        </p:nvPicPr>
        <p:blipFill>
          <a:blip r:embed="rId3"/>
          <a:stretch>
            <a:fillRect/>
          </a:stretch>
        </p:blipFill>
        <p:spPr>
          <a:xfrm>
            <a:off x="1472211" y="1512548"/>
            <a:ext cx="5714518" cy="4575175"/>
          </a:xfrm>
          <a:prstGeom prst="rect">
            <a:avLst/>
          </a:prstGeom>
        </p:spPr>
      </p:pic>
      <p:cxnSp>
        <p:nvCxnSpPr>
          <p:cNvPr id="6" name="Connecteur droit avec flèche 5">
            <a:extLst>
              <a:ext uri="{FF2B5EF4-FFF2-40B4-BE49-F238E27FC236}">
                <a16:creationId xmlns:a16="http://schemas.microsoft.com/office/drawing/2014/main" id="{1A68DA36-69C1-473E-A567-AE8A629A1809}"/>
              </a:ext>
            </a:extLst>
          </p:cNvPr>
          <p:cNvCxnSpPr>
            <a:cxnSpLocks/>
          </p:cNvCxnSpPr>
          <p:nvPr/>
        </p:nvCxnSpPr>
        <p:spPr>
          <a:xfrm flipH="1">
            <a:off x="4822825" y="1118848"/>
            <a:ext cx="4000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594BE10D-EC9D-4BE2-BDE1-7825F9B9FD3F}"/>
              </a:ext>
            </a:extLst>
          </p:cNvPr>
          <p:cNvSpPr/>
          <p:nvPr/>
        </p:nvSpPr>
        <p:spPr>
          <a:xfrm>
            <a:off x="3937000" y="2330111"/>
            <a:ext cx="885825" cy="30321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6EA29160-F5C5-4DE6-9EB2-90BD268A9FFE}"/>
              </a:ext>
            </a:extLst>
          </p:cNvPr>
          <p:cNvSpPr txBox="1"/>
          <p:nvPr/>
        </p:nvSpPr>
        <p:spPr>
          <a:xfrm>
            <a:off x="8494114" y="2550597"/>
            <a:ext cx="3602636" cy="369332"/>
          </a:xfrm>
          <a:prstGeom prst="rect">
            <a:avLst/>
          </a:prstGeom>
          <a:noFill/>
        </p:spPr>
        <p:txBody>
          <a:bodyPr wrap="square" rtlCol="0">
            <a:spAutoFit/>
          </a:bodyPr>
          <a:lstStyle/>
          <a:p>
            <a:r>
              <a:rPr lang="fr-FR" dirty="0"/>
              <a:t>Températures les jours précédents ?</a:t>
            </a:r>
          </a:p>
        </p:txBody>
      </p:sp>
      <p:sp>
        <p:nvSpPr>
          <p:cNvPr id="9" name="ZoneTexte 8">
            <a:extLst>
              <a:ext uri="{FF2B5EF4-FFF2-40B4-BE49-F238E27FC236}">
                <a16:creationId xmlns:a16="http://schemas.microsoft.com/office/drawing/2014/main" id="{B88BE1B4-A40C-4F8C-9427-1C0AF7FC6781}"/>
              </a:ext>
            </a:extLst>
          </p:cNvPr>
          <p:cNvSpPr txBox="1"/>
          <p:nvPr/>
        </p:nvSpPr>
        <p:spPr>
          <a:xfrm>
            <a:off x="8494114" y="3059668"/>
            <a:ext cx="3316886" cy="369332"/>
          </a:xfrm>
          <a:prstGeom prst="rect">
            <a:avLst/>
          </a:prstGeom>
          <a:noFill/>
        </p:spPr>
        <p:txBody>
          <a:bodyPr wrap="square" rtlCol="0">
            <a:spAutoFit/>
          </a:bodyPr>
          <a:lstStyle/>
          <a:p>
            <a:r>
              <a:rPr lang="fr-FR" dirty="0"/>
              <a:t>Différence entre </a:t>
            </a:r>
            <a:r>
              <a:rPr lang="fr-FR" dirty="0" err="1"/>
              <a:t>Tx</a:t>
            </a:r>
            <a:r>
              <a:rPr lang="fr-FR" dirty="0"/>
              <a:t> et </a:t>
            </a:r>
            <a:r>
              <a:rPr lang="fr-FR" dirty="0" err="1"/>
              <a:t>Tx-k</a:t>
            </a:r>
            <a:r>
              <a:rPr lang="fr-FR" dirty="0" err="1">
                <a:sym typeface="Wingdings" panose="05000000000000000000" pitchFamily="2" charset="2"/>
              </a:rPr>
              <a:t>Tx</a:t>
            </a:r>
            <a:endParaRPr lang="fr-FR" dirty="0"/>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45F7202-D0C2-4E29-9F64-E6A12B792F6A}"/>
                  </a:ext>
                </a:extLst>
              </p:cNvPr>
              <p:cNvSpPr txBox="1"/>
              <p:nvPr/>
            </p:nvSpPr>
            <p:spPr>
              <a:xfrm>
                <a:off x="8551264" y="3779838"/>
                <a:ext cx="2888261" cy="3469027"/>
              </a:xfrm>
              <a:prstGeom prst="rect">
                <a:avLst/>
              </a:prstGeom>
              <a:noFill/>
            </p:spPr>
            <p:txBody>
              <a:bodyPr wrap="square" rtlCol="0">
                <a:spAutoFit/>
              </a:bodyPr>
              <a:lstStyle/>
              <a:p>
                <a:r>
                  <a:rPr lang="fr-FR" dirty="0"/>
                  <a:t>Métriques possibles :</a:t>
                </a:r>
              </a:p>
              <a:p>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𝑛</m:t>
                          </m:r>
                        </m:den>
                      </m:f>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𝑖</m:t>
                          </m:r>
                        </m:sub>
                        <m:sup>
                          <m:r>
                            <a:rPr lang="fr-FR" b="0" i="1" smtClean="0">
                              <a:latin typeface="Cambria Math" panose="02040503050406030204" pitchFamily="18" charset="0"/>
                            </a:rPr>
                            <m:t>𝑛</m:t>
                          </m:r>
                        </m:sup>
                        <m:e>
                          <m:r>
                            <m:rPr>
                              <m:sty m:val="p"/>
                            </m:rPr>
                            <a:rPr lang="fr-FR" b="0" i="0" smtClean="0">
                              <a:latin typeface="Cambria Math" panose="02040503050406030204" pitchFamily="18" charset="0"/>
                            </a:rPr>
                            <m:t>max</m:t>
                          </m:r>
                          <m:r>
                            <a:rPr lang="fr-FR" b="0" i="1" smtClean="0">
                              <a:latin typeface="Cambria Math" panose="02040503050406030204" pitchFamily="18" charset="0"/>
                            </a:rPr>
                            <m:t>⁡[</m:t>
                          </m:r>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𝑘</m:t>
                          </m:r>
                          <m:r>
                            <a:rPr lang="fr-FR" b="0" i="1" smtClean="0">
                              <a:latin typeface="Cambria Math" panose="02040503050406030204" pitchFamily="18" charset="0"/>
                            </a:rPr>
                            <m:t>;</m:t>
                          </m:r>
                          <m:r>
                            <a:rPr lang="fr-FR" b="0" i="1" smtClean="0">
                              <a:latin typeface="Cambria Math" panose="02040503050406030204" pitchFamily="18" charset="0"/>
                            </a:rPr>
                            <m:t>𝑖</m:t>
                          </m:r>
                          <m:r>
                            <a:rPr lang="fr-FR" b="0" i="1" smtClean="0">
                              <a:latin typeface="Cambria Math" panose="02040503050406030204" pitchFamily="18" charset="0"/>
                            </a:rPr>
                            <m:t>]</m:t>
                          </m:r>
                        </m:e>
                      </m:nary>
                    </m:oMath>
                  </m:oMathPara>
                </a14:m>
                <a:endParaRPr lang="fr-FR" dirty="0"/>
              </a:p>
              <a:p>
                <a:endParaRPr lang="fr-FR" dirty="0"/>
              </a:p>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𝑛</m:t>
                          </m:r>
                        </m:den>
                      </m:f>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sub>
                        <m:sup>
                          <m:r>
                            <a:rPr lang="fr-FR" i="1">
                              <a:latin typeface="Cambria Math" panose="02040503050406030204" pitchFamily="18" charset="0"/>
                            </a:rPr>
                            <m:t>𝑛</m:t>
                          </m:r>
                        </m:sup>
                        <m:e>
                          <m:r>
                            <a:rPr lang="fr-FR" b="0" i="1" smtClean="0">
                              <a:latin typeface="Cambria Math" panose="02040503050406030204" pitchFamily="18" charset="0"/>
                            </a:rPr>
                            <m:t>𝑚𝑒𝑎𝑛</m:t>
                          </m:r>
                          <m:r>
                            <a:rPr lang="fr-FR" i="1">
                              <a:latin typeface="Cambria Math" panose="02040503050406030204" pitchFamily="18" charset="0"/>
                            </a:rPr>
                            <m:t>[</m:t>
                          </m:r>
                          <m:r>
                            <a:rPr lang="fr-FR" i="1">
                              <a:latin typeface="Cambria Math" panose="02040503050406030204" pitchFamily="18" charset="0"/>
                            </a:rPr>
                            <m:t>𝑖</m:t>
                          </m:r>
                          <m:r>
                            <a:rPr lang="fr-FR" i="1">
                              <a:latin typeface="Cambria Math" panose="02040503050406030204" pitchFamily="18" charset="0"/>
                            </a:rPr>
                            <m:t>−</m:t>
                          </m:r>
                          <m:r>
                            <a:rPr lang="fr-FR" b="0" i="1" smtClean="0">
                              <a:latin typeface="Cambria Math" panose="02040503050406030204" pitchFamily="18" charset="0"/>
                            </a:rPr>
                            <m:t>𝑘</m:t>
                          </m:r>
                          <m:r>
                            <a:rPr lang="fr-FR" i="1">
                              <a:latin typeface="Cambria Math" panose="02040503050406030204" pitchFamily="18" charset="0"/>
                            </a:rPr>
                            <m:t>;</m:t>
                          </m:r>
                          <m:r>
                            <a:rPr lang="fr-FR" i="1">
                              <a:latin typeface="Cambria Math" panose="02040503050406030204" pitchFamily="18" charset="0"/>
                            </a:rPr>
                            <m:t>𝑖</m:t>
                          </m:r>
                          <m:r>
                            <a:rPr lang="fr-FR" i="1">
                              <a:latin typeface="Cambria Math" panose="02040503050406030204" pitchFamily="18" charset="0"/>
                            </a:rPr>
                            <m:t>]</m:t>
                          </m:r>
                        </m:e>
                      </m:nary>
                    </m:oMath>
                  </m:oMathPara>
                </a14:m>
                <a:endParaRPr lang="fr-FR" dirty="0"/>
              </a:p>
              <a:p>
                <a:endParaRPr lang="fr-FR" dirty="0"/>
              </a:p>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𝑛</m:t>
                          </m:r>
                        </m:den>
                      </m:f>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sub>
                        <m:sup>
                          <m:r>
                            <a:rPr lang="fr-FR" i="1">
                              <a:latin typeface="Cambria Math" panose="02040503050406030204" pitchFamily="18" charset="0"/>
                            </a:rPr>
                            <m:t>𝑛</m:t>
                          </m:r>
                        </m:sup>
                        <m:e>
                          <m:r>
                            <m:rPr>
                              <m:sty m:val="p"/>
                            </m:rPr>
                            <a:rPr lang="fr-FR" b="0" i="0" smtClean="0">
                              <a:latin typeface="Cambria Math" panose="02040503050406030204" pitchFamily="18" charset="0"/>
                            </a:rPr>
                            <m:t>var</m:t>
                          </m:r>
                          <m:r>
                            <a:rPr lang="fr-FR" i="1">
                              <a:latin typeface="Cambria Math" panose="02040503050406030204" pitchFamily="18" charset="0"/>
                            </a:rPr>
                            <m:t>⁡[</m:t>
                          </m:r>
                          <m:r>
                            <a:rPr lang="fr-FR" i="1">
                              <a:latin typeface="Cambria Math" panose="02040503050406030204" pitchFamily="18" charset="0"/>
                            </a:rPr>
                            <m:t>𝑖</m:t>
                          </m:r>
                          <m:r>
                            <a:rPr lang="fr-FR" i="1">
                              <a:latin typeface="Cambria Math" panose="02040503050406030204" pitchFamily="18" charset="0"/>
                            </a:rPr>
                            <m:t>−</m:t>
                          </m:r>
                          <m:r>
                            <a:rPr lang="fr-FR" b="0" i="1" smtClean="0">
                              <a:latin typeface="Cambria Math" panose="02040503050406030204" pitchFamily="18" charset="0"/>
                            </a:rPr>
                            <m:t>𝑘</m:t>
                          </m:r>
                          <m:r>
                            <a:rPr lang="fr-FR" i="1">
                              <a:latin typeface="Cambria Math" panose="02040503050406030204" pitchFamily="18" charset="0"/>
                            </a:rPr>
                            <m:t>;</m:t>
                          </m:r>
                          <m:r>
                            <a:rPr lang="fr-FR" i="1">
                              <a:latin typeface="Cambria Math" panose="02040503050406030204" pitchFamily="18" charset="0"/>
                            </a:rPr>
                            <m:t>𝑖</m:t>
                          </m:r>
                          <m:r>
                            <a:rPr lang="fr-FR" i="1">
                              <a:latin typeface="Cambria Math" panose="02040503050406030204" pitchFamily="18" charset="0"/>
                            </a:rPr>
                            <m:t>]</m:t>
                          </m:r>
                        </m:e>
                      </m:nary>
                    </m:oMath>
                  </m:oMathPara>
                </a14:m>
                <a:endParaRPr lang="fr-FR" dirty="0"/>
              </a:p>
              <a:p>
                <a:endParaRPr lang="fr-FR" dirty="0"/>
              </a:p>
            </p:txBody>
          </p:sp>
        </mc:Choice>
        <mc:Fallback xmlns="">
          <p:sp>
            <p:nvSpPr>
              <p:cNvPr id="10" name="ZoneTexte 9">
                <a:extLst>
                  <a:ext uri="{FF2B5EF4-FFF2-40B4-BE49-F238E27FC236}">
                    <a16:creationId xmlns:a16="http://schemas.microsoft.com/office/drawing/2014/main" id="{245F7202-D0C2-4E29-9F64-E6A12B792F6A}"/>
                  </a:ext>
                </a:extLst>
              </p:cNvPr>
              <p:cNvSpPr txBox="1">
                <a:spLocks noRot="1" noChangeAspect="1" noMove="1" noResize="1" noEditPoints="1" noAdjustHandles="1" noChangeArrowheads="1" noChangeShapeType="1" noTextEdit="1"/>
              </p:cNvSpPr>
              <p:nvPr/>
            </p:nvSpPr>
            <p:spPr>
              <a:xfrm>
                <a:off x="8551264" y="3779838"/>
                <a:ext cx="2888261" cy="3469027"/>
              </a:xfrm>
              <a:prstGeom prst="rect">
                <a:avLst/>
              </a:prstGeom>
              <a:blipFill>
                <a:blip r:embed="rId4"/>
                <a:stretch>
                  <a:fillRect l="-1899" t="-879"/>
                </a:stretch>
              </a:blipFill>
            </p:spPr>
            <p:txBody>
              <a:bodyPr/>
              <a:lstStyle/>
              <a:p>
                <a:r>
                  <a:rPr lang="fr-FR">
                    <a:noFill/>
                  </a:rPr>
                  <a:t> </a:t>
                </a:r>
              </a:p>
            </p:txBody>
          </p:sp>
        </mc:Fallback>
      </mc:AlternateContent>
      <p:sp>
        <p:nvSpPr>
          <p:cNvPr id="3" name="ZoneTexte 2">
            <a:extLst>
              <a:ext uri="{FF2B5EF4-FFF2-40B4-BE49-F238E27FC236}">
                <a16:creationId xmlns:a16="http://schemas.microsoft.com/office/drawing/2014/main" id="{F1660874-2FA6-45BB-9095-CB765B9DF205}"/>
              </a:ext>
            </a:extLst>
          </p:cNvPr>
          <p:cNvSpPr txBox="1"/>
          <p:nvPr/>
        </p:nvSpPr>
        <p:spPr>
          <a:xfrm>
            <a:off x="527230" y="6421790"/>
            <a:ext cx="1841046" cy="369332"/>
          </a:xfrm>
          <a:prstGeom prst="rect">
            <a:avLst/>
          </a:prstGeom>
          <a:noFill/>
        </p:spPr>
        <p:txBody>
          <a:bodyPr wrap="square" rtlCol="0">
            <a:spAutoFit/>
          </a:bodyPr>
          <a:lstStyle/>
          <a:p>
            <a:r>
              <a:rPr lang="fr-FR" dirty="0"/>
              <a:t>Valeur de </a:t>
            </a:r>
            <a:r>
              <a:rPr lang="fr-FR" i="1" dirty="0"/>
              <a:t>k</a:t>
            </a:r>
            <a:r>
              <a:rPr lang="fr-FR" dirty="0"/>
              <a:t>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C5DC3A3-E2F4-4CA7-B750-9AF80C4E8CDC}"/>
                  </a:ext>
                </a:extLst>
              </p:cNvPr>
              <p:cNvSpPr/>
              <p:nvPr/>
            </p:nvSpPr>
            <p:spPr>
              <a:xfrm>
                <a:off x="6784139" y="6087723"/>
                <a:ext cx="2112566"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𝑛</m:t>
                          </m:r>
                        </m:den>
                      </m:f>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sub>
                        <m:sup>
                          <m:r>
                            <a:rPr lang="fr-FR" i="1">
                              <a:latin typeface="Cambria Math" panose="02040503050406030204" pitchFamily="18" charset="0"/>
                            </a:rPr>
                            <m:t>𝑛</m:t>
                          </m:r>
                        </m:sup>
                        <m:e>
                          <m:r>
                            <m:rPr>
                              <m:sty m:val="p"/>
                            </m:rPr>
                            <a:rPr lang="fr-FR" b="0" i="0" smtClean="0">
                              <a:latin typeface="Cambria Math" panose="02040503050406030204" pitchFamily="18" charset="0"/>
                            </a:rPr>
                            <m:t>slope</m:t>
                          </m:r>
                          <m:r>
                            <a:rPr lang="fr-FR" i="1">
                              <a:latin typeface="Cambria Math" panose="02040503050406030204" pitchFamily="18" charset="0"/>
                            </a:rPr>
                            <m:t>⁡[</m:t>
                          </m:r>
                          <m:r>
                            <a:rPr lang="fr-FR" i="1">
                              <a:latin typeface="Cambria Math" panose="02040503050406030204" pitchFamily="18" charset="0"/>
                            </a:rPr>
                            <m:t>𝑖</m:t>
                          </m:r>
                          <m:r>
                            <a:rPr lang="fr-FR" i="1">
                              <a:latin typeface="Cambria Math" panose="02040503050406030204" pitchFamily="18" charset="0"/>
                            </a:rPr>
                            <m:t>−</m:t>
                          </m:r>
                          <m:r>
                            <a:rPr lang="fr-FR" i="1">
                              <a:latin typeface="Cambria Math" panose="02040503050406030204" pitchFamily="18" charset="0"/>
                            </a:rPr>
                            <m:t>𝑘</m:t>
                          </m:r>
                          <m:r>
                            <a:rPr lang="fr-FR" i="1">
                              <a:latin typeface="Cambria Math" panose="02040503050406030204" pitchFamily="18" charset="0"/>
                            </a:rPr>
                            <m:t>;</m:t>
                          </m:r>
                          <m:r>
                            <a:rPr lang="fr-FR" i="1">
                              <a:latin typeface="Cambria Math" panose="02040503050406030204" pitchFamily="18" charset="0"/>
                            </a:rPr>
                            <m:t>𝑖</m:t>
                          </m:r>
                          <m:r>
                            <a:rPr lang="fr-FR" i="1">
                              <a:latin typeface="Cambria Math" panose="02040503050406030204" pitchFamily="18" charset="0"/>
                            </a:rPr>
                            <m:t>]</m:t>
                          </m:r>
                        </m:e>
                      </m:nary>
                    </m:oMath>
                  </m:oMathPara>
                </a14:m>
                <a:endParaRPr lang="fr-FR" dirty="0"/>
              </a:p>
            </p:txBody>
          </p:sp>
        </mc:Choice>
        <mc:Fallback xmlns="">
          <p:sp>
            <p:nvSpPr>
              <p:cNvPr id="5" name="Rectangle 4">
                <a:extLst>
                  <a:ext uri="{FF2B5EF4-FFF2-40B4-BE49-F238E27FC236}">
                    <a16:creationId xmlns:a16="http://schemas.microsoft.com/office/drawing/2014/main" id="{8C5DC3A3-E2F4-4CA7-B750-9AF80C4E8CDC}"/>
                  </a:ext>
                </a:extLst>
              </p:cNvPr>
              <p:cNvSpPr>
                <a:spLocks noRot="1" noChangeAspect="1" noMove="1" noResize="1" noEditPoints="1" noAdjustHandles="1" noChangeArrowheads="1" noChangeShapeType="1" noTextEdit="1"/>
              </p:cNvSpPr>
              <p:nvPr/>
            </p:nvSpPr>
            <p:spPr>
              <a:xfrm>
                <a:off x="6784139" y="6087723"/>
                <a:ext cx="2112566" cy="848566"/>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535566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10B5A-5DA8-4B37-81F7-C0557E69B5BD}"/>
              </a:ext>
            </a:extLst>
          </p:cNvPr>
          <p:cNvSpPr>
            <a:spLocks noGrp="1"/>
          </p:cNvSpPr>
          <p:nvPr>
            <p:ph type="title"/>
          </p:nvPr>
        </p:nvSpPr>
        <p:spPr/>
        <p:txBody>
          <a:bodyPr/>
          <a:lstStyle/>
          <a:p>
            <a:r>
              <a:rPr lang="fr-FR" dirty="0"/>
              <a:t>Temporalité de l’acclimatation ?</a:t>
            </a:r>
          </a:p>
        </p:txBody>
      </p:sp>
      <p:pic>
        <p:nvPicPr>
          <p:cNvPr id="4" name="Image 3">
            <a:extLst>
              <a:ext uri="{FF2B5EF4-FFF2-40B4-BE49-F238E27FC236}">
                <a16:creationId xmlns:a16="http://schemas.microsoft.com/office/drawing/2014/main" id="{C5BF2998-FEDF-4FA0-94C4-1C11E4C60F76}"/>
              </a:ext>
            </a:extLst>
          </p:cNvPr>
          <p:cNvPicPr>
            <a:picLocks noChangeAspect="1"/>
          </p:cNvPicPr>
          <p:nvPr/>
        </p:nvPicPr>
        <p:blipFill>
          <a:blip r:embed="rId2"/>
          <a:stretch>
            <a:fillRect/>
          </a:stretch>
        </p:blipFill>
        <p:spPr>
          <a:xfrm>
            <a:off x="2602511" y="1917700"/>
            <a:ext cx="5714518" cy="4575175"/>
          </a:xfrm>
          <a:prstGeom prst="rect">
            <a:avLst/>
          </a:prstGeom>
        </p:spPr>
      </p:pic>
      <p:cxnSp>
        <p:nvCxnSpPr>
          <p:cNvPr id="6" name="Connecteur droit avec flèche 5">
            <a:extLst>
              <a:ext uri="{FF2B5EF4-FFF2-40B4-BE49-F238E27FC236}">
                <a16:creationId xmlns:a16="http://schemas.microsoft.com/office/drawing/2014/main" id="{1A68DA36-69C1-473E-A567-AE8A629A1809}"/>
              </a:ext>
            </a:extLst>
          </p:cNvPr>
          <p:cNvCxnSpPr>
            <a:cxnSpLocks/>
          </p:cNvCxnSpPr>
          <p:nvPr/>
        </p:nvCxnSpPr>
        <p:spPr>
          <a:xfrm flipH="1">
            <a:off x="5953125" y="1524000"/>
            <a:ext cx="4000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594BE10D-EC9D-4BE2-BDE1-7825F9B9FD3F}"/>
              </a:ext>
            </a:extLst>
          </p:cNvPr>
          <p:cNvSpPr/>
          <p:nvPr/>
        </p:nvSpPr>
        <p:spPr>
          <a:xfrm>
            <a:off x="3352800" y="2609850"/>
            <a:ext cx="3276600" cy="3038475"/>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422ABA40-05EE-4962-909D-1DE65463245C}"/>
              </a:ext>
            </a:extLst>
          </p:cNvPr>
          <p:cNvSpPr txBox="1"/>
          <p:nvPr/>
        </p:nvSpPr>
        <p:spPr>
          <a:xfrm>
            <a:off x="8665564" y="2217222"/>
            <a:ext cx="3316886" cy="646331"/>
          </a:xfrm>
          <a:prstGeom prst="rect">
            <a:avLst/>
          </a:prstGeom>
          <a:noFill/>
        </p:spPr>
        <p:txBody>
          <a:bodyPr wrap="square" rtlCol="0">
            <a:spAutoFit/>
          </a:bodyPr>
          <a:lstStyle/>
          <a:p>
            <a:r>
              <a:rPr lang="fr-FR" dirty="0"/>
              <a:t>Température pendant toute la saison ?</a:t>
            </a:r>
          </a:p>
        </p:txBody>
      </p:sp>
      <p:sp>
        <p:nvSpPr>
          <p:cNvPr id="9" name="ZoneTexte 8">
            <a:extLst>
              <a:ext uri="{FF2B5EF4-FFF2-40B4-BE49-F238E27FC236}">
                <a16:creationId xmlns:a16="http://schemas.microsoft.com/office/drawing/2014/main" id="{602C2DEE-07E5-434E-A169-1D01BF5F8EF9}"/>
              </a:ext>
            </a:extLst>
          </p:cNvPr>
          <p:cNvSpPr txBox="1"/>
          <p:nvPr/>
        </p:nvSpPr>
        <p:spPr>
          <a:xfrm>
            <a:off x="8494113" y="3059668"/>
            <a:ext cx="3872057" cy="923330"/>
          </a:xfrm>
          <a:prstGeom prst="rect">
            <a:avLst/>
          </a:prstGeom>
          <a:noFill/>
        </p:spPr>
        <p:txBody>
          <a:bodyPr wrap="square" rtlCol="0">
            <a:spAutoFit/>
          </a:bodyPr>
          <a:lstStyle/>
          <a:p>
            <a:r>
              <a:rPr lang="fr-FR" dirty="0"/>
              <a:t>Moyenne des températures les + élevées déjà subies (avec contrainte de temps ?) …</a:t>
            </a:r>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30F77028-5E9D-4D3A-9122-9AD71784B753}"/>
                  </a:ext>
                </a:extLst>
              </p:cNvPr>
              <p:cNvSpPr txBox="1"/>
              <p:nvPr/>
            </p:nvSpPr>
            <p:spPr>
              <a:xfrm>
                <a:off x="9094189" y="4882924"/>
                <a:ext cx="2888261" cy="1956561"/>
              </a:xfrm>
              <a:prstGeom prst="rect">
                <a:avLst/>
              </a:prstGeom>
              <a:noFill/>
            </p:spPr>
            <p:txBody>
              <a:bodyPr wrap="square" rtlCol="0">
                <a:spAutoFit/>
              </a:bodyPr>
              <a:lstStyle/>
              <a:p>
                <a:r>
                  <a:rPr lang="fr-FR" dirty="0"/>
                  <a:t>Métriques possibles :</a:t>
                </a:r>
              </a:p>
              <a:p>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𝑛</m:t>
                          </m:r>
                        </m:den>
                      </m:f>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𝑖</m:t>
                          </m:r>
                        </m:sub>
                        <m:sup>
                          <m:r>
                            <a:rPr lang="fr-FR" b="0" i="1" smtClean="0">
                              <a:latin typeface="Cambria Math" panose="02040503050406030204" pitchFamily="18" charset="0"/>
                            </a:rPr>
                            <m:t>𝑛</m:t>
                          </m:r>
                        </m:sup>
                        <m:e>
                          <m:r>
                            <m:rPr>
                              <m:sty m:val="p"/>
                            </m:rPr>
                            <a:rPr lang="fr-FR" b="0" i="0" smtClean="0">
                              <a:latin typeface="Cambria Math" panose="02040503050406030204" pitchFamily="18" charset="0"/>
                            </a:rPr>
                            <m:t>mean</m:t>
                          </m:r>
                          <m:r>
                            <m:rPr>
                              <m:sty m:val="p"/>
                            </m:rPr>
                            <a:rPr lang="fr-FR" b="0" i="0" baseline="-25000" smtClean="0">
                              <a:latin typeface="Cambria Math" panose="02040503050406030204" pitchFamily="18" charset="0"/>
                            </a:rPr>
                            <m:t>q</m:t>
                          </m:r>
                          <m:func>
                            <m:funcPr>
                              <m:ctrlPr>
                                <a:rPr lang="fr-FR" b="0" i="1" baseline="-25000" smtClean="0">
                                  <a:latin typeface="Cambria Math" panose="02040503050406030204" pitchFamily="18" charset="0"/>
                                </a:rPr>
                              </m:ctrlPr>
                            </m:funcPr>
                            <m:fName>
                              <m:r>
                                <a:rPr lang="fr-FR" b="0" i="0" baseline="-25000" smtClean="0">
                                  <a:latin typeface="Cambria Math" panose="02040503050406030204" pitchFamily="18" charset="0"/>
                                </a:rPr>
                                <m:t>90</m:t>
                              </m:r>
                            </m:fName>
                            <m:e>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𝑗</m:t>
                                  </m:r>
                                  <m:r>
                                    <a:rPr lang="fr-FR" b="0" i="1" baseline="-25000" smtClean="0">
                                      <a:latin typeface="Cambria Math" panose="02040503050406030204" pitchFamily="18" charset="0"/>
                                    </a:rPr>
                                    <m:t>1</m:t>
                                  </m:r>
                                  <m:r>
                                    <a:rPr lang="fr-FR" b="0" i="1" smtClean="0">
                                      <a:latin typeface="Cambria Math" panose="02040503050406030204" pitchFamily="18" charset="0"/>
                                    </a:rPr>
                                    <m:t>→</m:t>
                                  </m:r>
                                  <m:r>
                                    <a:rPr lang="fr-FR" b="0" i="1" smtClean="0">
                                      <a:latin typeface="Cambria Math" panose="02040503050406030204" pitchFamily="18" charset="0"/>
                                    </a:rPr>
                                    <m:t>𝑗𝑖</m:t>
                                  </m:r>
                                </m:e>
                              </m:d>
                            </m:e>
                          </m:func>
                          <m:r>
                            <a:rPr lang="fr-FR" b="0" i="1" baseline="-25000" smtClean="0">
                              <a:latin typeface="Cambria Math" panose="02040503050406030204" pitchFamily="18" charset="0"/>
                            </a:rPr>
                            <m:t>𝑞</m:t>
                          </m:r>
                          <m:r>
                            <a:rPr lang="fr-FR" b="0" i="1" baseline="-25000" smtClean="0">
                              <a:latin typeface="Cambria Math" panose="02040503050406030204" pitchFamily="18" charset="0"/>
                            </a:rPr>
                            <m:t>100</m:t>
                          </m:r>
                        </m:e>
                      </m:nary>
                    </m:oMath>
                  </m:oMathPara>
                </a14:m>
                <a:endParaRPr lang="fr-FR" dirty="0"/>
              </a:p>
              <a:p>
                <a:endParaRPr lang="fr-FR" dirty="0"/>
              </a:p>
              <a:p>
                <a:endParaRPr lang="fr-FR" dirty="0"/>
              </a:p>
              <a:p>
                <a:endParaRPr lang="fr-FR" dirty="0"/>
              </a:p>
            </p:txBody>
          </p:sp>
        </mc:Choice>
        <mc:Fallback xmlns="">
          <p:sp>
            <p:nvSpPr>
              <p:cNvPr id="10" name="ZoneTexte 9">
                <a:extLst>
                  <a:ext uri="{FF2B5EF4-FFF2-40B4-BE49-F238E27FC236}">
                    <a16:creationId xmlns:a16="http://schemas.microsoft.com/office/drawing/2014/main" id="{30F77028-5E9D-4D3A-9122-9AD71784B753}"/>
                  </a:ext>
                </a:extLst>
              </p:cNvPr>
              <p:cNvSpPr txBox="1">
                <a:spLocks noRot="1" noChangeAspect="1" noMove="1" noResize="1" noEditPoints="1" noAdjustHandles="1" noChangeArrowheads="1" noChangeShapeType="1" noTextEdit="1"/>
              </p:cNvSpPr>
              <p:nvPr/>
            </p:nvSpPr>
            <p:spPr>
              <a:xfrm>
                <a:off x="9094189" y="4882924"/>
                <a:ext cx="2888261" cy="1956561"/>
              </a:xfrm>
              <a:prstGeom prst="rect">
                <a:avLst/>
              </a:prstGeom>
              <a:blipFill>
                <a:blip r:embed="rId3"/>
                <a:stretch>
                  <a:fillRect l="-1899" t="-1558"/>
                </a:stretch>
              </a:blipFill>
            </p:spPr>
            <p:txBody>
              <a:bodyPr/>
              <a:lstStyle/>
              <a:p>
                <a:r>
                  <a:rPr lang="fr-FR">
                    <a:noFill/>
                  </a:rPr>
                  <a:t> </a:t>
                </a:r>
              </a:p>
            </p:txBody>
          </p:sp>
        </mc:Fallback>
      </mc:AlternateContent>
    </p:spTree>
    <p:extLst>
      <p:ext uri="{BB962C8B-B14F-4D97-AF65-F5344CB8AC3E}">
        <p14:creationId xmlns:p14="http://schemas.microsoft.com/office/powerpoint/2010/main" val="155201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8332C-B08E-4EBE-82F7-5BC21373E974}"/>
              </a:ext>
            </a:extLst>
          </p:cNvPr>
          <p:cNvSpPr>
            <a:spLocks noGrp="1"/>
          </p:cNvSpPr>
          <p:nvPr>
            <p:ph type="title"/>
          </p:nvPr>
        </p:nvSpPr>
        <p:spPr/>
        <p:txBody>
          <a:bodyPr/>
          <a:lstStyle/>
          <a:p>
            <a:r>
              <a:rPr lang="fr-FR" dirty="0"/>
              <a:t>Stress thermique</a:t>
            </a:r>
          </a:p>
        </p:txBody>
      </p:sp>
      <p:pic>
        <p:nvPicPr>
          <p:cNvPr id="4" name="Image 3">
            <a:extLst>
              <a:ext uri="{FF2B5EF4-FFF2-40B4-BE49-F238E27FC236}">
                <a16:creationId xmlns:a16="http://schemas.microsoft.com/office/drawing/2014/main" id="{CC4AE326-308D-4C36-815B-7B9384784890}"/>
              </a:ext>
            </a:extLst>
          </p:cNvPr>
          <p:cNvPicPr>
            <a:picLocks noChangeAspect="1"/>
          </p:cNvPicPr>
          <p:nvPr/>
        </p:nvPicPr>
        <p:blipFill>
          <a:blip r:embed="rId2"/>
          <a:stretch>
            <a:fillRect/>
          </a:stretch>
        </p:blipFill>
        <p:spPr>
          <a:xfrm>
            <a:off x="514943" y="1720881"/>
            <a:ext cx="3245567" cy="972455"/>
          </a:xfrm>
          <a:prstGeom prst="rect">
            <a:avLst/>
          </a:prstGeom>
        </p:spPr>
      </p:pic>
      <p:sp>
        <p:nvSpPr>
          <p:cNvPr id="5" name="ZoneTexte 4">
            <a:extLst>
              <a:ext uri="{FF2B5EF4-FFF2-40B4-BE49-F238E27FC236}">
                <a16:creationId xmlns:a16="http://schemas.microsoft.com/office/drawing/2014/main" id="{0DDCF2AA-578E-4D12-A12A-A343308992B8}"/>
              </a:ext>
            </a:extLst>
          </p:cNvPr>
          <p:cNvSpPr txBox="1"/>
          <p:nvPr/>
        </p:nvSpPr>
        <p:spPr>
          <a:xfrm>
            <a:off x="1389980" y="1456878"/>
            <a:ext cx="2046158" cy="338554"/>
          </a:xfrm>
          <a:prstGeom prst="rect">
            <a:avLst/>
          </a:prstGeom>
          <a:noFill/>
        </p:spPr>
        <p:txBody>
          <a:bodyPr wrap="square" rtlCol="0">
            <a:spAutoFit/>
          </a:bodyPr>
          <a:lstStyle/>
          <a:p>
            <a:r>
              <a:rPr lang="fr-FR" sz="1600" i="1" dirty="0" err="1"/>
              <a:t>Breau</a:t>
            </a:r>
            <a:r>
              <a:rPr lang="fr-FR" sz="1600" i="1" dirty="0"/>
              <a:t> 2013</a:t>
            </a:r>
          </a:p>
        </p:txBody>
      </p:sp>
      <p:grpSp>
        <p:nvGrpSpPr>
          <p:cNvPr id="6" name="Groupe 5">
            <a:extLst>
              <a:ext uri="{FF2B5EF4-FFF2-40B4-BE49-F238E27FC236}">
                <a16:creationId xmlns:a16="http://schemas.microsoft.com/office/drawing/2014/main" id="{BBAC51B7-E34D-496F-9297-49F0964B5858}"/>
              </a:ext>
            </a:extLst>
          </p:cNvPr>
          <p:cNvGrpSpPr/>
          <p:nvPr/>
        </p:nvGrpSpPr>
        <p:grpSpPr>
          <a:xfrm>
            <a:off x="359996" y="2694993"/>
            <a:ext cx="3305099" cy="2474077"/>
            <a:chOff x="674789" y="2913163"/>
            <a:chExt cx="3305099" cy="2474077"/>
          </a:xfrm>
        </p:grpSpPr>
        <p:pic>
          <p:nvPicPr>
            <p:cNvPr id="7" name="Image 6">
              <a:extLst>
                <a:ext uri="{FF2B5EF4-FFF2-40B4-BE49-F238E27FC236}">
                  <a16:creationId xmlns:a16="http://schemas.microsoft.com/office/drawing/2014/main" id="{7257EB4C-9E63-4C36-BDE0-F1A4A540CC54}"/>
                </a:ext>
              </a:extLst>
            </p:cNvPr>
            <p:cNvPicPr>
              <a:picLocks noChangeAspect="1"/>
            </p:cNvPicPr>
            <p:nvPr/>
          </p:nvPicPr>
          <p:blipFill>
            <a:blip r:embed="rId3"/>
            <a:stretch>
              <a:fillRect/>
            </a:stretch>
          </p:blipFill>
          <p:spPr>
            <a:xfrm>
              <a:off x="674789" y="2913163"/>
              <a:ext cx="3305099" cy="2474077"/>
            </a:xfrm>
            <a:prstGeom prst="rect">
              <a:avLst/>
            </a:prstGeom>
          </p:spPr>
        </p:pic>
        <p:sp>
          <p:nvSpPr>
            <p:cNvPr id="8" name="Ellipse 7">
              <a:extLst>
                <a:ext uri="{FF2B5EF4-FFF2-40B4-BE49-F238E27FC236}">
                  <a16:creationId xmlns:a16="http://schemas.microsoft.com/office/drawing/2014/main" id="{18622D86-E959-4483-9A04-6ADBFFCB85D3}"/>
                </a:ext>
              </a:extLst>
            </p:cNvPr>
            <p:cNvSpPr/>
            <p:nvPr/>
          </p:nvSpPr>
          <p:spPr>
            <a:xfrm>
              <a:off x="2645764" y="5021705"/>
              <a:ext cx="494675" cy="2486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a:extLst>
              <a:ext uri="{FF2B5EF4-FFF2-40B4-BE49-F238E27FC236}">
                <a16:creationId xmlns:a16="http://schemas.microsoft.com/office/drawing/2014/main" id="{25E2C95F-B999-47CD-86D3-59C576292B2D}"/>
              </a:ext>
            </a:extLst>
          </p:cNvPr>
          <p:cNvSpPr/>
          <p:nvPr/>
        </p:nvSpPr>
        <p:spPr>
          <a:xfrm>
            <a:off x="4864882" y="1795432"/>
            <a:ext cx="7133220" cy="3970318"/>
          </a:xfrm>
          <a:prstGeom prst="rect">
            <a:avLst/>
          </a:prstGeom>
        </p:spPr>
        <p:txBody>
          <a:bodyPr wrap="square">
            <a:spAutoFit/>
          </a:bodyPr>
          <a:lstStyle/>
          <a:p>
            <a:r>
              <a:rPr lang="fr-FR" dirty="0"/>
              <a:t>The thermal </a:t>
            </a:r>
            <a:r>
              <a:rPr lang="fr-FR" dirty="0" err="1"/>
              <a:t>window</a:t>
            </a:r>
            <a:r>
              <a:rPr lang="fr-FR" dirty="0"/>
              <a:t> of </a:t>
            </a:r>
            <a:r>
              <a:rPr lang="fr-FR" dirty="0" err="1"/>
              <a:t>aquatic</a:t>
            </a:r>
            <a:r>
              <a:rPr lang="fr-FR" dirty="0"/>
              <a:t> </a:t>
            </a:r>
            <a:r>
              <a:rPr lang="fr-FR" dirty="0" err="1"/>
              <a:t>animals</a:t>
            </a:r>
            <a:r>
              <a:rPr lang="fr-FR" dirty="0"/>
              <a:t> </a:t>
            </a:r>
            <a:r>
              <a:rPr lang="fr-FR" dirty="0" err="1"/>
              <a:t>depicts</a:t>
            </a:r>
            <a:r>
              <a:rPr lang="fr-FR" dirty="0"/>
              <a:t> the </a:t>
            </a:r>
            <a:r>
              <a:rPr lang="fr-FR" dirty="0" err="1"/>
              <a:t>aerobic</a:t>
            </a:r>
            <a:r>
              <a:rPr lang="fr-FR" dirty="0"/>
              <a:t> performance in relation to water </a:t>
            </a:r>
            <a:r>
              <a:rPr lang="fr-FR" dirty="0" err="1"/>
              <a:t>temperature</a:t>
            </a:r>
            <a:r>
              <a:rPr lang="fr-FR" dirty="0"/>
              <a:t> (</a:t>
            </a:r>
            <a:r>
              <a:rPr lang="fr-FR" dirty="0" err="1"/>
              <a:t>see</a:t>
            </a:r>
            <a:r>
              <a:rPr lang="fr-FR" dirty="0"/>
              <a:t> </a:t>
            </a:r>
            <a:r>
              <a:rPr lang="fr-FR" dirty="0" err="1"/>
              <a:t>Pörtner</a:t>
            </a:r>
            <a:r>
              <a:rPr lang="fr-FR" dirty="0"/>
              <a:t> and Farrell 2008). Changes in </a:t>
            </a:r>
            <a:r>
              <a:rPr lang="fr-FR" dirty="0" err="1"/>
              <a:t>temperature</a:t>
            </a:r>
            <a:r>
              <a:rPr lang="fr-FR" dirty="0"/>
              <a:t> are not </a:t>
            </a:r>
            <a:r>
              <a:rPr lang="fr-FR" dirty="0" err="1"/>
              <a:t>problematic</a:t>
            </a:r>
            <a:r>
              <a:rPr lang="fr-FR" dirty="0"/>
              <a:t> </a:t>
            </a:r>
            <a:r>
              <a:rPr lang="fr-FR" dirty="0" err="1"/>
              <a:t>unless</a:t>
            </a:r>
            <a:r>
              <a:rPr lang="fr-FR" dirty="0"/>
              <a:t> the </a:t>
            </a:r>
            <a:r>
              <a:rPr lang="fr-FR" dirty="0" err="1"/>
              <a:t>temperature</a:t>
            </a:r>
            <a:r>
              <a:rPr lang="fr-FR" dirty="0"/>
              <a:t> </a:t>
            </a:r>
            <a:r>
              <a:rPr lang="fr-FR" dirty="0" err="1"/>
              <a:t>experienced</a:t>
            </a:r>
            <a:r>
              <a:rPr lang="fr-FR" dirty="0"/>
              <a:t> by the animal </a:t>
            </a:r>
            <a:r>
              <a:rPr lang="fr-FR" dirty="0" err="1"/>
              <a:t>is</a:t>
            </a:r>
            <a:r>
              <a:rPr lang="fr-FR" dirty="0"/>
              <a:t> </a:t>
            </a:r>
            <a:r>
              <a:rPr lang="fr-FR" dirty="0" err="1"/>
              <a:t>near</a:t>
            </a:r>
            <a:r>
              <a:rPr lang="fr-FR" dirty="0"/>
              <a:t> the </a:t>
            </a:r>
            <a:r>
              <a:rPr lang="fr-FR" dirty="0" err="1"/>
              <a:t>upper</a:t>
            </a:r>
            <a:r>
              <a:rPr lang="fr-FR" dirty="0"/>
              <a:t> </a:t>
            </a:r>
            <a:r>
              <a:rPr lang="fr-FR" b="1" dirty="0" err="1"/>
              <a:t>lethal</a:t>
            </a:r>
            <a:r>
              <a:rPr lang="fr-FR" b="1" dirty="0"/>
              <a:t> </a:t>
            </a:r>
            <a:r>
              <a:rPr lang="fr-FR" b="1" dirty="0" err="1"/>
              <a:t>limit</a:t>
            </a:r>
            <a:r>
              <a:rPr lang="fr-FR" b="1" dirty="0"/>
              <a:t> </a:t>
            </a:r>
            <a:r>
              <a:rPr lang="fr-FR" dirty="0"/>
              <a:t>(Taylor et al. 1997).</a:t>
            </a:r>
          </a:p>
          <a:p>
            <a:endParaRPr lang="fr-FR" dirty="0"/>
          </a:p>
          <a:p>
            <a:r>
              <a:rPr lang="en-US" dirty="0"/>
              <a:t>Aerobic scope for activity is minimal at </a:t>
            </a:r>
            <a:r>
              <a:rPr lang="en-US" b="1" dirty="0" err="1"/>
              <a:t>Tcrit</a:t>
            </a:r>
            <a:r>
              <a:rPr lang="en-US" dirty="0"/>
              <a:t> and anaerobiosis sets in to supply energy to meet the high metabolic demands.</a:t>
            </a:r>
          </a:p>
          <a:p>
            <a:r>
              <a:rPr lang="en-US" dirty="0"/>
              <a:t>The use of anaerobic metabolism is short-term and will lead to mortality by hypoxemia if conditions persist (</a:t>
            </a:r>
            <a:r>
              <a:rPr lang="en-US" dirty="0" err="1"/>
              <a:t>Pörtner</a:t>
            </a:r>
            <a:r>
              <a:rPr lang="en-US" dirty="0"/>
              <a:t> and </a:t>
            </a:r>
            <a:r>
              <a:rPr lang="en-US" dirty="0" err="1"/>
              <a:t>Knust</a:t>
            </a:r>
            <a:r>
              <a:rPr lang="en-US" dirty="0"/>
              <a:t> 2007). Anaerobic metabolism is energetically costly, creates an oxygen “debt”, and leads to the production of metabolic byproducts such as lactic acid.</a:t>
            </a:r>
          </a:p>
          <a:p>
            <a:endParaRPr lang="fr-FR" dirty="0"/>
          </a:p>
          <a:p>
            <a:r>
              <a:rPr lang="en-US" b="1" dirty="0"/>
              <a:t>Beyond </a:t>
            </a:r>
            <a:r>
              <a:rPr lang="en-US" b="1" dirty="0" err="1"/>
              <a:t>Tcrit</a:t>
            </a:r>
            <a:r>
              <a:rPr lang="en-US" b="1" dirty="0"/>
              <a:t>, survival is time-limited </a:t>
            </a:r>
            <a:r>
              <a:rPr lang="en-US" dirty="0"/>
              <a:t>and fish live in a passive state with limited </a:t>
            </a:r>
            <a:r>
              <a:rPr lang="en-US" dirty="0" err="1"/>
              <a:t>behavioural</a:t>
            </a:r>
            <a:r>
              <a:rPr lang="en-US" dirty="0"/>
              <a:t> responses (</a:t>
            </a:r>
            <a:r>
              <a:rPr lang="en-US" dirty="0" err="1"/>
              <a:t>Pörtner</a:t>
            </a:r>
            <a:r>
              <a:rPr lang="en-US" dirty="0"/>
              <a:t> and Farrell 2008).</a:t>
            </a:r>
            <a:endParaRPr lang="fr-FR" dirty="0"/>
          </a:p>
        </p:txBody>
      </p:sp>
    </p:spTree>
    <p:extLst>
      <p:ext uri="{BB962C8B-B14F-4D97-AF65-F5344CB8AC3E}">
        <p14:creationId xmlns:p14="http://schemas.microsoft.com/office/powerpoint/2010/main" val="2548163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10B5A-5DA8-4B37-81F7-C0557E69B5BD}"/>
              </a:ext>
            </a:extLst>
          </p:cNvPr>
          <p:cNvSpPr>
            <a:spLocks noGrp="1"/>
          </p:cNvSpPr>
          <p:nvPr>
            <p:ph type="title"/>
          </p:nvPr>
        </p:nvSpPr>
        <p:spPr/>
        <p:txBody>
          <a:bodyPr/>
          <a:lstStyle/>
          <a:p>
            <a:r>
              <a:rPr lang="fr-FR" dirty="0"/>
              <a:t>Temporalité de l’acclimatation ?</a:t>
            </a:r>
          </a:p>
        </p:txBody>
      </p:sp>
      <p:pic>
        <p:nvPicPr>
          <p:cNvPr id="4" name="Image 3">
            <a:extLst>
              <a:ext uri="{FF2B5EF4-FFF2-40B4-BE49-F238E27FC236}">
                <a16:creationId xmlns:a16="http://schemas.microsoft.com/office/drawing/2014/main" id="{C5BF2998-FEDF-4FA0-94C4-1C11E4C60F76}"/>
              </a:ext>
            </a:extLst>
          </p:cNvPr>
          <p:cNvPicPr>
            <a:picLocks noChangeAspect="1"/>
          </p:cNvPicPr>
          <p:nvPr/>
        </p:nvPicPr>
        <p:blipFill>
          <a:blip r:embed="rId2"/>
          <a:stretch>
            <a:fillRect/>
          </a:stretch>
        </p:blipFill>
        <p:spPr>
          <a:xfrm>
            <a:off x="2602511" y="1917700"/>
            <a:ext cx="5714518" cy="4575175"/>
          </a:xfrm>
          <a:prstGeom prst="rect">
            <a:avLst/>
          </a:prstGeom>
        </p:spPr>
      </p:pic>
      <p:cxnSp>
        <p:nvCxnSpPr>
          <p:cNvPr id="6" name="Connecteur droit avec flèche 5">
            <a:extLst>
              <a:ext uri="{FF2B5EF4-FFF2-40B4-BE49-F238E27FC236}">
                <a16:creationId xmlns:a16="http://schemas.microsoft.com/office/drawing/2014/main" id="{1A68DA36-69C1-473E-A567-AE8A629A1809}"/>
              </a:ext>
            </a:extLst>
          </p:cNvPr>
          <p:cNvCxnSpPr>
            <a:cxnSpLocks/>
          </p:cNvCxnSpPr>
          <p:nvPr/>
        </p:nvCxnSpPr>
        <p:spPr>
          <a:xfrm flipH="1">
            <a:off x="5953125" y="1524000"/>
            <a:ext cx="4000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594BE10D-EC9D-4BE2-BDE1-7825F9B9FD3F}"/>
              </a:ext>
            </a:extLst>
          </p:cNvPr>
          <p:cNvSpPr/>
          <p:nvPr/>
        </p:nvSpPr>
        <p:spPr>
          <a:xfrm rot="2408925">
            <a:off x="4265293" y="2490507"/>
            <a:ext cx="771526" cy="31242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2A17A36F-6566-4A33-A4E2-F974AA3CCF90}"/>
              </a:ext>
            </a:extLst>
          </p:cNvPr>
          <p:cNvSpPr txBox="1"/>
          <p:nvPr/>
        </p:nvSpPr>
        <p:spPr>
          <a:xfrm>
            <a:off x="8665564" y="2217222"/>
            <a:ext cx="3316886" cy="646331"/>
          </a:xfrm>
          <a:prstGeom prst="rect">
            <a:avLst/>
          </a:prstGeom>
          <a:noFill/>
        </p:spPr>
        <p:txBody>
          <a:bodyPr wrap="square" rtlCol="0">
            <a:spAutoFit/>
          </a:bodyPr>
          <a:lstStyle/>
          <a:p>
            <a:r>
              <a:rPr lang="fr-FR" dirty="0"/>
              <a:t>Température pendant la montée des températures ?</a:t>
            </a:r>
          </a:p>
        </p:txBody>
      </p:sp>
      <p:sp>
        <p:nvSpPr>
          <p:cNvPr id="9" name="ZoneTexte 8">
            <a:extLst>
              <a:ext uri="{FF2B5EF4-FFF2-40B4-BE49-F238E27FC236}">
                <a16:creationId xmlns:a16="http://schemas.microsoft.com/office/drawing/2014/main" id="{66B71F08-80E9-4C3A-B13C-FBEBF7210867}"/>
              </a:ext>
            </a:extLst>
          </p:cNvPr>
          <p:cNvSpPr txBox="1"/>
          <p:nvPr/>
        </p:nvSpPr>
        <p:spPr>
          <a:xfrm>
            <a:off x="8494114" y="3968439"/>
            <a:ext cx="3316886" cy="923330"/>
          </a:xfrm>
          <a:prstGeom prst="rect">
            <a:avLst/>
          </a:prstGeom>
          <a:noFill/>
        </p:spPr>
        <p:txBody>
          <a:bodyPr wrap="square" rtlCol="0">
            <a:spAutoFit/>
          </a:bodyPr>
          <a:lstStyle/>
          <a:p>
            <a:r>
              <a:rPr lang="fr-FR" dirty="0"/>
              <a:t>- Pente de la montée</a:t>
            </a:r>
          </a:p>
          <a:p>
            <a:r>
              <a:rPr lang="fr-FR" dirty="0"/>
              <a:t>- Variance autour de la pente</a:t>
            </a:r>
          </a:p>
          <a:p>
            <a:r>
              <a:rPr lang="fr-FR" dirty="0"/>
              <a:t>- Régularité pendant la montée</a:t>
            </a:r>
          </a:p>
        </p:txBody>
      </p:sp>
      <p:sp>
        <p:nvSpPr>
          <p:cNvPr id="3" name="ZoneTexte 2">
            <a:extLst>
              <a:ext uri="{FF2B5EF4-FFF2-40B4-BE49-F238E27FC236}">
                <a16:creationId xmlns:a16="http://schemas.microsoft.com/office/drawing/2014/main" id="{A8410F4C-1FF5-4E85-83A2-554A468ECE13}"/>
              </a:ext>
            </a:extLst>
          </p:cNvPr>
          <p:cNvSpPr txBox="1"/>
          <p:nvPr/>
        </p:nvSpPr>
        <p:spPr>
          <a:xfrm>
            <a:off x="304800" y="4891769"/>
            <a:ext cx="1447800" cy="923330"/>
          </a:xfrm>
          <a:prstGeom prst="rect">
            <a:avLst/>
          </a:prstGeom>
          <a:noFill/>
        </p:spPr>
        <p:txBody>
          <a:bodyPr wrap="square" rtlCol="0">
            <a:spAutoFit/>
          </a:bodyPr>
          <a:lstStyle/>
          <a:p>
            <a:r>
              <a:rPr lang="fr-FR" dirty="0"/>
              <a:t>Mais voir </a:t>
            </a:r>
            <a:r>
              <a:rPr lang="fr-FR" dirty="0" err="1"/>
              <a:t>Tunnah</a:t>
            </a:r>
            <a:r>
              <a:rPr lang="fr-FR" dirty="0"/>
              <a:t> et al. 2017 !</a:t>
            </a:r>
          </a:p>
        </p:txBody>
      </p:sp>
    </p:spTree>
    <p:extLst>
      <p:ext uri="{BB962C8B-B14F-4D97-AF65-F5344CB8AC3E}">
        <p14:creationId xmlns:p14="http://schemas.microsoft.com/office/powerpoint/2010/main" val="2447974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10B5A-5DA8-4B37-81F7-C0557E69B5BD}"/>
              </a:ext>
            </a:extLst>
          </p:cNvPr>
          <p:cNvSpPr>
            <a:spLocks noGrp="1"/>
          </p:cNvSpPr>
          <p:nvPr>
            <p:ph type="title"/>
          </p:nvPr>
        </p:nvSpPr>
        <p:spPr/>
        <p:txBody>
          <a:bodyPr/>
          <a:lstStyle/>
          <a:p>
            <a:r>
              <a:rPr lang="fr-FR" dirty="0"/>
              <a:t>Temporalité de l’acclimatation ?</a:t>
            </a:r>
          </a:p>
        </p:txBody>
      </p:sp>
      <p:grpSp>
        <p:nvGrpSpPr>
          <p:cNvPr id="3" name="Groupe 2">
            <a:extLst>
              <a:ext uri="{FF2B5EF4-FFF2-40B4-BE49-F238E27FC236}">
                <a16:creationId xmlns:a16="http://schemas.microsoft.com/office/drawing/2014/main" id="{59B0B42E-A60C-40CD-8895-EB4E2513F4D9}"/>
              </a:ext>
            </a:extLst>
          </p:cNvPr>
          <p:cNvGrpSpPr/>
          <p:nvPr/>
        </p:nvGrpSpPr>
        <p:grpSpPr>
          <a:xfrm>
            <a:off x="209550" y="3860800"/>
            <a:ext cx="2940050" cy="2632075"/>
            <a:chOff x="209550" y="1917700"/>
            <a:chExt cx="5714518" cy="4575175"/>
          </a:xfrm>
        </p:grpSpPr>
        <p:pic>
          <p:nvPicPr>
            <p:cNvPr id="4" name="Image 3">
              <a:extLst>
                <a:ext uri="{FF2B5EF4-FFF2-40B4-BE49-F238E27FC236}">
                  <a16:creationId xmlns:a16="http://schemas.microsoft.com/office/drawing/2014/main" id="{C5BF2998-FEDF-4FA0-94C4-1C11E4C60F76}"/>
                </a:ext>
              </a:extLst>
            </p:cNvPr>
            <p:cNvPicPr>
              <a:picLocks noChangeAspect="1"/>
            </p:cNvPicPr>
            <p:nvPr/>
          </p:nvPicPr>
          <p:blipFill>
            <a:blip r:embed="rId2"/>
            <a:stretch>
              <a:fillRect/>
            </a:stretch>
          </p:blipFill>
          <p:spPr>
            <a:xfrm>
              <a:off x="209550" y="1917700"/>
              <a:ext cx="5714518" cy="4575175"/>
            </a:xfrm>
            <a:prstGeom prst="rect">
              <a:avLst/>
            </a:prstGeom>
          </p:spPr>
        </p:pic>
        <p:sp>
          <p:nvSpPr>
            <p:cNvPr id="8" name="Ellipse 7">
              <a:extLst>
                <a:ext uri="{FF2B5EF4-FFF2-40B4-BE49-F238E27FC236}">
                  <a16:creationId xmlns:a16="http://schemas.microsoft.com/office/drawing/2014/main" id="{594BE10D-EC9D-4BE2-BDE1-7825F9B9FD3F}"/>
                </a:ext>
              </a:extLst>
            </p:cNvPr>
            <p:cNvSpPr/>
            <p:nvPr/>
          </p:nvSpPr>
          <p:spPr>
            <a:xfrm rot="2408925">
              <a:off x="1872332" y="2490507"/>
              <a:ext cx="771526" cy="31242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ZoneTexte 6">
            <a:extLst>
              <a:ext uri="{FF2B5EF4-FFF2-40B4-BE49-F238E27FC236}">
                <a16:creationId xmlns:a16="http://schemas.microsoft.com/office/drawing/2014/main" id="{2A17A36F-6566-4A33-A4E2-F974AA3CCF90}"/>
              </a:ext>
            </a:extLst>
          </p:cNvPr>
          <p:cNvSpPr txBox="1"/>
          <p:nvPr/>
        </p:nvSpPr>
        <p:spPr>
          <a:xfrm>
            <a:off x="8665564" y="2217222"/>
            <a:ext cx="3316886" cy="646331"/>
          </a:xfrm>
          <a:prstGeom prst="rect">
            <a:avLst/>
          </a:prstGeom>
          <a:noFill/>
        </p:spPr>
        <p:txBody>
          <a:bodyPr wrap="square" rtlCol="0">
            <a:spAutoFit/>
          </a:bodyPr>
          <a:lstStyle/>
          <a:p>
            <a:r>
              <a:rPr lang="fr-FR" dirty="0"/>
              <a:t>Température pendant la montée des températures ?</a:t>
            </a:r>
          </a:p>
        </p:txBody>
      </p:sp>
      <p:sp>
        <p:nvSpPr>
          <p:cNvPr id="9" name="ZoneTexte 8">
            <a:extLst>
              <a:ext uri="{FF2B5EF4-FFF2-40B4-BE49-F238E27FC236}">
                <a16:creationId xmlns:a16="http://schemas.microsoft.com/office/drawing/2014/main" id="{66B71F08-80E9-4C3A-B13C-FBEBF7210867}"/>
              </a:ext>
            </a:extLst>
          </p:cNvPr>
          <p:cNvSpPr txBox="1"/>
          <p:nvPr/>
        </p:nvSpPr>
        <p:spPr>
          <a:xfrm>
            <a:off x="8494114" y="3968439"/>
            <a:ext cx="3316886" cy="646331"/>
          </a:xfrm>
          <a:prstGeom prst="rect">
            <a:avLst/>
          </a:prstGeom>
          <a:noFill/>
        </p:spPr>
        <p:txBody>
          <a:bodyPr wrap="square" rtlCol="0">
            <a:spAutoFit/>
          </a:bodyPr>
          <a:lstStyle/>
          <a:p>
            <a:r>
              <a:rPr lang="fr-FR" dirty="0"/>
              <a:t>- Pente de la montée</a:t>
            </a:r>
          </a:p>
          <a:p>
            <a:r>
              <a:rPr lang="fr-FR" dirty="0">
                <a:sym typeface="Wingdings" panose="05000000000000000000" pitchFamily="2" charset="2"/>
              </a:rPr>
              <a:t> Fixe vs glissante</a:t>
            </a:r>
            <a:endParaRPr lang="fr-FR" dirty="0"/>
          </a:p>
        </p:txBody>
      </p:sp>
      <p:cxnSp>
        <p:nvCxnSpPr>
          <p:cNvPr id="6" name="Connecteur droit avec flèche 5">
            <a:extLst>
              <a:ext uri="{FF2B5EF4-FFF2-40B4-BE49-F238E27FC236}">
                <a16:creationId xmlns:a16="http://schemas.microsoft.com/office/drawing/2014/main" id="{1A68DA36-69C1-473E-A567-AE8A629A1809}"/>
              </a:ext>
            </a:extLst>
          </p:cNvPr>
          <p:cNvCxnSpPr>
            <a:cxnSpLocks/>
          </p:cNvCxnSpPr>
          <p:nvPr/>
        </p:nvCxnSpPr>
        <p:spPr>
          <a:xfrm flipH="1">
            <a:off x="1917403" y="3205754"/>
            <a:ext cx="4000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Image 9">
            <a:extLst>
              <a:ext uri="{FF2B5EF4-FFF2-40B4-BE49-F238E27FC236}">
                <a16:creationId xmlns:a16="http://schemas.microsoft.com/office/drawing/2014/main" id="{870946B7-E327-401F-9CE5-1C0A9E8CFEC7}"/>
              </a:ext>
            </a:extLst>
          </p:cNvPr>
          <p:cNvPicPr>
            <a:picLocks noChangeAspect="1"/>
          </p:cNvPicPr>
          <p:nvPr/>
        </p:nvPicPr>
        <p:blipFill>
          <a:blip r:embed="rId3"/>
          <a:stretch>
            <a:fillRect/>
          </a:stretch>
        </p:blipFill>
        <p:spPr>
          <a:xfrm>
            <a:off x="3596967" y="2661830"/>
            <a:ext cx="2520971" cy="1629774"/>
          </a:xfrm>
          <a:prstGeom prst="rect">
            <a:avLst/>
          </a:prstGeom>
        </p:spPr>
      </p:pic>
      <p:cxnSp>
        <p:nvCxnSpPr>
          <p:cNvPr id="11" name="Connecteur droit avec flèche 10">
            <a:extLst>
              <a:ext uri="{FF2B5EF4-FFF2-40B4-BE49-F238E27FC236}">
                <a16:creationId xmlns:a16="http://schemas.microsoft.com/office/drawing/2014/main" id="{B40C193D-8958-479B-A371-FE7D6C062FD9}"/>
              </a:ext>
            </a:extLst>
          </p:cNvPr>
          <p:cNvCxnSpPr/>
          <p:nvPr/>
        </p:nvCxnSpPr>
        <p:spPr>
          <a:xfrm>
            <a:off x="3149600" y="2217222"/>
            <a:ext cx="1285240" cy="108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3835C1D5-D654-478B-BD64-DBF3FDAE2496}"/>
              </a:ext>
            </a:extLst>
          </p:cNvPr>
          <p:cNvSpPr txBox="1"/>
          <p:nvPr/>
        </p:nvSpPr>
        <p:spPr>
          <a:xfrm>
            <a:off x="2382223" y="1894223"/>
            <a:ext cx="2052617" cy="369332"/>
          </a:xfrm>
          <a:prstGeom prst="rect">
            <a:avLst/>
          </a:prstGeom>
          <a:noFill/>
        </p:spPr>
        <p:txBody>
          <a:bodyPr wrap="square" rtlCol="0">
            <a:spAutoFit/>
          </a:bodyPr>
          <a:lstStyle/>
          <a:p>
            <a:r>
              <a:rPr lang="fr-FR" dirty="0"/>
              <a:t>Point d’inflexion</a:t>
            </a:r>
          </a:p>
        </p:txBody>
      </p:sp>
    </p:spTree>
    <p:extLst>
      <p:ext uri="{BB962C8B-B14F-4D97-AF65-F5344CB8AC3E}">
        <p14:creationId xmlns:p14="http://schemas.microsoft.com/office/powerpoint/2010/main" val="1784828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8C941D-7FC4-4893-839C-76FBC987A646}"/>
              </a:ext>
            </a:extLst>
          </p:cNvPr>
          <p:cNvSpPr>
            <a:spLocks noGrp="1"/>
          </p:cNvSpPr>
          <p:nvPr>
            <p:ph type="title"/>
          </p:nvPr>
        </p:nvSpPr>
        <p:spPr/>
        <p:txBody>
          <a:bodyPr/>
          <a:lstStyle/>
          <a:p>
            <a:r>
              <a:rPr lang="fr-FR" dirty="0"/>
              <a:t>Temporalité de l’acclimatation ?</a:t>
            </a:r>
          </a:p>
        </p:txBody>
      </p:sp>
      <p:sp>
        <p:nvSpPr>
          <p:cNvPr id="3" name="Espace réservé du contenu 2">
            <a:extLst>
              <a:ext uri="{FF2B5EF4-FFF2-40B4-BE49-F238E27FC236}">
                <a16:creationId xmlns:a16="http://schemas.microsoft.com/office/drawing/2014/main" id="{597FDFA4-D25B-4E8A-A4C8-99B93509B16C}"/>
              </a:ext>
            </a:extLst>
          </p:cNvPr>
          <p:cNvSpPr>
            <a:spLocks noGrp="1"/>
          </p:cNvSpPr>
          <p:nvPr>
            <p:ph idx="1"/>
          </p:nvPr>
        </p:nvSpPr>
        <p:spPr/>
        <p:txBody>
          <a:bodyPr/>
          <a:lstStyle/>
          <a:p>
            <a:r>
              <a:rPr lang="fr-FR" dirty="0"/>
              <a:t>Années précédentes ?</a:t>
            </a:r>
          </a:p>
        </p:txBody>
      </p:sp>
      <p:sp>
        <p:nvSpPr>
          <p:cNvPr id="4" name="Rectangle 3">
            <a:extLst>
              <a:ext uri="{FF2B5EF4-FFF2-40B4-BE49-F238E27FC236}">
                <a16:creationId xmlns:a16="http://schemas.microsoft.com/office/drawing/2014/main" id="{BF977622-D8E3-4253-A230-E99A87F8267D}"/>
              </a:ext>
            </a:extLst>
          </p:cNvPr>
          <p:cNvSpPr/>
          <p:nvPr/>
        </p:nvSpPr>
        <p:spPr>
          <a:xfrm>
            <a:off x="5733143" y="1415971"/>
            <a:ext cx="6096000" cy="2585323"/>
          </a:xfrm>
          <a:prstGeom prst="rect">
            <a:avLst/>
          </a:prstGeom>
        </p:spPr>
        <p:txBody>
          <a:bodyPr>
            <a:spAutoFit/>
          </a:bodyPr>
          <a:lstStyle/>
          <a:p>
            <a:r>
              <a:rPr lang="fr-FR" dirty="0"/>
              <a:t>« There </a:t>
            </a:r>
            <a:r>
              <a:rPr lang="fr-FR" dirty="0" err="1"/>
              <a:t>is</a:t>
            </a:r>
            <a:r>
              <a:rPr lang="fr-FR" dirty="0"/>
              <a:t> a </a:t>
            </a:r>
            <a:r>
              <a:rPr lang="fr-FR" dirty="0" err="1"/>
              <a:t>lack</a:t>
            </a:r>
            <a:r>
              <a:rPr lang="fr-FR" dirty="0"/>
              <a:t> of </a:t>
            </a:r>
            <a:r>
              <a:rPr lang="fr-FR" dirty="0" err="1"/>
              <a:t>knowledge</a:t>
            </a:r>
            <a:r>
              <a:rPr lang="fr-FR" dirty="0"/>
              <a:t> about </a:t>
            </a:r>
            <a:r>
              <a:rPr lang="fr-FR" dirty="0" err="1"/>
              <a:t>effects</a:t>
            </a:r>
            <a:r>
              <a:rPr lang="fr-FR" dirty="0"/>
              <a:t> of </a:t>
            </a:r>
            <a:r>
              <a:rPr lang="fr-FR" dirty="0" err="1"/>
              <a:t>early</a:t>
            </a:r>
            <a:r>
              <a:rPr lang="fr-FR" dirty="0"/>
              <a:t> </a:t>
            </a:r>
            <a:r>
              <a:rPr lang="fr-FR" dirty="0" err="1"/>
              <a:t>temperature</a:t>
            </a:r>
            <a:r>
              <a:rPr lang="fr-FR" dirty="0"/>
              <a:t> </a:t>
            </a:r>
            <a:r>
              <a:rPr lang="fr-FR" dirty="0" err="1"/>
              <a:t>experiences</a:t>
            </a:r>
            <a:r>
              <a:rPr lang="fr-FR" dirty="0"/>
              <a:t> on </a:t>
            </a:r>
            <a:r>
              <a:rPr lang="fr-FR" dirty="0" err="1"/>
              <a:t>later</a:t>
            </a:r>
            <a:r>
              <a:rPr lang="fr-FR" dirty="0"/>
              <a:t> </a:t>
            </a:r>
            <a:r>
              <a:rPr lang="fr-FR" dirty="0" err="1"/>
              <a:t>development</a:t>
            </a:r>
            <a:r>
              <a:rPr lang="fr-FR" dirty="0"/>
              <a:t>, </a:t>
            </a:r>
            <a:r>
              <a:rPr lang="fr-FR" dirty="0" err="1"/>
              <a:t>growth</a:t>
            </a:r>
            <a:r>
              <a:rPr lang="fr-FR" dirty="0"/>
              <a:t> and </a:t>
            </a:r>
            <a:r>
              <a:rPr lang="fr-FR" dirty="0" err="1"/>
              <a:t>behaviour</a:t>
            </a:r>
            <a:r>
              <a:rPr lang="fr-FR" dirty="0"/>
              <a:t> of </a:t>
            </a:r>
            <a:r>
              <a:rPr lang="fr-FR" dirty="0" err="1"/>
              <a:t>salmonids</a:t>
            </a:r>
            <a:r>
              <a:rPr lang="fr-FR" dirty="0"/>
              <a:t>. For instance, Alvarez et al. (2006) </a:t>
            </a:r>
            <a:r>
              <a:rPr lang="fr-FR" dirty="0" err="1"/>
              <a:t>demonstrated</a:t>
            </a:r>
            <a:r>
              <a:rPr lang="fr-FR" dirty="0"/>
              <a:t> </a:t>
            </a:r>
            <a:r>
              <a:rPr lang="fr-FR" dirty="0" err="1"/>
              <a:t>that</a:t>
            </a:r>
            <a:r>
              <a:rPr lang="fr-FR" dirty="0"/>
              <a:t> the standard </a:t>
            </a:r>
            <a:r>
              <a:rPr lang="fr-FR" dirty="0" err="1"/>
              <a:t>metabolic</a:t>
            </a:r>
            <a:r>
              <a:rPr lang="fr-FR" dirty="0"/>
              <a:t> rate of S. </a:t>
            </a:r>
            <a:r>
              <a:rPr lang="fr-FR" dirty="0" err="1"/>
              <a:t>trutta</a:t>
            </a:r>
            <a:r>
              <a:rPr lang="fr-FR" dirty="0"/>
              <a:t> </a:t>
            </a:r>
            <a:r>
              <a:rPr lang="fr-FR" dirty="0" err="1"/>
              <a:t>changed</a:t>
            </a:r>
            <a:r>
              <a:rPr lang="fr-FR" dirty="0"/>
              <a:t> in </a:t>
            </a:r>
            <a:r>
              <a:rPr lang="fr-FR" dirty="0" err="1"/>
              <a:t>response</a:t>
            </a:r>
            <a:r>
              <a:rPr lang="fr-FR" dirty="0"/>
              <a:t> to the </a:t>
            </a:r>
            <a:r>
              <a:rPr lang="fr-FR" dirty="0" err="1"/>
              <a:t>temperature</a:t>
            </a:r>
            <a:r>
              <a:rPr lang="fr-FR" dirty="0"/>
              <a:t> </a:t>
            </a:r>
            <a:r>
              <a:rPr lang="fr-FR" dirty="0" err="1"/>
              <a:t>experienced</a:t>
            </a:r>
            <a:r>
              <a:rPr lang="fr-FR" dirty="0"/>
              <a:t> by the </a:t>
            </a:r>
            <a:r>
              <a:rPr lang="fr-FR" dirty="0" err="1"/>
              <a:t>fish</a:t>
            </a:r>
            <a:r>
              <a:rPr lang="fr-FR" dirty="0"/>
              <a:t> </a:t>
            </a:r>
            <a:r>
              <a:rPr lang="fr-FR" dirty="0" err="1"/>
              <a:t>during</a:t>
            </a:r>
            <a:r>
              <a:rPr lang="fr-FR" dirty="0"/>
              <a:t> the </a:t>
            </a:r>
            <a:r>
              <a:rPr lang="fr-FR" dirty="0" err="1"/>
              <a:t>yolk</a:t>
            </a:r>
            <a:r>
              <a:rPr lang="fr-FR" dirty="0"/>
              <a:t>-absorption </a:t>
            </a:r>
            <a:r>
              <a:rPr lang="fr-FR" dirty="0" err="1"/>
              <a:t>period</a:t>
            </a:r>
            <a:r>
              <a:rPr lang="fr-FR" dirty="0"/>
              <a:t>, </a:t>
            </a:r>
            <a:r>
              <a:rPr lang="fr-FR" dirty="0" err="1"/>
              <a:t>yet</a:t>
            </a:r>
            <a:r>
              <a:rPr lang="fr-FR" dirty="0"/>
              <a:t> </a:t>
            </a:r>
            <a:r>
              <a:rPr lang="fr-FR" dirty="0" err="1"/>
              <a:t>little</a:t>
            </a:r>
            <a:r>
              <a:rPr lang="fr-FR" dirty="0"/>
              <a:t> </a:t>
            </a:r>
            <a:r>
              <a:rPr lang="fr-FR" dirty="0" err="1"/>
              <a:t>is</a:t>
            </a:r>
            <a:r>
              <a:rPr lang="fr-FR" dirty="0"/>
              <a:t> </a:t>
            </a:r>
            <a:r>
              <a:rPr lang="fr-FR" dirty="0" err="1"/>
              <a:t>known</a:t>
            </a:r>
            <a:r>
              <a:rPr lang="fr-FR" dirty="0"/>
              <a:t> about </a:t>
            </a:r>
            <a:r>
              <a:rPr lang="fr-FR" dirty="0" err="1"/>
              <a:t>effects</a:t>
            </a:r>
            <a:r>
              <a:rPr lang="fr-FR" dirty="0"/>
              <a:t> of </a:t>
            </a:r>
            <a:r>
              <a:rPr lang="fr-FR" dirty="0" err="1"/>
              <a:t>this</a:t>
            </a:r>
            <a:r>
              <a:rPr lang="fr-FR" dirty="0"/>
              <a:t> </a:t>
            </a:r>
            <a:r>
              <a:rPr lang="fr-FR" dirty="0" err="1"/>
              <a:t>early</a:t>
            </a:r>
            <a:r>
              <a:rPr lang="fr-FR" dirty="0"/>
              <a:t> </a:t>
            </a:r>
            <a:r>
              <a:rPr lang="fr-FR" dirty="0" err="1"/>
              <a:t>temperature</a:t>
            </a:r>
            <a:r>
              <a:rPr lang="fr-FR" dirty="0"/>
              <a:t> </a:t>
            </a:r>
            <a:r>
              <a:rPr lang="fr-FR" dirty="0" err="1"/>
              <a:t>experience</a:t>
            </a:r>
            <a:r>
              <a:rPr lang="fr-FR" dirty="0"/>
              <a:t> on </a:t>
            </a:r>
            <a:r>
              <a:rPr lang="fr-FR" dirty="0" err="1"/>
              <a:t>later</a:t>
            </a:r>
            <a:r>
              <a:rPr lang="fr-FR" dirty="0"/>
              <a:t> </a:t>
            </a:r>
            <a:r>
              <a:rPr lang="fr-FR" dirty="0" err="1"/>
              <a:t>growth</a:t>
            </a:r>
            <a:r>
              <a:rPr lang="fr-FR" dirty="0"/>
              <a:t> performances, life-</a:t>
            </a:r>
            <a:r>
              <a:rPr lang="fr-FR" dirty="0" err="1"/>
              <a:t>history</a:t>
            </a:r>
            <a:r>
              <a:rPr lang="fr-FR" dirty="0"/>
              <a:t> </a:t>
            </a:r>
            <a:r>
              <a:rPr lang="fr-FR" dirty="0" err="1"/>
              <a:t>characters</a:t>
            </a:r>
            <a:r>
              <a:rPr lang="fr-FR" dirty="0"/>
              <a:t> or </a:t>
            </a:r>
            <a:r>
              <a:rPr lang="fr-FR" dirty="0" err="1"/>
              <a:t>behavioural</a:t>
            </a:r>
            <a:r>
              <a:rPr lang="fr-FR" dirty="0"/>
              <a:t> </a:t>
            </a:r>
            <a:r>
              <a:rPr lang="fr-FR" dirty="0" err="1"/>
              <a:t>such</a:t>
            </a:r>
            <a:r>
              <a:rPr lang="fr-FR" dirty="0"/>
              <a:t> as the timing of migration and </a:t>
            </a:r>
            <a:r>
              <a:rPr lang="fr-FR" dirty="0" err="1"/>
              <a:t>spawning</a:t>
            </a:r>
            <a:r>
              <a:rPr lang="fr-FR" dirty="0"/>
              <a:t>. » (</a:t>
            </a:r>
            <a:r>
              <a:rPr lang="fr-FR" dirty="0" err="1"/>
              <a:t>Jonsson</a:t>
            </a:r>
            <a:r>
              <a:rPr lang="fr-FR" dirty="0"/>
              <a:t> &amp; </a:t>
            </a:r>
            <a:r>
              <a:rPr lang="fr-FR" dirty="0" err="1"/>
              <a:t>Jonsson</a:t>
            </a:r>
            <a:r>
              <a:rPr lang="fr-FR" dirty="0"/>
              <a:t> 2009)</a:t>
            </a:r>
          </a:p>
        </p:txBody>
      </p:sp>
      <p:pic>
        <p:nvPicPr>
          <p:cNvPr id="5" name="Image 4">
            <a:extLst>
              <a:ext uri="{FF2B5EF4-FFF2-40B4-BE49-F238E27FC236}">
                <a16:creationId xmlns:a16="http://schemas.microsoft.com/office/drawing/2014/main" id="{DF116191-2636-44C4-83B9-3454116550E0}"/>
              </a:ext>
            </a:extLst>
          </p:cNvPr>
          <p:cNvPicPr>
            <a:picLocks noChangeAspect="1"/>
          </p:cNvPicPr>
          <p:nvPr/>
        </p:nvPicPr>
        <p:blipFill>
          <a:blip r:embed="rId2"/>
          <a:stretch>
            <a:fillRect/>
          </a:stretch>
        </p:blipFill>
        <p:spPr>
          <a:xfrm>
            <a:off x="484930" y="2610661"/>
            <a:ext cx="2800741" cy="1867161"/>
          </a:xfrm>
          <a:prstGeom prst="rect">
            <a:avLst/>
          </a:prstGeom>
        </p:spPr>
      </p:pic>
      <p:pic>
        <p:nvPicPr>
          <p:cNvPr id="6" name="Image 5">
            <a:extLst>
              <a:ext uri="{FF2B5EF4-FFF2-40B4-BE49-F238E27FC236}">
                <a16:creationId xmlns:a16="http://schemas.microsoft.com/office/drawing/2014/main" id="{0789A5AB-93C7-44F6-81BA-01E3C7B2BC22}"/>
              </a:ext>
            </a:extLst>
          </p:cNvPr>
          <p:cNvPicPr>
            <a:picLocks noChangeAspect="1"/>
          </p:cNvPicPr>
          <p:nvPr/>
        </p:nvPicPr>
        <p:blipFill>
          <a:blip r:embed="rId3"/>
          <a:stretch>
            <a:fillRect/>
          </a:stretch>
        </p:blipFill>
        <p:spPr>
          <a:xfrm>
            <a:off x="3118624" y="4477822"/>
            <a:ext cx="2800741" cy="2242338"/>
          </a:xfrm>
          <a:prstGeom prst="rect">
            <a:avLst/>
          </a:prstGeom>
        </p:spPr>
      </p:pic>
      <p:sp>
        <p:nvSpPr>
          <p:cNvPr id="7" name="Ellipse 6">
            <a:extLst>
              <a:ext uri="{FF2B5EF4-FFF2-40B4-BE49-F238E27FC236}">
                <a16:creationId xmlns:a16="http://schemas.microsoft.com/office/drawing/2014/main" id="{2E5D814F-8C92-4A84-ADC4-653203DFAFAE}"/>
              </a:ext>
            </a:extLst>
          </p:cNvPr>
          <p:cNvSpPr/>
          <p:nvPr/>
        </p:nvSpPr>
        <p:spPr>
          <a:xfrm>
            <a:off x="1835924" y="2917371"/>
            <a:ext cx="1115653" cy="391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avec flèche 8">
            <a:extLst>
              <a:ext uri="{FF2B5EF4-FFF2-40B4-BE49-F238E27FC236}">
                <a16:creationId xmlns:a16="http://schemas.microsoft.com/office/drawing/2014/main" id="{86B8168D-E3A2-4AF7-AD0E-6446615A30A8}"/>
              </a:ext>
            </a:extLst>
          </p:cNvPr>
          <p:cNvCxnSpPr>
            <a:cxnSpLocks/>
          </p:cNvCxnSpPr>
          <p:nvPr/>
        </p:nvCxnSpPr>
        <p:spPr>
          <a:xfrm>
            <a:off x="3468914" y="3860800"/>
            <a:ext cx="1050080" cy="61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7CF82323-F414-40EC-B7AC-62886A44FFD9}"/>
              </a:ext>
            </a:extLst>
          </p:cNvPr>
          <p:cNvSpPr txBox="1"/>
          <p:nvPr/>
        </p:nvSpPr>
        <p:spPr>
          <a:xfrm>
            <a:off x="1190171" y="2452914"/>
            <a:ext cx="4441372" cy="369332"/>
          </a:xfrm>
          <a:prstGeom prst="rect">
            <a:avLst/>
          </a:prstGeom>
          <a:noFill/>
        </p:spPr>
        <p:txBody>
          <a:bodyPr wrap="square" rtlCol="0">
            <a:spAutoFit/>
          </a:bodyPr>
          <a:lstStyle/>
          <a:p>
            <a:r>
              <a:rPr lang="fr-FR" dirty="0"/>
              <a:t>Temp. expérimentées en tant que </a:t>
            </a:r>
            <a:r>
              <a:rPr lang="fr-FR" dirty="0" err="1"/>
              <a:t>juvenile</a:t>
            </a:r>
            <a:r>
              <a:rPr lang="fr-FR" dirty="0"/>
              <a:t> ?</a:t>
            </a:r>
          </a:p>
        </p:txBody>
      </p:sp>
      <p:sp>
        <p:nvSpPr>
          <p:cNvPr id="12" name="ZoneTexte 11">
            <a:extLst>
              <a:ext uri="{FF2B5EF4-FFF2-40B4-BE49-F238E27FC236}">
                <a16:creationId xmlns:a16="http://schemas.microsoft.com/office/drawing/2014/main" id="{7926655E-A4B0-4666-B6A6-869B871A21A3}"/>
              </a:ext>
            </a:extLst>
          </p:cNvPr>
          <p:cNvSpPr txBox="1"/>
          <p:nvPr/>
        </p:nvSpPr>
        <p:spPr>
          <a:xfrm>
            <a:off x="6096000" y="4719796"/>
            <a:ext cx="6841538" cy="923330"/>
          </a:xfrm>
          <a:prstGeom prst="rect">
            <a:avLst/>
          </a:prstGeom>
          <a:noFill/>
        </p:spPr>
        <p:txBody>
          <a:bodyPr wrap="square" rtlCol="0">
            <a:spAutoFit/>
          </a:bodyPr>
          <a:lstStyle/>
          <a:p>
            <a:pPr marL="285750" indent="-285750">
              <a:buFontTx/>
              <a:buChar char="-"/>
            </a:pPr>
            <a:r>
              <a:rPr lang="fr-FR" dirty="0"/>
              <a:t>Températures max. expérimentées les années n-1, n-2, n-3</a:t>
            </a:r>
          </a:p>
          <a:p>
            <a:pPr marL="285750" indent="-285750">
              <a:buFontTx/>
              <a:buChar char="-"/>
            </a:pPr>
            <a:r>
              <a:rPr lang="fr-FR" dirty="0"/>
              <a:t>Séparément ou groupées</a:t>
            </a:r>
          </a:p>
          <a:p>
            <a:pPr marL="285750" indent="-285750">
              <a:buFontTx/>
              <a:buChar char="-"/>
            </a:pPr>
            <a:r>
              <a:rPr lang="fr-FR" dirty="0"/>
              <a:t>Par exemple moyenne des 10 derniers centiles sur la saison</a:t>
            </a:r>
          </a:p>
        </p:txBody>
      </p:sp>
    </p:spTree>
    <p:extLst>
      <p:ext uri="{BB962C8B-B14F-4D97-AF65-F5344CB8AC3E}">
        <p14:creationId xmlns:p14="http://schemas.microsoft.com/office/powerpoint/2010/main" val="2917287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232645-7E99-4FD5-B659-62067D613C11}"/>
              </a:ext>
            </a:extLst>
          </p:cNvPr>
          <p:cNvSpPr>
            <a:spLocks noGrp="1"/>
          </p:cNvSpPr>
          <p:nvPr>
            <p:ph type="title"/>
          </p:nvPr>
        </p:nvSpPr>
        <p:spPr/>
        <p:txBody>
          <a:bodyPr/>
          <a:lstStyle/>
          <a:p>
            <a:r>
              <a:rPr lang="fr-FR" dirty="0"/>
              <a:t>Acclimatation</a:t>
            </a:r>
          </a:p>
        </p:txBody>
      </p:sp>
      <p:sp>
        <p:nvSpPr>
          <p:cNvPr id="3" name="Espace réservé du contenu 2">
            <a:extLst>
              <a:ext uri="{FF2B5EF4-FFF2-40B4-BE49-F238E27FC236}">
                <a16:creationId xmlns:a16="http://schemas.microsoft.com/office/drawing/2014/main" id="{D35AB852-79EA-4A1E-A94B-8712D460BDB1}"/>
              </a:ext>
            </a:extLst>
          </p:cNvPr>
          <p:cNvSpPr>
            <a:spLocks noGrp="1"/>
          </p:cNvSpPr>
          <p:nvPr>
            <p:ph idx="1"/>
          </p:nvPr>
        </p:nvSpPr>
        <p:spPr>
          <a:xfrm>
            <a:off x="838200" y="1332139"/>
            <a:ext cx="10515600" cy="5300889"/>
          </a:xfrm>
        </p:spPr>
        <p:txBody>
          <a:bodyPr>
            <a:normAutofit/>
          </a:bodyPr>
          <a:lstStyle/>
          <a:p>
            <a:r>
              <a:rPr lang="fr-FR" dirty="0"/>
              <a:t>Récapitulatif</a:t>
            </a:r>
          </a:p>
          <a:p>
            <a:pPr lvl="1"/>
            <a:r>
              <a:rPr lang="fr-FR" dirty="0" err="1"/>
              <a:t>Hyp</a:t>
            </a:r>
            <a:r>
              <a:rPr lang="fr-FR" dirty="0"/>
              <a:t> 1 : l’acclimatation dépend des </a:t>
            </a:r>
            <a:r>
              <a:rPr lang="fr-FR" i="1" dirty="0"/>
              <a:t>valeurs</a:t>
            </a:r>
            <a:r>
              <a:rPr lang="fr-FR" dirty="0"/>
              <a:t> de températures déjà subies</a:t>
            </a:r>
          </a:p>
          <a:p>
            <a:pPr lvl="2"/>
            <a:r>
              <a:rPr lang="fr-FR" dirty="0"/>
              <a:t>Métrique 1 </a:t>
            </a:r>
            <a:r>
              <a:rPr lang="fr-FR" b="1" dirty="0"/>
              <a:t>: Moyenne des écarts </a:t>
            </a:r>
            <a:r>
              <a:rPr lang="fr-FR" dirty="0"/>
              <a:t>entre T° stress et T° précédemment subies</a:t>
            </a:r>
          </a:p>
          <a:p>
            <a:pPr lvl="3"/>
            <a:r>
              <a:rPr lang="fr-FR" dirty="0"/>
              <a:t>Echelle temporelle ? Déclinable en plusieurs versions</a:t>
            </a:r>
          </a:p>
          <a:p>
            <a:pPr lvl="1"/>
            <a:r>
              <a:rPr lang="fr-FR" dirty="0" err="1"/>
              <a:t>Hyp</a:t>
            </a:r>
            <a:r>
              <a:rPr lang="fr-FR" dirty="0"/>
              <a:t> 2 : la </a:t>
            </a:r>
            <a:r>
              <a:rPr lang="fr-FR" i="1" dirty="0"/>
              <a:t>variance</a:t>
            </a:r>
            <a:r>
              <a:rPr lang="fr-FR" dirty="0"/>
              <a:t> des températures influence la capacité à s’acclimater</a:t>
            </a:r>
          </a:p>
          <a:p>
            <a:pPr lvl="3"/>
            <a:r>
              <a:rPr lang="fr-FR" dirty="0"/>
              <a:t>Effets positifs comme négatifs possibles</a:t>
            </a:r>
          </a:p>
          <a:p>
            <a:pPr lvl="3"/>
            <a:r>
              <a:rPr lang="fr-FR" dirty="0"/>
              <a:t>Effets sur la capacité de récupération également (voir plus loin)</a:t>
            </a:r>
          </a:p>
          <a:p>
            <a:pPr lvl="2"/>
            <a:r>
              <a:rPr lang="fr-FR" dirty="0"/>
              <a:t>Métrique 2 : </a:t>
            </a:r>
            <a:r>
              <a:rPr lang="fr-FR" b="1" dirty="0"/>
              <a:t>Variance</a:t>
            </a:r>
            <a:r>
              <a:rPr lang="fr-FR" dirty="0"/>
              <a:t> des températures moyennes journalières</a:t>
            </a:r>
          </a:p>
          <a:p>
            <a:pPr lvl="3"/>
            <a:r>
              <a:rPr lang="fr-FR" dirty="0"/>
              <a:t>Période ? (Toute saison, montée, période chaude…) (glissante ou non)</a:t>
            </a:r>
          </a:p>
          <a:p>
            <a:pPr lvl="3"/>
            <a:r>
              <a:rPr lang="fr-FR" dirty="0"/>
              <a:t>Même idée : </a:t>
            </a:r>
            <a:r>
              <a:rPr lang="fr-FR" b="1" dirty="0"/>
              <a:t>Moyenne des amplitudes</a:t>
            </a:r>
            <a:r>
              <a:rPr lang="fr-FR" dirty="0"/>
              <a:t> journalières (</a:t>
            </a:r>
            <a:r>
              <a:rPr lang="fr-FR" dirty="0" err="1"/>
              <a:t>cf</a:t>
            </a:r>
            <a:r>
              <a:rPr lang="fr-FR" dirty="0"/>
              <a:t> brutalité)</a:t>
            </a:r>
          </a:p>
          <a:p>
            <a:pPr lvl="2"/>
            <a:r>
              <a:rPr lang="fr-FR" dirty="0"/>
              <a:t>Métrique 3 : </a:t>
            </a:r>
            <a:r>
              <a:rPr lang="fr-FR" b="1" dirty="0"/>
              <a:t>variation autour de la tendance </a:t>
            </a:r>
            <a:r>
              <a:rPr lang="fr-FR" dirty="0"/>
              <a:t>(cyclicité, </a:t>
            </a:r>
            <a:r>
              <a:rPr lang="fr-FR" dirty="0" err="1"/>
              <a:t>cf</a:t>
            </a:r>
            <a:r>
              <a:rPr lang="fr-FR" dirty="0"/>
              <a:t> </a:t>
            </a:r>
            <a:r>
              <a:rPr lang="fr-FR" dirty="0" err="1"/>
              <a:t>Tunnah</a:t>
            </a:r>
            <a:r>
              <a:rPr lang="fr-FR" dirty="0"/>
              <a:t> et al. 2017)</a:t>
            </a:r>
            <a:endParaRPr lang="fr-FR" b="1" dirty="0"/>
          </a:p>
          <a:p>
            <a:pPr lvl="1"/>
            <a:r>
              <a:rPr lang="fr-FR" dirty="0" err="1"/>
              <a:t>Hyp</a:t>
            </a:r>
            <a:r>
              <a:rPr lang="fr-FR" dirty="0"/>
              <a:t> 3 : la </a:t>
            </a:r>
            <a:r>
              <a:rPr lang="fr-FR" i="1" dirty="0"/>
              <a:t>régularité</a:t>
            </a:r>
            <a:r>
              <a:rPr lang="fr-FR" dirty="0"/>
              <a:t> des températures influence la capacité à s’acclimater</a:t>
            </a:r>
          </a:p>
          <a:p>
            <a:pPr lvl="3"/>
            <a:r>
              <a:rPr lang="fr-FR" dirty="0"/>
              <a:t>Effets sur la capacité de récupération également ? (voir plus loin)</a:t>
            </a:r>
          </a:p>
          <a:p>
            <a:pPr lvl="2"/>
            <a:r>
              <a:rPr lang="fr-FR" dirty="0"/>
              <a:t>Métrique 4 : </a:t>
            </a:r>
            <a:r>
              <a:rPr lang="fr-FR" b="1" dirty="0"/>
              <a:t>Régularité</a:t>
            </a:r>
            <a:r>
              <a:rPr lang="fr-FR" dirty="0"/>
              <a:t> des températures</a:t>
            </a:r>
          </a:p>
          <a:p>
            <a:pPr lvl="2"/>
            <a:r>
              <a:rPr lang="fr-FR" dirty="0"/>
              <a:t>Métrique 5 : </a:t>
            </a:r>
            <a:r>
              <a:rPr lang="fr-FR" b="1" dirty="0"/>
              <a:t>Régularité des évènements stressants</a:t>
            </a:r>
          </a:p>
          <a:p>
            <a:endParaRPr lang="fr-FR" dirty="0"/>
          </a:p>
        </p:txBody>
      </p:sp>
    </p:spTree>
    <p:extLst>
      <p:ext uri="{BB962C8B-B14F-4D97-AF65-F5344CB8AC3E}">
        <p14:creationId xmlns:p14="http://schemas.microsoft.com/office/powerpoint/2010/main" val="255820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E1172-FACE-43EF-9152-E7BE918A1522}"/>
              </a:ext>
            </a:extLst>
          </p:cNvPr>
          <p:cNvSpPr>
            <a:spLocks noGrp="1"/>
          </p:cNvSpPr>
          <p:nvPr>
            <p:ph type="title"/>
          </p:nvPr>
        </p:nvSpPr>
        <p:spPr/>
        <p:txBody>
          <a:bodyPr/>
          <a:lstStyle/>
          <a:p>
            <a:r>
              <a:rPr lang="fr-FR" dirty="0"/>
              <a:t>Acclimatation</a:t>
            </a:r>
          </a:p>
        </p:txBody>
      </p:sp>
      <p:sp>
        <p:nvSpPr>
          <p:cNvPr id="3" name="Espace réservé du contenu 2">
            <a:extLst>
              <a:ext uri="{FF2B5EF4-FFF2-40B4-BE49-F238E27FC236}">
                <a16:creationId xmlns:a16="http://schemas.microsoft.com/office/drawing/2014/main" id="{A539208A-F308-44F4-839C-D3A1D5E6D974}"/>
              </a:ext>
            </a:extLst>
          </p:cNvPr>
          <p:cNvSpPr>
            <a:spLocks noGrp="1"/>
          </p:cNvSpPr>
          <p:nvPr>
            <p:ph idx="1"/>
          </p:nvPr>
        </p:nvSpPr>
        <p:spPr>
          <a:xfrm>
            <a:off x="838200" y="1825624"/>
            <a:ext cx="10515600" cy="4918075"/>
          </a:xfrm>
        </p:spPr>
        <p:txBody>
          <a:bodyPr>
            <a:normAutofit fontScale="92500" lnSpcReduction="20000"/>
          </a:bodyPr>
          <a:lstStyle/>
          <a:p>
            <a:r>
              <a:rPr lang="fr-FR" dirty="0"/>
              <a:t>Selon le timing</a:t>
            </a:r>
          </a:p>
          <a:p>
            <a:pPr lvl="1"/>
            <a:r>
              <a:rPr lang="fr-FR" dirty="0"/>
              <a:t>Température expérimentée avant le stress</a:t>
            </a:r>
          </a:p>
          <a:p>
            <a:pPr lvl="2"/>
            <a:r>
              <a:rPr lang="fr-FR" dirty="0"/>
              <a:t>Moyenne de </a:t>
            </a:r>
            <a:r>
              <a:rPr lang="fr-FR" dirty="0" err="1"/>
              <a:t>T</a:t>
            </a:r>
            <a:r>
              <a:rPr lang="fr-FR" baseline="-25000" dirty="0" err="1"/>
              <a:t>min</a:t>
            </a:r>
            <a:r>
              <a:rPr lang="fr-FR" dirty="0"/>
              <a:t> de chaque jour où Tmax &gt; </a:t>
            </a:r>
            <a:r>
              <a:rPr lang="fr-FR" i="1" dirty="0"/>
              <a:t>s</a:t>
            </a:r>
            <a:r>
              <a:rPr lang="fr-FR" dirty="0"/>
              <a:t> ?</a:t>
            </a:r>
          </a:p>
          <a:p>
            <a:pPr lvl="2"/>
            <a:r>
              <a:rPr lang="fr-FR" dirty="0"/>
              <a:t>Moyenne de </a:t>
            </a:r>
            <a:r>
              <a:rPr lang="fr-FR" dirty="0" err="1"/>
              <a:t>T</a:t>
            </a:r>
            <a:r>
              <a:rPr lang="fr-FR" baseline="-25000" dirty="0" err="1"/>
              <a:t>moy</a:t>
            </a:r>
            <a:r>
              <a:rPr lang="fr-FR" dirty="0"/>
              <a:t> dans les n jours avant chaque jour où </a:t>
            </a:r>
            <a:r>
              <a:rPr lang="fr-FR" dirty="0" err="1"/>
              <a:t>Tmin</a:t>
            </a:r>
            <a:r>
              <a:rPr lang="fr-FR" dirty="0"/>
              <a:t> &gt; </a:t>
            </a:r>
            <a:r>
              <a:rPr lang="fr-FR" i="1" dirty="0"/>
              <a:t>s</a:t>
            </a:r>
            <a:r>
              <a:rPr lang="fr-FR" dirty="0"/>
              <a:t> ?</a:t>
            </a:r>
          </a:p>
          <a:p>
            <a:pPr lvl="2"/>
            <a:r>
              <a:rPr lang="fr-FR" dirty="0"/>
              <a:t>Max de T</a:t>
            </a:r>
            <a:r>
              <a:rPr lang="fr-FR" baseline="-25000" dirty="0"/>
              <a:t>max</a:t>
            </a:r>
            <a:r>
              <a:rPr lang="fr-FR" dirty="0"/>
              <a:t> dans les n jours avant chaque jour où </a:t>
            </a:r>
            <a:r>
              <a:rPr lang="fr-FR" dirty="0" err="1"/>
              <a:t>Tmin</a:t>
            </a:r>
            <a:r>
              <a:rPr lang="fr-FR" dirty="0"/>
              <a:t> &gt; </a:t>
            </a:r>
            <a:r>
              <a:rPr lang="fr-FR" i="1" dirty="0"/>
              <a:t>s</a:t>
            </a:r>
            <a:r>
              <a:rPr lang="fr-FR" dirty="0"/>
              <a:t> ?</a:t>
            </a:r>
          </a:p>
          <a:p>
            <a:pPr lvl="1"/>
            <a:r>
              <a:rPr lang="fr-FR" dirty="0"/>
              <a:t>Ecart avec les températures expérimentées avant</a:t>
            </a:r>
          </a:p>
          <a:p>
            <a:pPr lvl="2"/>
            <a:r>
              <a:rPr lang="fr-FR" dirty="0"/>
              <a:t>Moyenne de l’amplitude journalière sur la saison de migration</a:t>
            </a:r>
          </a:p>
          <a:p>
            <a:pPr lvl="2"/>
            <a:r>
              <a:rPr lang="fr-FR" dirty="0"/>
              <a:t>Moyenne de l’amplitude journalière de chaque jour où Tmax &gt; </a:t>
            </a:r>
            <a:r>
              <a:rPr lang="fr-FR" i="1" dirty="0"/>
              <a:t>s</a:t>
            </a:r>
            <a:r>
              <a:rPr lang="fr-FR" dirty="0"/>
              <a:t> ?</a:t>
            </a:r>
          </a:p>
          <a:p>
            <a:pPr lvl="2"/>
            <a:r>
              <a:rPr lang="fr-FR" dirty="0"/>
              <a:t>Moyenne de l’écart entre T</a:t>
            </a:r>
            <a:r>
              <a:rPr lang="fr-FR" baseline="-25000" dirty="0"/>
              <a:t>max</a:t>
            </a:r>
            <a:r>
              <a:rPr lang="fr-FR" dirty="0"/>
              <a:t> chaque jour où </a:t>
            </a:r>
            <a:r>
              <a:rPr lang="fr-FR" dirty="0" err="1"/>
              <a:t>Tmin</a:t>
            </a:r>
            <a:r>
              <a:rPr lang="fr-FR" dirty="0"/>
              <a:t> &gt; </a:t>
            </a:r>
            <a:r>
              <a:rPr lang="fr-FR" i="1" dirty="0"/>
              <a:t>s</a:t>
            </a:r>
            <a:r>
              <a:rPr lang="fr-FR" dirty="0"/>
              <a:t> et le T</a:t>
            </a:r>
            <a:r>
              <a:rPr lang="fr-FR" baseline="-25000" dirty="0"/>
              <a:t>max</a:t>
            </a:r>
            <a:r>
              <a:rPr lang="fr-FR" dirty="0"/>
              <a:t> des 7 jours précédents ?</a:t>
            </a:r>
          </a:p>
          <a:p>
            <a:pPr lvl="1"/>
            <a:r>
              <a:rPr lang="fr-FR" dirty="0"/>
              <a:t>Variance des températures</a:t>
            </a:r>
          </a:p>
          <a:p>
            <a:pPr lvl="2"/>
            <a:r>
              <a:rPr lang="fr-FR" dirty="0"/>
              <a:t>Moyenne de l’amplitude journalière sur la saison de migration</a:t>
            </a:r>
          </a:p>
          <a:p>
            <a:pPr lvl="2"/>
            <a:r>
              <a:rPr lang="fr-FR" dirty="0"/>
              <a:t>Moyenne de la variance </a:t>
            </a:r>
            <a:r>
              <a:rPr lang="fr-FR" dirty="0" err="1"/>
              <a:t>interjournalière</a:t>
            </a:r>
            <a:r>
              <a:rPr lang="fr-FR" dirty="0"/>
              <a:t> sur la saison de migration</a:t>
            </a:r>
          </a:p>
          <a:p>
            <a:pPr lvl="2"/>
            <a:r>
              <a:rPr lang="fr-FR" dirty="0"/>
              <a:t>Moyenne de la variance sur les </a:t>
            </a:r>
            <a:r>
              <a:rPr lang="fr-FR" i="1" dirty="0"/>
              <a:t>n</a:t>
            </a:r>
            <a:r>
              <a:rPr lang="fr-FR" dirty="0"/>
              <a:t> jours précédent </a:t>
            </a:r>
            <a:r>
              <a:rPr lang="fr-FR" i="1" dirty="0"/>
              <a:t>j</a:t>
            </a:r>
            <a:r>
              <a:rPr lang="fr-FR" dirty="0"/>
              <a:t> pour chaque jour j où Tmax &gt; s ?</a:t>
            </a:r>
          </a:p>
          <a:p>
            <a:pPr lvl="1"/>
            <a:r>
              <a:rPr lang="fr-FR" dirty="0"/>
              <a:t>Rapidité de l’augmentation</a:t>
            </a:r>
          </a:p>
          <a:p>
            <a:pPr lvl="2"/>
            <a:r>
              <a:rPr lang="fr-FR" dirty="0"/>
              <a:t>Pente à l’échelle saisonnière (fixe ou glissante, jusqu’au maximum saisonnier)</a:t>
            </a:r>
          </a:p>
          <a:p>
            <a:pPr lvl="2"/>
            <a:r>
              <a:rPr lang="fr-FR" dirty="0"/>
              <a:t>Pente moyenne sur les </a:t>
            </a:r>
            <a:r>
              <a:rPr lang="fr-FR" i="1" dirty="0"/>
              <a:t>n</a:t>
            </a:r>
            <a:r>
              <a:rPr lang="fr-FR" dirty="0"/>
              <a:t> jours précédent </a:t>
            </a:r>
            <a:r>
              <a:rPr lang="fr-FR" i="1" dirty="0"/>
              <a:t>j</a:t>
            </a:r>
            <a:r>
              <a:rPr lang="fr-FR" dirty="0"/>
              <a:t> pour chaque jour j où Tmax &gt; s ?</a:t>
            </a:r>
          </a:p>
          <a:p>
            <a:pPr lvl="1"/>
            <a:r>
              <a:rPr lang="fr-FR" dirty="0"/>
              <a:t>…</a:t>
            </a:r>
          </a:p>
        </p:txBody>
      </p:sp>
    </p:spTree>
    <p:extLst>
      <p:ext uri="{BB962C8B-B14F-4D97-AF65-F5344CB8AC3E}">
        <p14:creationId xmlns:p14="http://schemas.microsoft.com/office/powerpoint/2010/main" val="2321935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3583B9-4DD9-4D7C-B0A4-4A11CBFDBADB}"/>
              </a:ext>
            </a:extLst>
          </p:cNvPr>
          <p:cNvSpPr>
            <a:spLocks noGrp="1"/>
          </p:cNvSpPr>
          <p:nvPr>
            <p:ph type="title"/>
          </p:nvPr>
        </p:nvSpPr>
        <p:spPr/>
        <p:txBody>
          <a:bodyPr/>
          <a:lstStyle/>
          <a:p>
            <a:r>
              <a:rPr lang="fr-FR" dirty="0"/>
              <a:t>Acclimatation</a:t>
            </a:r>
          </a:p>
        </p:txBody>
      </p:sp>
      <p:sp>
        <p:nvSpPr>
          <p:cNvPr id="3" name="Espace réservé du contenu 2">
            <a:extLst>
              <a:ext uri="{FF2B5EF4-FFF2-40B4-BE49-F238E27FC236}">
                <a16:creationId xmlns:a16="http://schemas.microsoft.com/office/drawing/2014/main" id="{51201F79-7B91-4C68-8F1E-1D6F008DBA15}"/>
              </a:ext>
            </a:extLst>
          </p:cNvPr>
          <p:cNvSpPr>
            <a:spLocks noGrp="1"/>
          </p:cNvSpPr>
          <p:nvPr>
            <p:ph idx="1"/>
          </p:nvPr>
        </p:nvSpPr>
        <p:spPr/>
        <p:txBody>
          <a:bodyPr/>
          <a:lstStyle/>
          <a:p>
            <a:endParaRPr lang="fr-FR"/>
          </a:p>
        </p:txBody>
      </p:sp>
      <p:grpSp>
        <p:nvGrpSpPr>
          <p:cNvPr id="4" name="Groupe 3">
            <a:extLst>
              <a:ext uri="{FF2B5EF4-FFF2-40B4-BE49-F238E27FC236}">
                <a16:creationId xmlns:a16="http://schemas.microsoft.com/office/drawing/2014/main" id="{E94B350E-BEFF-44D3-BC28-B5175F91F177}"/>
              </a:ext>
            </a:extLst>
          </p:cNvPr>
          <p:cNvGrpSpPr/>
          <p:nvPr/>
        </p:nvGrpSpPr>
        <p:grpSpPr>
          <a:xfrm>
            <a:off x="6535511" y="3026325"/>
            <a:ext cx="5082202" cy="3285575"/>
            <a:chOff x="352425" y="2891388"/>
            <a:chExt cx="5082202" cy="3285575"/>
          </a:xfrm>
        </p:grpSpPr>
        <p:pic>
          <p:nvPicPr>
            <p:cNvPr id="5" name="Image 4">
              <a:extLst>
                <a:ext uri="{FF2B5EF4-FFF2-40B4-BE49-F238E27FC236}">
                  <a16:creationId xmlns:a16="http://schemas.microsoft.com/office/drawing/2014/main" id="{46F71888-CDA3-42FA-BF13-B8CB2E9D54BB}"/>
                </a:ext>
              </a:extLst>
            </p:cNvPr>
            <p:cNvPicPr>
              <a:picLocks noChangeAspect="1"/>
            </p:cNvPicPr>
            <p:nvPr/>
          </p:nvPicPr>
          <p:blipFill>
            <a:blip r:embed="rId2"/>
            <a:stretch>
              <a:fillRect/>
            </a:stretch>
          </p:blipFill>
          <p:spPr>
            <a:xfrm>
              <a:off x="352425" y="2891388"/>
              <a:ext cx="5082202" cy="3285575"/>
            </a:xfrm>
            <a:prstGeom prst="rect">
              <a:avLst/>
            </a:prstGeom>
          </p:spPr>
        </p:pic>
        <p:cxnSp>
          <p:nvCxnSpPr>
            <p:cNvPr id="6" name="Connecteur droit avec flèche 5">
              <a:extLst>
                <a:ext uri="{FF2B5EF4-FFF2-40B4-BE49-F238E27FC236}">
                  <a16:creationId xmlns:a16="http://schemas.microsoft.com/office/drawing/2014/main" id="{014883D5-899E-458F-9EF7-7EB8DFC64C94}"/>
                </a:ext>
              </a:extLst>
            </p:cNvPr>
            <p:cNvCxnSpPr/>
            <p:nvPr/>
          </p:nvCxnSpPr>
          <p:spPr>
            <a:xfrm flipV="1">
              <a:off x="838200" y="4857750"/>
              <a:ext cx="66675" cy="2667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43389CD9-482C-4A5B-AAA0-B486B40CA9C0}"/>
                </a:ext>
              </a:extLst>
            </p:cNvPr>
            <p:cNvCxnSpPr>
              <a:cxnSpLocks/>
            </p:cNvCxnSpPr>
            <p:nvPr/>
          </p:nvCxnSpPr>
          <p:spPr>
            <a:xfrm>
              <a:off x="1047750" y="4686575"/>
              <a:ext cx="314325" cy="568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AA834584-A0BC-4492-8E4B-8C23F02DF970}"/>
                </a:ext>
              </a:extLst>
            </p:cNvPr>
            <p:cNvCxnSpPr>
              <a:cxnSpLocks/>
            </p:cNvCxnSpPr>
            <p:nvPr/>
          </p:nvCxnSpPr>
          <p:spPr>
            <a:xfrm>
              <a:off x="1543050" y="4934225"/>
              <a:ext cx="314325" cy="568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74E3EC7F-22D2-43D8-8986-4B79B59EBB96}"/>
                </a:ext>
              </a:extLst>
            </p:cNvPr>
            <p:cNvCxnSpPr/>
            <p:nvPr/>
          </p:nvCxnSpPr>
          <p:spPr>
            <a:xfrm flipV="1">
              <a:off x="1819275" y="4534175"/>
              <a:ext cx="66675" cy="2667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5886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32AF1D-5227-4644-A110-22F8E7FDBFB1}"/>
              </a:ext>
            </a:extLst>
          </p:cNvPr>
          <p:cNvSpPr>
            <a:spLocks noGrp="1"/>
          </p:cNvSpPr>
          <p:nvPr>
            <p:ph type="title"/>
          </p:nvPr>
        </p:nvSpPr>
        <p:spPr/>
        <p:txBody>
          <a:bodyPr/>
          <a:lstStyle/>
          <a:p>
            <a:r>
              <a:rPr lang="fr-FR" dirty="0"/>
              <a:t>Récupération</a:t>
            </a:r>
          </a:p>
        </p:txBody>
      </p:sp>
      <p:sp>
        <p:nvSpPr>
          <p:cNvPr id="3" name="Espace réservé du contenu 2">
            <a:extLst>
              <a:ext uri="{FF2B5EF4-FFF2-40B4-BE49-F238E27FC236}">
                <a16:creationId xmlns:a16="http://schemas.microsoft.com/office/drawing/2014/main" id="{9833E14D-7AFC-4F41-9B2D-FE912F25B789}"/>
              </a:ext>
            </a:extLst>
          </p:cNvPr>
          <p:cNvSpPr>
            <a:spLocks noGrp="1"/>
          </p:cNvSpPr>
          <p:nvPr>
            <p:ph idx="1"/>
          </p:nvPr>
        </p:nvSpPr>
        <p:spPr/>
        <p:txBody>
          <a:bodyPr/>
          <a:lstStyle/>
          <a:p>
            <a:r>
              <a:rPr lang="fr-FR" dirty="0"/>
              <a:t>Les saumons ont une capacité de récupération face au stress thermique</a:t>
            </a:r>
          </a:p>
          <a:p>
            <a:pPr lvl="1"/>
            <a:r>
              <a:rPr lang="fr-FR" dirty="0"/>
              <a:t>Physiologique : anabolisme, acclimatation consommation</a:t>
            </a:r>
          </a:p>
          <a:p>
            <a:pPr lvl="2"/>
            <a:r>
              <a:rPr lang="fr-FR" dirty="0"/>
              <a:t>(</a:t>
            </a:r>
            <a:r>
              <a:rPr lang="fr-FR" dirty="0" err="1"/>
              <a:t>cf</a:t>
            </a:r>
            <a:r>
              <a:rPr lang="fr-FR" dirty="0"/>
              <a:t> Gallant et al. 2016)</a:t>
            </a:r>
          </a:p>
          <a:p>
            <a:pPr lvl="1"/>
            <a:r>
              <a:rPr lang="fr-FR" dirty="0"/>
              <a:t>Comportementale : refuges thermiques</a:t>
            </a:r>
          </a:p>
          <a:p>
            <a:pPr lvl="2"/>
            <a:r>
              <a:rPr lang="fr-FR" dirty="0" err="1"/>
              <a:t>Breau</a:t>
            </a:r>
            <a:r>
              <a:rPr lang="fr-FR" dirty="0"/>
              <a:t> et al. 2007, 2011</a:t>
            </a:r>
          </a:p>
        </p:txBody>
      </p:sp>
      <p:pic>
        <p:nvPicPr>
          <p:cNvPr id="5" name="Image 4">
            <a:extLst>
              <a:ext uri="{FF2B5EF4-FFF2-40B4-BE49-F238E27FC236}">
                <a16:creationId xmlns:a16="http://schemas.microsoft.com/office/drawing/2014/main" id="{0F53F74D-28C7-4306-98EE-F53D914E1C74}"/>
              </a:ext>
            </a:extLst>
          </p:cNvPr>
          <p:cNvPicPr>
            <a:picLocks noChangeAspect="1"/>
          </p:cNvPicPr>
          <p:nvPr/>
        </p:nvPicPr>
        <p:blipFill>
          <a:blip r:embed="rId2"/>
          <a:stretch>
            <a:fillRect/>
          </a:stretch>
        </p:blipFill>
        <p:spPr>
          <a:xfrm>
            <a:off x="504825" y="4797888"/>
            <a:ext cx="5192155" cy="1694987"/>
          </a:xfrm>
          <a:prstGeom prst="rect">
            <a:avLst/>
          </a:prstGeom>
        </p:spPr>
      </p:pic>
      <p:pic>
        <p:nvPicPr>
          <p:cNvPr id="6" name="Image 5">
            <a:extLst>
              <a:ext uri="{FF2B5EF4-FFF2-40B4-BE49-F238E27FC236}">
                <a16:creationId xmlns:a16="http://schemas.microsoft.com/office/drawing/2014/main" id="{0D73F040-D29A-4FE4-AFBF-8AE26E9AE92A}"/>
              </a:ext>
            </a:extLst>
          </p:cNvPr>
          <p:cNvPicPr>
            <a:picLocks noChangeAspect="1"/>
          </p:cNvPicPr>
          <p:nvPr/>
        </p:nvPicPr>
        <p:blipFill>
          <a:blip r:embed="rId3"/>
          <a:stretch>
            <a:fillRect/>
          </a:stretch>
        </p:blipFill>
        <p:spPr>
          <a:xfrm>
            <a:off x="8594725" y="3420115"/>
            <a:ext cx="3092450" cy="2061634"/>
          </a:xfrm>
          <a:prstGeom prst="rect">
            <a:avLst/>
          </a:prstGeom>
        </p:spPr>
      </p:pic>
    </p:spTree>
    <p:extLst>
      <p:ext uri="{BB962C8B-B14F-4D97-AF65-F5344CB8AC3E}">
        <p14:creationId xmlns:p14="http://schemas.microsoft.com/office/powerpoint/2010/main" val="353459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746D2-DA28-4D0A-B31A-D00FA429E788}"/>
              </a:ext>
            </a:extLst>
          </p:cNvPr>
          <p:cNvSpPr>
            <a:spLocks noGrp="1"/>
          </p:cNvSpPr>
          <p:nvPr>
            <p:ph type="title"/>
          </p:nvPr>
        </p:nvSpPr>
        <p:spPr/>
        <p:txBody>
          <a:bodyPr/>
          <a:lstStyle/>
          <a:p>
            <a:r>
              <a:rPr lang="fr-FR" dirty="0"/>
              <a:t>Récupération</a:t>
            </a:r>
          </a:p>
        </p:txBody>
      </p:sp>
      <p:sp>
        <p:nvSpPr>
          <p:cNvPr id="3" name="Espace réservé du contenu 2">
            <a:extLst>
              <a:ext uri="{FF2B5EF4-FFF2-40B4-BE49-F238E27FC236}">
                <a16:creationId xmlns:a16="http://schemas.microsoft.com/office/drawing/2014/main" id="{73FB0923-644B-4187-8EDD-BAF7A61DB0D0}"/>
              </a:ext>
            </a:extLst>
          </p:cNvPr>
          <p:cNvSpPr>
            <a:spLocks noGrp="1"/>
          </p:cNvSpPr>
          <p:nvPr>
            <p:ph idx="1"/>
          </p:nvPr>
        </p:nvSpPr>
        <p:spPr/>
        <p:txBody>
          <a:bodyPr/>
          <a:lstStyle/>
          <a:p>
            <a:r>
              <a:rPr lang="fr-FR" dirty="0"/>
              <a:t>Mais cette capacité de récupération est limitée en fonction notamment</a:t>
            </a:r>
          </a:p>
          <a:p>
            <a:pPr lvl="1"/>
            <a:r>
              <a:rPr lang="fr-FR" dirty="0"/>
              <a:t>De la </a:t>
            </a:r>
            <a:r>
              <a:rPr lang="fr-FR" i="1" dirty="0"/>
              <a:t>durée</a:t>
            </a:r>
            <a:r>
              <a:rPr lang="fr-FR" dirty="0"/>
              <a:t> du stress</a:t>
            </a:r>
          </a:p>
          <a:p>
            <a:pPr lvl="2"/>
            <a:r>
              <a:rPr lang="fr-FR" b="1" dirty="0"/>
              <a:t>Elliott 1994 : « Thermal stress </a:t>
            </a:r>
            <a:r>
              <a:rPr lang="fr-FR" b="1" dirty="0" err="1"/>
              <a:t>is</a:t>
            </a:r>
            <a:r>
              <a:rPr lang="fr-FR" b="1" dirty="0"/>
              <a:t> </a:t>
            </a:r>
            <a:r>
              <a:rPr lang="fr-FR" b="1" dirty="0" err="1"/>
              <a:t>lethal</a:t>
            </a:r>
            <a:r>
              <a:rPr lang="fr-FR" b="1" dirty="0"/>
              <a:t> </a:t>
            </a:r>
            <a:r>
              <a:rPr lang="fr-FR" b="1" dirty="0" err="1"/>
              <a:t>outside</a:t>
            </a:r>
            <a:r>
              <a:rPr lang="fr-FR" b="1" dirty="0"/>
              <a:t> </a:t>
            </a:r>
            <a:r>
              <a:rPr lang="fr-FR" b="1" dirty="0" err="1"/>
              <a:t>this</a:t>
            </a:r>
            <a:r>
              <a:rPr lang="fr-FR" b="1" dirty="0"/>
              <a:t> </a:t>
            </a:r>
            <a:r>
              <a:rPr lang="fr-FR" b="1" dirty="0" err="1"/>
              <a:t>tolerance</a:t>
            </a:r>
            <a:r>
              <a:rPr lang="fr-FR" b="1" dirty="0"/>
              <a:t> zone and </a:t>
            </a:r>
            <a:r>
              <a:rPr lang="fr-FR" b="1" dirty="0" err="1"/>
              <a:t>death</a:t>
            </a:r>
            <a:r>
              <a:rPr lang="fr-FR" b="1" dirty="0"/>
              <a:t> </a:t>
            </a:r>
            <a:r>
              <a:rPr lang="fr-FR" b="1" dirty="0" err="1"/>
              <a:t>is</a:t>
            </a:r>
            <a:r>
              <a:rPr lang="fr-FR" b="1" dirty="0"/>
              <a:t> a </a:t>
            </a:r>
            <a:r>
              <a:rPr lang="fr-FR" b="1" dirty="0" err="1"/>
              <a:t>function</a:t>
            </a:r>
            <a:r>
              <a:rPr lang="fr-FR" b="1" dirty="0"/>
              <a:t> of the </a:t>
            </a:r>
            <a:r>
              <a:rPr lang="fr-FR" b="1" dirty="0" err="1"/>
              <a:t>exposure</a:t>
            </a:r>
            <a:r>
              <a:rPr lang="fr-FR" b="1" dirty="0"/>
              <a:t> time to the thermal stress ».</a:t>
            </a:r>
          </a:p>
          <a:p>
            <a:pPr lvl="2"/>
            <a:r>
              <a:rPr lang="en-US" dirty="0" err="1"/>
              <a:t>Breau</a:t>
            </a:r>
            <a:r>
              <a:rPr lang="en-US" dirty="0"/>
              <a:t> 2013 : Several years of field observations of tagged juvenile Atlantic salmon in the Little Southwest </a:t>
            </a:r>
            <a:r>
              <a:rPr lang="en-US" dirty="0" err="1"/>
              <a:t>Miramichi</a:t>
            </a:r>
            <a:r>
              <a:rPr lang="en-US" dirty="0"/>
              <a:t> River showed that fish move to cool water sites when </a:t>
            </a:r>
            <a:r>
              <a:rPr lang="en-US" dirty="0" err="1"/>
              <a:t>Tmin</a:t>
            </a:r>
            <a:r>
              <a:rPr lang="en-US" dirty="0"/>
              <a:t> (minimum temperature) remained above 20°C for two nights (</a:t>
            </a:r>
            <a:r>
              <a:rPr lang="en-US" dirty="0" err="1"/>
              <a:t>Breau</a:t>
            </a:r>
            <a:r>
              <a:rPr lang="en-US" dirty="0"/>
              <a:t>, 2011; Corey et al. unpublished data). </a:t>
            </a:r>
          </a:p>
          <a:p>
            <a:pPr lvl="2"/>
            <a:endParaRPr lang="fr-FR" dirty="0"/>
          </a:p>
        </p:txBody>
      </p:sp>
    </p:spTree>
    <p:extLst>
      <p:ext uri="{BB962C8B-B14F-4D97-AF65-F5344CB8AC3E}">
        <p14:creationId xmlns:p14="http://schemas.microsoft.com/office/powerpoint/2010/main" val="2642205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746D2-DA28-4D0A-B31A-D00FA429E788}"/>
              </a:ext>
            </a:extLst>
          </p:cNvPr>
          <p:cNvSpPr>
            <a:spLocks noGrp="1"/>
          </p:cNvSpPr>
          <p:nvPr>
            <p:ph type="title"/>
          </p:nvPr>
        </p:nvSpPr>
        <p:spPr/>
        <p:txBody>
          <a:bodyPr/>
          <a:lstStyle/>
          <a:p>
            <a:r>
              <a:rPr lang="fr-FR" dirty="0"/>
              <a:t>Récupération</a:t>
            </a:r>
          </a:p>
        </p:txBody>
      </p:sp>
      <p:sp>
        <p:nvSpPr>
          <p:cNvPr id="3" name="Espace réservé du contenu 2">
            <a:extLst>
              <a:ext uri="{FF2B5EF4-FFF2-40B4-BE49-F238E27FC236}">
                <a16:creationId xmlns:a16="http://schemas.microsoft.com/office/drawing/2014/main" id="{73FB0923-644B-4187-8EDD-BAF7A61DB0D0}"/>
              </a:ext>
            </a:extLst>
          </p:cNvPr>
          <p:cNvSpPr>
            <a:spLocks noGrp="1"/>
          </p:cNvSpPr>
          <p:nvPr>
            <p:ph idx="1"/>
          </p:nvPr>
        </p:nvSpPr>
        <p:spPr/>
        <p:txBody>
          <a:bodyPr/>
          <a:lstStyle/>
          <a:p>
            <a:r>
              <a:rPr lang="fr-FR" dirty="0"/>
              <a:t>Mais cette capacité de récupération est limitée en fonction notamment</a:t>
            </a:r>
          </a:p>
          <a:p>
            <a:pPr lvl="1"/>
            <a:r>
              <a:rPr lang="fr-FR" dirty="0"/>
              <a:t>De la </a:t>
            </a:r>
            <a:r>
              <a:rPr lang="fr-FR" i="1" dirty="0"/>
              <a:t>durée</a:t>
            </a:r>
            <a:r>
              <a:rPr lang="fr-FR" dirty="0"/>
              <a:t> du stress</a:t>
            </a:r>
          </a:p>
          <a:p>
            <a:pPr lvl="2"/>
            <a:r>
              <a:rPr lang="fr-FR" b="1" dirty="0"/>
              <a:t>Elliott 1994 : « Thermal stress </a:t>
            </a:r>
            <a:r>
              <a:rPr lang="fr-FR" b="1" dirty="0" err="1"/>
              <a:t>is</a:t>
            </a:r>
            <a:r>
              <a:rPr lang="fr-FR" b="1" dirty="0"/>
              <a:t> </a:t>
            </a:r>
            <a:r>
              <a:rPr lang="fr-FR" b="1" dirty="0" err="1"/>
              <a:t>lethal</a:t>
            </a:r>
            <a:r>
              <a:rPr lang="fr-FR" b="1" dirty="0"/>
              <a:t> </a:t>
            </a:r>
            <a:r>
              <a:rPr lang="fr-FR" b="1" dirty="0" err="1"/>
              <a:t>outside</a:t>
            </a:r>
            <a:r>
              <a:rPr lang="fr-FR" b="1" dirty="0"/>
              <a:t> </a:t>
            </a:r>
            <a:r>
              <a:rPr lang="fr-FR" b="1" dirty="0" err="1"/>
              <a:t>this</a:t>
            </a:r>
            <a:r>
              <a:rPr lang="fr-FR" b="1" dirty="0"/>
              <a:t> </a:t>
            </a:r>
            <a:r>
              <a:rPr lang="fr-FR" b="1" dirty="0" err="1"/>
              <a:t>tolerance</a:t>
            </a:r>
            <a:r>
              <a:rPr lang="fr-FR" b="1" dirty="0"/>
              <a:t> zone and </a:t>
            </a:r>
            <a:r>
              <a:rPr lang="fr-FR" b="1" dirty="0" err="1"/>
              <a:t>death</a:t>
            </a:r>
            <a:r>
              <a:rPr lang="fr-FR" b="1" dirty="0"/>
              <a:t> </a:t>
            </a:r>
            <a:r>
              <a:rPr lang="fr-FR" b="1" dirty="0" err="1"/>
              <a:t>is</a:t>
            </a:r>
            <a:r>
              <a:rPr lang="fr-FR" b="1" dirty="0"/>
              <a:t> a </a:t>
            </a:r>
            <a:r>
              <a:rPr lang="fr-FR" b="1" dirty="0" err="1"/>
              <a:t>function</a:t>
            </a:r>
            <a:r>
              <a:rPr lang="fr-FR" b="1" dirty="0"/>
              <a:t> of the </a:t>
            </a:r>
            <a:r>
              <a:rPr lang="fr-FR" b="1" dirty="0" err="1"/>
              <a:t>exposure</a:t>
            </a:r>
            <a:r>
              <a:rPr lang="fr-FR" b="1" dirty="0"/>
              <a:t> time to the thermal stress ».</a:t>
            </a:r>
          </a:p>
          <a:p>
            <a:pPr lvl="2"/>
            <a:endParaRPr lang="fr-FR" b="1" dirty="0"/>
          </a:p>
          <a:p>
            <a:pPr lvl="2"/>
            <a:endParaRPr lang="fr-FR" b="1" dirty="0"/>
          </a:p>
          <a:p>
            <a:pPr lvl="2"/>
            <a:endParaRPr lang="fr-FR" b="1" dirty="0"/>
          </a:p>
          <a:p>
            <a:pPr lvl="2"/>
            <a:endParaRPr lang="fr-FR" b="1" dirty="0"/>
          </a:p>
          <a:p>
            <a:pPr lvl="2"/>
            <a:endParaRPr lang="fr-FR" b="1" dirty="0"/>
          </a:p>
          <a:p>
            <a:pPr lvl="1"/>
            <a:r>
              <a:rPr lang="fr-FR" dirty="0"/>
              <a:t>De la </a:t>
            </a:r>
            <a:r>
              <a:rPr lang="fr-FR" i="1" dirty="0"/>
              <a:t>répétition</a:t>
            </a:r>
            <a:r>
              <a:rPr lang="fr-FR" dirty="0"/>
              <a:t> du stress</a:t>
            </a:r>
          </a:p>
          <a:p>
            <a:pPr lvl="2"/>
            <a:endParaRPr lang="fr-FR" b="1" dirty="0"/>
          </a:p>
          <a:p>
            <a:pPr lvl="2"/>
            <a:endParaRPr lang="fr-FR" dirty="0"/>
          </a:p>
        </p:txBody>
      </p:sp>
      <p:pic>
        <p:nvPicPr>
          <p:cNvPr id="4" name="Image 3">
            <a:extLst>
              <a:ext uri="{FF2B5EF4-FFF2-40B4-BE49-F238E27FC236}">
                <a16:creationId xmlns:a16="http://schemas.microsoft.com/office/drawing/2014/main" id="{4E6FFB45-8823-4946-BB70-3D57FB176BDD}"/>
              </a:ext>
            </a:extLst>
          </p:cNvPr>
          <p:cNvPicPr>
            <a:picLocks noChangeAspect="1"/>
          </p:cNvPicPr>
          <p:nvPr/>
        </p:nvPicPr>
        <p:blipFill rotWithShape="1">
          <a:blip r:embed="rId2"/>
          <a:srcRect l="48064"/>
          <a:stretch/>
        </p:blipFill>
        <p:spPr>
          <a:xfrm>
            <a:off x="1914525" y="3769188"/>
            <a:ext cx="2292509" cy="1440987"/>
          </a:xfrm>
          <a:prstGeom prst="rect">
            <a:avLst/>
          </a:prstGeom>
        </p:spPr>
      </p:pic>
      <p:sp>
        <p:nvSpPr>
          <p:cNvPr id="5" name="ZoneTexte 4">
            <a:extLst>
              <a:ext uri="{FF2B5EF4-FFF2-40B4-BE49-F238E27FC236}">
                <a16:creationId xmlns:a16="http://schemas.microsoft.com/office/drawing/2014/main" id="{11A158DB-5FA9-43AC-894F-EF9E11B4114A}"/>
              </a:ext>
            </a:extLst>
          </p:cNvPr>
          <p:cNvSpPr txBox="1"/>
          <p:nvPr/>
        </p:nvSpPr>
        <p:spPr>
          <a:xfrm>
            <a:off x="4533899" y="4152900"/>
            <a:ext cx="8153401" cy="646331"/>
          </a:xfrm>
          <a:prstGeom prst="rect">
            <a:avLst/>
          </a:prstGeom>
          <a:noFill/>
        </p:spPr>
        <p:txBody>
          <a:bodyPr wrap="square" rtlCol="0">
            <a:spAutoFit/>
          </a:bodyPr>
          <a:lstStyle/>
          <a:p>
            <a:r>
              <a:rPr lang="fr-FR" dirty="0"/>
              <a:t>Gallant et al. 2017</a:t>
            </a:r>
          </a:p>
          <a:p>
            <a:r>
              <a:rPr lang="fr-FR" dirty="0">
                <a:sym typeface="Wingdings" panose="05000000000000000000" pitchFamily="2" charset="2"/>
              </a:rPr>
              <a:t> Accumulation de composés difficiles à éliminer</a:t>
            </a:r>
            <a:endParaRPr lang="fr-FR" dirty="0"/>
          </a:p>
        </p:txBody>
      </p:sp>
      <p:pic>
        <p:nvPicPr>
          <p:cNvPr id="6" name="Image 5">
            <a:extLst>
              <a:ext uri="{FF2B5EF4-FFF2-40B4-BE49-F238E27FC236}">
                <a16:creationId xmlns:a16="http://schemas.microsoft.com/office/drawing/2014/main" id="{07A465D6-8224-4A03-A7FB-2EBC584F19DD}"/>
              </a:ext>
            </a:extLst>
          </p:cNvPr>
          <p:cNvPicPr>
            <a:picLocks noChangeAspect="1"/>
          </p:cNvPicPr>
          <p:nvPr/>
        </p:nvPicPr>
        <p:blipFill>
          <a:blip r:embed="rId3"/>
          <a:stretch>
            <a:fillRect/>
          </a:stretch>
        </p:blipFill>
        <p:spPr>
          <a:xfrm>
            <a:off x="4895850" y="5462252"/>
            <a:ext cx="2400300" cy="1414914"/>
          </a:xfrm>
          <a:prstGeom prst="rect">
            <a:avLst/>
          </a:prstGeom>
        </p:spPr>
      </p:pic>
      <p:sp>
        <p:nvSpPr>
          <p:cNvPr id="7" name="ZoneTexte 6">
            <a:extLst>
              <a:ext uri="{FF2B5EF4-FFF2-40B4-BE49-F238E27FC236}">
                <a16:creationId xmlns:a16="http://schemas.microsoft.com/office/drawing/2014/main" id="{73A1A493-DBF0-46E9-9063-1277BCD039F0}"/>
              </a:ext>
            </a:extLst>
          </p:cNvPr>
          <p:cNvSpPr txBox="1"/>
          <p:nvPr/>
        </p:nvSpPr>
        <p:spPr>
          <a:xfrm>
            <a:off x="7410450" y="5846544"/>
            <a:ext cx="8153401" cy="646331"/>
          </a:xfrm>
          <a:prstGeom prst="rect">
            <a:avLst/>
          </a:prstGeom>
          <a:noFill/>
        </p:spPr>
        <p:txBody>
          <a:bodyPr wrap="square" rtlCol="0">
            <a:spAutoFit/>
          </a:bodyPr>
          <a:lstStyle/>
          <a:p>
            <a:r>
              <a:rPr lang="fr-FR" dirty="0"/>
              <a:t>Gallant et al. 2017, </a:t>
            </a:r>
            <a:r>
              <a:rPr lang="fr-FR" dirty="0" err="1"/>
              <a:t>Tunnah</a:t>
            </a:r>
            <a:r>
              <a:rPr lang="fr-FR" dirty="0"/>
              <a:t> et al. 2017</a:t>
            </a:r>
          </a:p>
          <a:p>
            <a:r>
              <a:rPr lang="fr-FR" dirty="0">
                <a:sym typeface="Wingdings" panose="05000000000000000000" pitchFamily="2" charset="2"/>
              </a:rPr>
              <a:t> Dommages cellulaires/protéiques</a:t>
            </a:r>
            <a:endParaRPr lang="fr-FR" dirty="0"/>
          </a:p>
        </p:txBody>
      </p:sp>
    </p:spTree>
    <p:extLst>
      <p:ext uri="{BB962C8B-B14F-4D97-AF65-F5344CB8AC3E}">
        <p14:creationId xmlns:p14="http://schemas.microsoft.com/office/powerpoint/2010/main" val="2039701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746D2-DA28-4D0A-B31A-D00FA429E788}"/>
              </a:ext>
            </a:extLst>
          </p:cNvPr>
          <p:cNvSpPr>
            <a:spLocks noGrp="1"/>
          </p:cNvSpPr>
          <p:nvPr>
            <p:ph type="title"/>
          </p:nvPr>
        </p:nvSpPr>
        <p:spPr/>
        <p:txBody>
          <a:bodyPr/>
          <a:lstStyle/>
          <a:p>
            <a:r>
              <a:rPr lang="fr-FR" dirty="0"/>
              <a:t>Récupération</a:t>
            </a:r>
          </a:p>
        </p:txBody>
      </p:sp>
      <p:sp>
        <p:nvSpPr>
          <p:cNvPr id="3" name="Espace réservé du contenu 2">
            <a:extLst>
              <a:ext uri="{FF2B5EF4-FFF2-40B4-BE49-F238E27FC236}">
                <a16:creationId xmlns:a16="http://schemas.microsoft.com/office/drawing/2014/main" id="{73FB0923-644B-4187-8EDD-BAF7A61DB0D0}"/>
              </a:ext>
            </a:extLst>
          </p:cNvPr>
          <p:cNvSpPr>
            <a:spLocks noGrp="1"/>
          </p:cNvSpPr>
          <p:nvPr>
            <p:ph idx="1"/>
          </p:nvPr>
        </p:nvSpPr>
        <p:spPr/>
        <p:txBody>
          <a:bodyPr/>
          <a:lstStyle/>
          <a:p>
            <a:r>
              <a:rPr lang="fr-FR" dirty="0"/>
              <a:t>Mais cette capacité de récupération est limitée en fonction notamment</a:t>
            </a:r>
          </a:p>
          <a:p>
            <a:pPr lvl="1"/>
            <a:r>
              <a:rPr lang="fr-FR" dirty="0"/>
              <a:t>De la </a:t>
            </a:r>
            <a:r>
              <a:rPr lang="fr-FR" i="1" dirty="0"/>
              <a:t>durée</a:t>
            </a:r>
            <a:r>
              <a:rPr lang="fr-FR" dirty="0"/>
              <a:t> du stress</a:t>
            </a:r>
          </a:p>
          <a:p>
            <a:pPr lvl="1"/>
            <a:r>
              <a:rPr lang="fr-FR" dirty="0"/>
              <a:t>De la </a:t>
            </a:r>
            <a:r>
              <a:rPr lang="fr-FR" i="1" dirty="0"/>
              <a:t>répétition</a:t>
            </a:r>
            <a:r>
              <a:rPr lang="fr-FR" dirty="0"/>
              <a:t> du stress</a:t>
            </a:r>
          </a:p>
          <a:p>
            <a:pPr lvl="1"/>
            <a:r>
              <a:rPr lang="fr-FR" dirty="0"/>
              <a:t>Du caractère </a:t>
            </a:r>
            <a:r>
              <a:rPr lang="fr-FR" i="1" dirty="0"/>
              <a:t>fluctuant</a:t>
            </a:r>
            <a:r>
              <a:rPr lang="fr-FR" dirty="0"/>
              <a:t> du stress</a:t>
            </a:r>
          </a:p>
          <a:p>
            <a:pPr lvl="2"/>
            <a:r>
              <a:rPr lang="en-US" dirty="0"/>
              <a:t>“Recovery in a fluctuating environment is likely more complex” (</a:t>
            </a:r>
            <a:r>
              <a:rPr lang="en-US" dirty="0" err="1"/>
              <a:t>Breau</a:t>
            </a:r>
            <a:r>
              <a:rPr lang="en-US" dirty="0"/>
              <a:t> 2013)</a:t>
            </a:r>
            <a:endParaRPr lang="fr-FR" b="1" dirty="0"/>
          </a:p>
          <a:p>
            <a:pPr lvl="2"/>
            <a:r>
              <a:rPr lang="en-US" dirty="0"/>
              <a:t>“The best recovery temperature is the temperature experienced by the fish prior to the high temperature event that is within the tolerance zone for the fish.” (</a:t>
            </a:r>
            <a:r>
              <a:rPr lang="en-US" dirty="0" err="1"/>
              <a:t>Breau</a:t>
            </a:r>
            <a:r>
              <a:rPr lang="en-US" dirty="0"/>
              <a:t> 2013)</a:t>
            </a:r>
            <a:endParaRPr lang="fr-FR" b="1" dirty="0"/>
          </a:p>
          <a:p>
            <a:pPr lvl="2"/>
            <a:r>
              <a:rPr lang="en-US" dirty="0"/>
              <a:t>+ de </a:t>
            </a:r>
            <a:r>
              <a:rPr lang="en-US" dirty="0" err="1"/>
              <a:t>biblio</a:t>
            </a:r>
            <a:r>
              <a:rPr lang="en-US" dirty="0"/>
              <a:t> </a:t>
            </a:r>
            <a:r>
              <a:rPr lang="en-US" dirty="0" err="1"/>
              <a:t>nécessaire</a:t>
            </a:r>
            <a:r>
              <a:rPr lang="en-US" dirty="0"/>
              <a:t> à </a:t>
            </a:r>
            <a:r>
              <a:rPr lang="en-US" dirty="0" err="1"/>
              <a:t>ce</a:t>
            </a:r>
            <a:r>
              <a:rPr lang="en-US" dirty="0"/>
              <a:t> </a:t>
            </a:r>
            <a:r>
              <a:rPr lang="en-US" dirty="0" err="1"/>
              <a:t>sujet</a:t>
            </a:r>
            <a:r>
              <a:rPr lang="en-US" dirty="0"/>
              <a:t> ?</a:t>
            </a:r>
          </a:p>
          <a:p>
            <a:pPr lvl="3"/>
            <a:r>
              <a:rPr lang="en-US" dirty="0"/>
              <a:t>Gallant et al. 2017 </a:t>
            </a:r>
            <a:r>
              <a:rPr lang="en-US" dirty="0">
                <a:sym typeface="Wingdings" panose="05000000000000000000" pitchFamily="2" charset="2"/>
              </a:rPr>
              <a:t> Plus difficile de </a:t>
            </a:r>
            <a:r>
              <a:rPr lang="en-US" dirty="0" err="1">
                <a:sym typeface="Wingdings" panose="05000000000000000000" pitchFamily="2" charset="2"/>
              </a:rPr>
              <a:t>récupérer</a:t>
            </a:r>
            <a:r>
              <a:rPr lang="en-US" dirty="0">
                <a:sym typeface="Wingdings" panose="05000000000000000000" pitchFamily="2" charset="2"/>
              </a:rPr>
              <a:t> après </a:t>
            </a:r>
            <a:r>
              <a:rPr lang="en-US" dirty="0" err="1">
                <a:sym typeface="Wingdings" panose="05000000000000000000" pitchFamily="2" charset="2"/>
              </a:rPr>
              <a:t>plusieurs</a:t>
            </a:r>
            <a:r>
              <a:rPr lang="en-US" dirty="0">
                <a:sym typeface="Wingdings" panose="05000000000000000000" pitchFamily="2" charset="2"/>
              </a:rPr>
              <a:t> </a:t>
            </a:r>
            <a:r>
              <a:rPr lang="en-US" dirty="0" err="1">
                <a:sym typeface="Wingdings" panose="05000000000000000000" pitchFamily="2" charset="2"/>
              </a:rPr>
              <a:t>évènements</a:t>
            </a:r>
            <a:r>
              <a:rPr lang="en-US" dirty="0">
                <a:sym typeface="Wingdings" panose="05000000000000000000" pitchFamily="2" charset="2"/>
              </a:rPr>
              <a:t> de stress</a:t>
            </a:r>
          </a:p>
          <a:p>
            <a:pPr lvl="3"/>
            <a:r>
              <a:rPr lang="en-US" dirty="0">
                <a:sym typeface="Wingdings" panose="05000000000000000000" pitchFamily="2" charset="2"/>
              </a:rPr>
              <a:t>Callaghan et al. 2016, Corey et al. 2017  Pas </a:t>
            </a:r>
            <a:r>
              <a:rPr lang="en-US" dirty="0" err="1">
                <a:sym typeface="Wingdings" panose="05000000000000000000" pitchFamily="2" charset="2"/>
              </a:rPr>
              <a:t>forcément</a:t>
            </a:r>
            <a:endParaRPr lang="en-US" dirty="0"/>
          </a:p>
          <a:p>
            <a:pPr lvl="2"/>
            <a:endParaRPr lang="fr-FR" dirty="0"/>
          </a:p>
        </p:txBody>
      </p:sp>
      <p:pic>
        <p:nvPicPr>
          <p:cNvPr id="4" name="Image 3">
            <a:extLst>
              <a:ext uri="{FF2B5EF4-FFF2-40B4-BE49-F238E27FC236}">
                <a16:creationId xmlns:a16="http://schemas.microsoft.com/office/drawing/2014/main" id="{704DA23C-3628-4604-A72A-825E87FE8F36}"/>
              </a:ext>
            </a:extLst>
          </p:cNvPr>
          <p:cNvPicPr>
            <a:picLocks noChangeAspect="1"/>
          </p:cNvPicPr>
          <p:nvPr/>
        </p:nvPicPr>
        <p:blipFill>
          <a:blip r:embed="rId2"/>
          <a:stretch>
            <a:fillRect/>
          </a:stretch>
        </p:blipFill>
        <p:spPr>
          <a:xfrm>
            <a:off x="9582150" y="5927680"/>
            <a:ext cx="2295959" cy="930320"/>
          </a:xfrm>
          <a:prstGeom prst="rect">
            <a:avLst/>
          </a:prstGeom>
        </p:spPr>
      </p:pic>
      <p:sp>
        <p:nvSpPr>
          <p:cNvPr id="5" name="ZoneTexte 4">
            <a:extLst>
              <a:ext uri="{FF2B5EF4-FFF2-40B4-BE49-F238E27FC236}">
                <a16:creationId xmlns:a16="http://schemas.microsoft.com/office/drawing/2014/main" id="{D4EC7567-F312-4B96-A6D3-009506A0828E}"/>
              </a:ext>
            </a:extLst>
          </p:cNvPr>
          <p:cNvSpPr txBox="1"/>
          <p:nvPr/>
        </p:nvSpPr>
        <p:spPr>
          <a:xfrm>
            <a:off x="7848600" y="6492875"/>
            <a:ext cx="2105025" cy="261610"/>
          </a:xfrm>
          <a:prstGeom prst="rect">
            <a:avLst/>
          </a:prstGeom>
          <a:noFill/>
        </p:spPr>
        <p:txBody>
          <a:bodyPr wrap="square" rtlCol="0">
            <a:spAutoFit/>
          </a:bodyPr>
          <a:lstStyle/>
          <a:p>
            <a:r>
              <a:rPr lang="fr-FR" sz="1100" dirty="0"/>
              <a:t>Callaghan et al. 2016</a:t>
            </a:r>
          </a:p>
        </p:txBody>
      </p:sp>
    </p:spTree>
    <p:extLst>
      <p:ext uri="{BB962C8B-B14F-4D97-AF65-F5344CB8AC3E}">
        <p14:creationId xmlns:p14="http://schemas.microsoft.com/office/powerpoint/2010/main" val="422450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B9C05-4A7C-49D9-96B6-68E1E2509C53}"/>
              </a:ext>
            </a:extLst>
          </p:cNvPr>
          <p:cNvSpPr>
            <a:spLocks noGrp="1"/>
          </p:cNvSpPr>
          <p:nvPr>
            <p:ph type="title"/>
          </p:nvPr>
        </p:nvSpPr>
        <p:spPr/>
        <p:txBody>
          <a:bodyPr/>
          <a:lstStyle/>
          <a:p>
            <a:r>
              <a:rPr lang="fr-FR" dirty="0"/>
              <a:t>Stress thermique</a:t>
            </a:r>
          </a:p>
        </p:txBody>
      </p:sp>
      <p:sp>
        <p:nvSpPr>
          <p:cNvPr id="3" name="Espace réservé du contenu 2">
            <a:extLst>
              <a:ext uri="{FF2B5EF4-FFF2-40B4-BE49-F238E27FC236}">
                <a16:creationId xmlns:a16="http://schemas.microsoft.com/office/drawing/2014/main" id="{A52E6007-0A00-4B07-B8DF-6D39708B2DD7}"/>
              </a:ext>
            </a:extLst>
          </p:cNvPr>
          <p:cNvSpPr>
            <a:spLocks noGrp="1"/>
          </p:cNvSpPr>
          <p:nvPr>
            <p:ph idx="1"/>
          </p:nvPr>
        </p:nvSpPr>
        <p:spPr/>
        <p:txBody>
          <a:bodyPr/>
          <a:lstStyle/>
          <a:p>
            <a:endParaRPr lang="fr-FR"/>
          </a:p>
        </p:txBody>
      </p:sp>
      <p:pic>
        <p:nvPicPr>
          <p:cNvPr id="4" name="Image 3">
            <a:extLst>
              <a:ext uri="{FF2B5EF4-FFF2-40B4-BE49-F238E27FC236}">
                <a16:creationId xmlns:a16="http://schemas.microsoft.com/office/drawing/2014/main" id="{C0E1A879-B29F-45BC-AC58-5DAC1E7D6DAF}"/>
              </a:ext>
            </a:extLst>
          </p:cNvPr>
          <p:cNvPicPr>
            <a:picLocks noChangeAspect="1"/>
          </p:cNvPicPr>
          <p:nvPr/>
        </p:nvPicPr>
        <p:blipFill>
          <a:blip r:embed="rId2"/>
          <a:stretch>
            <a:fillRect/>
          </a:stretch>
        </p:blipFill>
        <p:spPr>
          <a:xfrm>
            <a:off x="735501" y="2748609"/>
            <a:ext cx="3428551" cy="2827051"/>
          </a:xfrm>
          <a:prstGeom prst="rect">
            <a:avLst/>
          </a:prstGeom>
        </p:spPr>
      </p:pic>
      <p:sp>
        <p:nvSpPr>
          <p:cNvPr id="7" name="ZoneTexte 6">
            <a:extLst>
              <a:ext uri="{FF2B5EF4-FFF2-40B4-BE49-F238E27FC236}">
                <a16:creationId xmlns:a16="http://schemas.microsoft.com/office/drawing/2014/main" id="{7F96BB78-8A25-4D1E-A32E-B86FE9C46243}"/>
              </a:ext>
            </a:extLst>
          </p:cNvPr>
          <p:cNvSpPr txBox="1"/>
          <p:nvPr/>
        </p:nvSpPr>
        <p:spPr>
          <a:xfrm>
            <a:off x="1201845" y="5680271"/>
            <a:ext cx="2495862" cy="646331"/>
          </a:xfrm>
          <a:prstGeom prst="rect">
            <a:avLst/>
          </a:prstGeom>
          <a:noFill/>
        </p:spPr>
        <p:txBody>
          <a:bodyPr wrap="square" rtlCol="0">
            <a:spAutoFit/>
          </a:bodyPr>
          <a:lstStyle/>
          <a:p>
            <a:pPr algn="ctr"/>
            <a:r>
              <a:rPr lang="fr-FR" dirty="0"/>
              <a:t>Elliott 1994/</a:t>
            </a:r>
          </a:p>
          <a:p>
            <a:pPr algn="ctr"/>
            <a:r>
              <a:rPr lang="fr-FR" dirty="0" err="1"/>
              <a:t>Jonsson</a:t>
            </a:r>
            <a:r>
              <a:rPr lang="fr-FR" dirty="0"/>
              <a:t> &amp; </a:t>
            </a:r>
            <a:r>
              <a:rPr lang="fr-FR" dirty="0" err="1"/>
              <a:t>Jonsson</a:t>
            </a:r>
            <a:r>
              <a:rPr lang="fr-FR" dirty="0"/>
              <a:t> 2009</a:t>
            </a:r>
          </a:p>
        </p:txBody>
      </p:sp>
      <p:sp>
        <p:nvSpPr>
          <p:cNvPr id="8" name="Rectangle 7">
            <a:extLst>
              <a:ext uri="{FF2B5EF4-FFF2-40B4-BE49-F238E27FC236}">
                <a16:creationId xmlns:a16="http://schemas.microsoft.com/office/drawing/2014/main" id="{67D28DBD-8A68-49C9-98C0-705D6E29FA87}"/>
              </a:ext>
            </a:extLst>
          </p:cNvPr>
          <p:cNvSpPr/>
          <p:nvPr/>
        </p:nvSpPr>
        <p:spPr>
          <a:xfrm>
            <a:off x="5257800" y="2748609"/>
            <a:ext cx="6096000" cy="1200329"/>
          </a:xfrm>
          <a:prstGeom prst="rect">
            <a:avLst/>
          </a:prstGeom>
        </p:spPr>
        <p:txBody>
          <a:bodyPr>
            <a:spAutoFit/>
          </a:bodyPr>
          <a:lstStyle/>
          <a:p>
            <a:r>
              <a:rPr lang="fr-FR" dirty="0"/>
              <a:t>Elliott 1994 : </a:t>
            </a:r>
            <a:r>
              <a:rPr lang="fr-FR" b="1" dirty="0"/>
              <a:t>« The </a:t>
            </a:r>
            <a:r>
              <a:rPr lang="fr-FR" b="1" dirty="0" err="1"/>
              <a:t>incipient</a:t>
            </a:r>
            <a:r>
              <a:rPr lang="fr-FR" b="1" dirty="0"/>
              <a:t> </a:t>
            </a:r>
            <a:r>
              <a:rPr lang="fr-FR" b="1" dirty="0" err="1"/>
              <a:t>lethal</a:t>
            </a:r>
            <a:r>
              <a:rPr lang="fr-FR" b="1" dirty="0"/>
              <a:t> </a:t>
            </a:r>
            <a:r>
              <a:rPr lang="fr-FR" b="1" dirty="0" err="1"/>
              <a:t>leval</a:t>
            </a:r>
            <a:r>
              <a:rPr lang="fr-FR" b="1" dirty="0"/>
              <a:t> </a:t>
            </a:r>
            <a:r>
              <a:rPr lang="fr-FR" b="1" dirty="0" err="1"/>
              <a:t>defines</a:t>
            </a:r>
            <a:r>
              <a:rPr lang="fr-FR" b="1" dirty="0"/>
              <a:t> a </a:t>
            </a:r>
            <a:r>
              <a:rPr lang="fr-FR" b="1" dirty="0" err="1"/>
              <a:t>tolerance</a:t>
            </a:r>
            <a:r>
              <a:rPr lang="fr-FR" b="1" dirty="0"/>
              <a:t> zone </a:t>
            </a:r>
            <a:r>
              <a:rPr lang="fr-FR" b="1" dirty="0" err="1"/>
              <a:t>within</a:t>
            </a:r>
            <a:r>
              <a:rPr lang="fr-FR" b="1" dirty="0"/>
              <a:t> </a:t>
            </a:r>
            <a:r>
              <a:rPr lang="fr-FR" b="1" dirty="0" err="1"/>
              <a:t>which</a:t>
            </a:r>
            <a:r>
              <a:rPr lang="fr-FR" b="1" dirty="0"/>
              <a:t> the </a:t>
            </a:r>
            <a:r>
              <a:rPr lang="fr-FR" b="1" dirty="0" err="1"/>
              <a:t>fish</a:t>
            </a:r>
            <a:r>
              <a:rPr lang="fr-FR" b="1" dirty="0"/>
              <a:t> can live for a </a:t>
            </a:r>
            <a:r>
              <a:rPr lang="fr-FR" b="1" dirty="0" err="1"/>
              <a:t>considerable</a:t>
            </a:r>
            <a:r>
              <a:rPr lang="fr-FR" b="1" dirty="0"/>
              <a:t> time. Thermal stress </a:t>
            </a:r>
            <a:r>
              <a:rPr lang="fr-FR" b="1" dirty="0" err="1"/>
              <a:t>is</a:t>
            </a:r>
            <a:r>
              <a:rPr lang="fr-FR" b="1" dirty="0"/>
              <a:t> </a:t>
            </a:r>
            <a:r>
              <a:rPr lang="fr-FR" b="1" dirty="0" err="1"/>
              <a:t>lethal</a:t>
            </a:r>
            <a:r>
              <a:rPr lang="fr-FR" b="1" dirty="0"/>
              <a:t> </a:t>
            </a:r>
            <a:r>
              <a:rPr lang="fr-FR" b="1" dirty="0" err="1"/>
              <a:t>outside</a:t>
            </a:r>
            <a:r>
              <a:rPr lang="fr-FR" b="1" dirty="0"/>
              <a:t> </a:t>
            </a:r>
            <a:r>
              <a:rPr lang="fr-FR" b="1" dirty="0" err="1"/>
              <a:t>this</a:t>
            </a:r>
            <a:r>
              <a:rPr lang="fr-FR" b="1" dirty="0"/>
              <a:t> </a:t>
            </a:r>
            <a:r>
              <a:rPr lang="fr-FR" b="1" dirty="0" err="1"/>
              <a:t>tolerance</a:t>
            </a:r>
            <a:r>
              <a:rPr lang="fr-FR" b="1" dirty="0"/>
              <a:t> zone and </a:t>
            </a:r>
            <a:r>
              <a:rPr lang="fr-FR" b="1" dirty="0" err="1"/>
              <a:t>death</a:t>
            </a:r>
            <a:r>
              <a:rPr lang="fr-FR" b="1" dirty="0"/>
              <a:t> </a:t>
            </a:r>
            <a:r>
              <a:rPr lang="fr-FR" b="1" dirty="0" err="1"/>
              <a:t>is</a:t>
            </a:r>
            <a:r>
              <a:rPr lang="fr-FR" b="1" dirty="0"/>
              <a:t> a </a:t>
            </a:r>
            <a:r>
              <a:rPr lang="fr-FR" b="1" dirty="0" err="1"/>
              <a:t>function</a:t>
            </a:r>
            <a:r>
              <a:rPr lang="fr-FR" b="1" dirty="0"/>
              <a:t> of the </a:t>
            </a:r>
            <a:r>
              <a:rPr lang="fr-FR" b="1" dirty="0" err="1"/>
              <a:t>exposure</a:t>
            </a:r>
            <a:r>
              <a:rPr lang="fr-FR" b="1" dirty="0"/>
              <a:t> time to the thermal stress ».</a:t>
            </a:r>
          </a:p>
        </p:txBody>
      </p:sp>
    </p:spTree>
    <p:extLst>
      <p:ext uri="{BB962C8B-B14F-4D97-AF65-F5344CB8AC3E}">
        <p14:creationId xmlns:p14="http://schemas.microsoft.com/office/powerpoint/2010/main" val="1093363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p:txBody>
          <a:bodyPr/>
          <a:lstStyle/>
          <a:p>
            <a:r>
              <a:rPr lang="fr-FR" dirty="0"/>
              <a:t>Facteur </a:t>
            </a:r>
            <a:r>
              <a:rPr lang="fr-FR" i="1" dirty="0"/>
              <a:t>durée du stress</a:t>
            </a:r>
          </a:p>
          <a:p>
            <a:pPr lvl="1"/>
            <a:r>
              <a:rPr lang="en-US" dirty="0" err="1"/>
              <a:t>Acclimatation</a:t>
            </a:r>
            <a:r>
              <a:rPr lang="en-US" dirty="0"/>
              <a:t> </a:t>
            </a:r>
            <a:r>
              <a:rPr lang="en-US" dirty="0" err="1"/>
              <a:t>comportementale</a:t>
            </a:r>
            <a:r>
              <a:rPr lang="en-US" dirty="0"/>
              <a:t> possible au stress long (</a:t>
            </a:r>
            <a:r>
              <a:rPr lang="en-US" dirty="0" err="1"/>
              <a:t>mais</a:t>
            </a:r>
            <a:r>
              <a:rPr lang="en-US" dirty="0"/>
              <a:t> </a:t>
            </a:r>
            <a:r>
              <a:rPr lang="en-US" dirty="0" err="1"/>
              <a:t>montre</a:t>
            </a:r>
            <a:r>
              <a:rPr lang="en-US" dirty="0"/>
              <a:t> que stress + </a:t>
            </a:r>
            <a:r>
              <a:rPr lang="en-US" dirty="0" err="1"/>
              <a:t>élevé</a:t>
            </a:r>
            <a:r>
              <a:rPr lang="en-US" dirty="0"/>
              <a:t> </a:t>
            </a:r>
            <a:r>
              <a:rPr lang="en-US" dirty="0" err="1"/>
              <a:t>si</a:t>
            </a:r>
            <a:r>
              <a:rPr lang="en-US" dirty="0"/>
              <a:t> long)</a:t>
            </a:r>
          </a:p>
          <a:p>
            <a:pPr lvl="1"/>
            <a:r>
              <a:rPr lang="en-US" dirty="0" err="1"/>
              <a:t>Breau</a:t>
            </a:r>
            <a:r>
              <a:rPr lang="en-US" dirty="0"/>
              <a:t> 2013: Several years of field observations of tagged juvenile Atlantic salmon in the Little Southwest </a:t>
            </a:r>
            <a:r>
              <a:rPr lang="en-US" dirty="0" err="1"/>
              <a:t>Miramichi</a:t>
            </a:r>
            <a:r>
              <a:rPr lang="en-US" dirty="0"/>
              <a:t> River showed that fish move to cool water sites when </a:t>
            </a:r>
            <a:r>
              <a:rPr lang="en-US" dirty="0" err="1"/>
              <a:t>Tmin</a:t>
            </a:r>
            <a:r>
              <a:rPr lang="en-US" dirty="0"/>
              <a:t> (minimum temperature) remained above 20°C for two nights (</a:t>
            </a:r>
            <a:r>
              <a:rPr lang="en-US" dirty="0" err="1"/>
              <a:t>Breau</a:t>
            </a:r>
            <a:r>
              <a:rPr lang="en-US" dirty="0"/>
              <a:t>, 2011; Corey et al. unpublished data).</a:t>
            </a:r>
          </a:p>
          <a:p>
            <a:pPr lvl="1"/>
            <a:r>
              <a:rPr lang="en-US" dirty="0" err="1"/>
              <a:t>T</a:t>
            </a:r>
            <a:r>
              <a:rPr lang="en-US" baseline="-25000" dirty="0" err="1"/>
              <a:t>min</a:t>
            </a:r>
            <a:r>
              <a:rPr lang="en-US" dirty="0"/>
              <a:t> </a:t>
            </a:r>
            <a:r>
              <a:rPr lang="en-US" dirty="0" err="1"/>
              <a:t>plutôt</a:t>
            </a:r>
            <a:r>
              <a:rPr lang="en-US" dirty="0"/>
              <a:t> que </a:t>
            </a:r>
            <a:r>
              <a:rPr lang="en-US" dirty="0" err="1"/>
              <a:t>T</a:t>
            </a:r>
            <a:r>
              <a:rPr lang="en-US" baseline="-25000" dirty="0" err="1"/>
              <a:t>max</a:t>
            </a:r>
            <a:r>
              <a:rPr lang="en-US" dirty="0"/>
              <a:t> (</a:t>
            </a:r>
            <a:r>
              <a:rPr lang="en-US" dirty="0" err="1"/>
              <a:t>période</a:t>
            </a:r>
            <a:r>
              <a:rPr lang="en-US" dirty="0"/>
              <a:t> </a:t>
            </a:r>
            <a:r>
              <a:rPr lang="en-US" dirty="0" err="1"/>
              <a:t>où</a:t>
            </a:r>
            <a:r>
              <a:rPr lang="en-US" dirty="0"/>
              <a:t> la T° </a:t>
            </a:r>
            <a:r>
              <a:rPr lang="en-US" dirty="0" err="1"/>
              <a:t>est</a:t>
            </a:r>
            <a:r>
              <a:rPr lang="en-US" dirty="0"/>
              <a:t> </a:t>
            </a:r>
            <a:r>
              <a:rPr lang="en-US" dirty="0" err="1"/>
              <a:t>constamment</a:t>
            </a:r>
            <a:r>
              <a:rPr lang="en-US" dirty="0"/>
              <a:t> &gt; </a:t>
            </a:r>
            <a:r>
              <a:rPr lang="en-US" i="1" dirty="0"/>
              <a:t>s</a:t>
            </a:r>
            <a:r>
              <a:rPr lang="en-US" dirty="0"/>
              <a:t>)</a:t>
            </a:r>
            <a:endParaRPr lang="fr-FR" dirty="0"/>
          </a:p>
        </p:txBody>
      </p:sp>
      <p:grpSp>
        <p:nvGrpSpPr>
          <p:cNvPr id="4" name="Groupe 3">
            <a:extLst>
              <a:ext uri="{FF2B5EF4-FFF2-40B4-BE49-F238E27FC236}">
                <a16:creationId xmlns:a16="http://schemas.microsoft.com/office/drawing/2014/main" id="{E9615864-A346-4B10-889E-E7AD7724DFC1}"/>
              </a:ext>
            </a:extLst>
          </p:cNvPr>
          <p:cNvGrpSpPr/>
          <p:nvPr/>
        </p:nvGrpSpPr>
        <p:grpSpPr>
          <a:xfrm>
            <a:off x="8703733" y="5086636"/>
            <a:ext cx="3005655" cy="1406239"/>
            <a:chOff x="3234267" y="820109"/>
            <a:chExt cx="2116666" cy="1406239"/>
          </a:xfrm>
        </p:grpSpPr>
        <p:cxnSp>
          <p:nvCxnSpPr>
            <p:cNvPr id="5" name="Connecteur droit 4">
              <a:extLst>
                <a:ext uri="{FF2B5EF4-FFF2-40B4-BE49-F238E27FC236}">
                  <a16:creationId xmlns:a16="http://schemas.microsoft.com/office/drawing/2014/main" id="{C2A077FB-E8DC-4134-B9AC-9F0D601F4DB3}"/>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BB458D36-6F3B-47C5-B895-47AFA0D2844E}"/>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 name="Connecteur droit 6">
            <a:extLst>
              <a:ext uri="{FF2B5EF4-FFF2-40B4-BE49-F238E27FC236}">
                <a16:creationId xmlns:a16="http://schemas.microsoft.com/office/drawing/2014/main" id="{EA892963-3CE0-4A2C-9FA4-35395172624B}"/>
              </a:ext>
            </a:extLst>
          </p:cNvPr>
          <p:cNvCxnSpPr>
            <a:cxnSpLocks/>
          </p:cNvCxnSpPr>
          <p:nvPr/>
        </p:nvCxnSpPr>
        <p:spPr>
          <a:xfrm>
            <a:off x="8510589"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8" name="Forme libre : forme 7">
            <a:extLst>
              <a:ext uri="{FF2B5EF4-FFF2-40B4-BE49-F238E27FC236}">
                <a16:creationId xmlns:a16="http://schemas.microsoft.com/office/drawing/2014/main" id="{4E24C659-DB81-4297-9469-0C43D401D649}"/>
              </a:ext>
            </a:extLst>
          </p:cNvPr>
          <p:cNvSpPr/>
          <p:nvPr/>
        </p:nvSpPr>
        <p:spPr>
          <a:xfrm>
            <a:off x="8720667" y="5431527"/>
            <a:ext cx="2633133" cy="688636"/>
          </a:xfrm>
          <a:custGeom>
            <a:avLst/>
            <a:gdLst>
              <a:gd name="connsiteX0" fmla="*/ 0 w 2633133"/>
              <a:gd name="connsiteY0" fmla="*/ 676779 h 688636"/>
              <a:gd name="connsiteX1" fmla="*/ 262467 w 2633133"/>
              <a:gd name="connsiteY1" fmla="*/ 524379 h 688636"/>
              <a:gd name="connsiteX2" fmla="*/ 499533 w 2633133"/>
              <a:gd name="connsiteY2" fmla="*/ 92579 h 688636"/>
              <a:gd name="connsiteX3" fmla="*/ 1337733 w 2633133"/>
              <a:gd name="connsiteY3" fmla="*/ 50245 h 688636"/>
              <a:gd name="connsiteX4" fmla="*/ 1727200 w 2633133"/>
              <a:gd name="connsiteY4" fmla="*/ 676779 h 688636"/>
              <a:gd name="connsiteX5" fmla="*/ 2048933 w 2633133"/>
              <a:gd name="connsiteY5" fmla="*/ 431245 h 688636"/>
              <a:gd name="connsiteX6" fmla="*/ 2192867 w 2633133"/>
              <a:gd name="connsiteY6" fmla="*/ 67179 h 688636"/>
              <a:gd name="connsiteX7" fmla="*/ 2345267 w 2633133"/>
              <a:gd name="connsiteY7" fmla="*/ 380445 h 688636"/>
              <a:gd name="connsiteX8" fmla="*/ 2633133 w 2633133"/>
              <a:gd name="connsiteY8" fmla="*/ 676779 h 68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133" h="688636">
                <a:moveTo>
                  <a:pt x="0" y="676779"/>
                </a:moveTo>
                <a:cubicBezTo>
                  <a:pt x="89606" y="649262"/>
                  <a:pt x="179212" y="621746"/>
                  <a:pt x="262467" y="524379"/>
                </a:cubicBezTo>
                <a:cubicBezTo>
                  <a:pt x="345723" y="427012"/>
                  <a:pt x="320322" y="171601"/>
                  <a:pt x="499533" y="92579"/>
                </a:cubicBezTo>
                <a:cubicBezTo>
                  <a:pt x="678744" y="13557"/>
                  <a:pt x="1133122" y="-47122"/>
                  <a:pt x="1337733" y="50245"/>
                </a:cubicBezTo>
                <a:cubicBezTo>
                  <a:pt x="1542344" y="147612"/>
                  <a:pt x="1608667" y="613279"/>
                  <a:pt x="1727200" y="676779"/>
                </a:cubicBezTo>
                <a:cubicBezTo>
                  <a:pt x="1845733" y="740279"/>
                  <a:pt x="1971322" y="532845"/>
                  <a:pt x="2048933" y="431245"/>
                </a:cubicBezTo>
                <a:cubicBezTo>
                  <a:pt x="2126544" y="329645"/>
                  <a:pt x="2143478" y="75646"/>
                  <a:pt x="2192867" y="67179"/>
                </a:cubicBezTo>
                <a:cubicBezTo>
                  <a:pt x="2242256" y="58712"/>
                  <a:pt x="2271889" y="278845"/>
                  <a:pt x="2345267" y="380445"/>
                </a:cubicBezTo>
                <a:cubicBezTo>
                  <a:pt x="2418645" y="482045"/>
                  <a:pt x="2525889" y="579412"/>
                  <a:pt x="2633133" y="6767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0234950-61B4-4630-A12A-405D621A2D19}"/>
              </a:ext>
            </a:extLst>
          </p:cNvPr>
          <p:cNvSpPr txBox="1"/>
          <p:nvPr/>
        </p:nvSpPr>
        <p:spPr>
          <a:xfrm>
            <a:off x="9831387" y="6554114"/>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3986B9A5-B762-410B-BEA3-4097EEA83F2D}"/>
              </a:ext>
            </a:extLst>
          </p:cNvPr>
          <p:cNvSpPr/>
          <p:nvPr/>
        </p:nvSpPr>
        <p:spPr>
          <a:xfrm>
            <a:off x="9100873" y="5426951"/>
            <a:ext cx="1100138" cy="210926"/>
          </a:xfrm>
          <a:custGeom>
            <a:avLst/>
            <a:gdLst>
              <a:gd name="connsiteX0" fmla="*/ 0 w 1100138"/>
              <a:gd name="connsiteY0" fmla="*/ 210926 h 210926"/>
              <a:gd name="connsiteX1" fmla="*/ 45244 w 1100138"/>
              <a:gd name="connsiteY1" fmla="*/ 146632 h 210926"/>
              <a:gd name="connsiteX2" fmla="*/ 130969 w 1100138"/>
              <a:gd name="connsiteY2" fmla="*/ 89482 h 210926"/>
              <a:gd name="connsiteX3" fmla="*/ 328613 w 1100138"/>
              <a:gd name="connsiteY3" fmla="*/ 34713 h 210926"/>
              <a:gd name="connsiteX4" fmla="*/ 621507 w 1100138"/>
              <a:gd name="connsiteY4" fmla="*/ 1376 h 210926"/>
              <a:gd name="connsiteX5" fmla="*/ 847725 w 1100138"/>
              <a:gd name="connsiteY5" fmla="*/ 13282 h 210926"/>
              <a:gd name="connsiteX6" fmla="*/ 1000125 w 1100138"/>
              <a:gd name="connsiteY6" fmla="*/ 75194 h 210926"/>
              <a:gd name="connsiteX7" fmla="*/ 1100138 w 1100138"/>
              <a:gd name="connsiteY7" fmla="*/ 206163 h 21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8" h="210926">
                <a:moveTo>
                  <a:pt x="0" y="210926"/>
                </a:moveTo>
                <a:cubicBezTo>
                  <a:pt x="11708" y="188899"/>
                  <a:pt x="23416" y="166873"/>
                  <a:pt x="45244" y="146632"/>
                </a:cubicBezTo>
                <a:cubicBezTo>
                  <a:pt x="67072" y="126391"/>
                  <a:pt x="83741" y="108135"/>
                  <a:pt x="130969" y="89482"/>
                </a:cubicBezTo>
                <a:cubicBezTo>
                  <a:pt x="178197" y="70829"/>
                  <a:pt x="246857" y="49397"/>
                  <a:pt x="328613" y="34713"/>
                </a:cubicBezTo>
                <a:cubicBezTo>
                  <a:pt x="410369" y="20029"/>
                  <a:pt x="534988" y="4948"/>
                  <a:pt x="621507" y="1376"/>
                </a:cubicBezTo>
                <a:cubicBezTo>
                  <a:pt x="708026" y="-2196"/>
                  <a:pt x="784622" y="979"/>
                  <a:pt x="847725" y="13282"/>
                </a:cubicBezTo>
                <a:cubicBezTo>
                  <a:pt x="910828" y="25585"/>
                  <a:pt x="958056" y="43047"/>
                  <a:pt x="1000125" y="75194"/>
                </a:cubicBezTo>
                <a:cubicBezTo>
                  <a:pt x="1042194" y="107341"/>
                  <a:pt x="1071166" y="156752"/>
                  <a:pt x="1100138" y="206163"/>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F5421897-EC0D-44A5-9330-3BBB8C2802D2}"/>
              </a:ext>
            </a:extLst>
          </p:cNvPr>
          <p:cNvSpPr/>
          <p:nvPr/>
        </p:nvSpPr>
        <p:spPr>
          <a:xfrm>
            <a:off x="10846330" y="5499039"/>
            <a:ext cx="152400" cy="143600"/>
          </a:xfrm>
          <a:custGeom>
            <a:avLst/>
            <a:gdLst>
              <a:gd name="connsiteX0" fmla="*/ 0 w 152400"/>
              <a:gd name="connsiteY0" fmla="*/ 143600 h 143600"/>
              <a:gd name="connsiteX1" fmla="*/ 47625 w 152400"/>
              <a:gd name="connsiteY1" fmla="*/ 38825 h 143600"/>
              <a:gd name="connsiteX2" fmla="*/ 85725 w 152400"/>
              <a:gd name="connsiteY2" fmla="*/ 5488 h 143600"/>
              <a:gd name="connsiteX3" fmla="*/ 152400 w 152400"/>
              <a:gd name="connsiteY3" fmla="*/ 143600 h 143600"/>
            </a:gdLst>
            <a:ahLst/>
            <a:cxnLst>
              <a:cxn ang="0">
                <a:pos x="connsiteX0" y="connsiteY0"/>
              </a:cxn>
              <a:cxn ang="0">
                <a:pos x="connsiteX1" y="connsiteY1"/>
              </a:cxn>
              <a:cxn ang="0">
                <a:pos x="connsiteX2" y="connsiteY2"/>
              </a:cxn>
              <a:cxn ang="0">
                <a:pos x="connsiteX3" y="connsiteY3"/>
              </a:cxn>
            </a:cxnLst>
            <a:rect l="l" t="t" r="r" b="b"/>
            <a:pathLst>
              <a:path w="152400" h="143600">
                <a:moveTo>
                  <a:pt x="0" y="143600"/>
                </a:moveTo>
                <a:cubicBezTo>
                  <a:pt x="16669" y="102722"/>
                  <a:pt x="33338" y="61844"/>
                  <a:pt x="47625" y="38825"/>
                </a:cubicBezTo>
                <a:cubicBezTo>
                  <a:pt x="61913" y="15806"/>
                  <a:pt x="68263" y="-11974"/>
                  <a:pt x="85725" y="5488"/>
                </a:cubicBezTo>
                <a:cubicBezTo>
                  <a:pt x="103187" y="22950"/>
                  <a:pt x="127793" y="83275"/>
                  <a:pt x="152400" y="14360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852F6F40-D380-4039-9E3A-505F4EBE0B15}"/>
              </a:ext>
            </a:extLst>
          </p:cNvPr>
          <p:cNvSpPr txBox="1"/>
          <p:nvPr/>
        </p:nvSpPr>
        <p:spPr>
          <a:xfrm>
            <a:off x="10770657" y="4890047"/>
            <a:ext cx="1813981" cy="307777"/>
          </a:xfrm>
          <a:prstGeom prst="rect">
            <a:avLst/>
          </a:prstGeom>
          <a:noFill/>
        </p:spPr>
        <p:txBody>
          <a:bodyPr wrap="square" rtlCol="0">
            <a:spAutoFit/>
          </a:bodyPr>
          <a:lstStyle/>
          <a:p>
            <a:r>
              <a:rPr lang="fr-FR" sz="1400" i="1" dirty="0"/>
              <a:t>Périodes de canicule</a:t>
            </a:r>
          </a:p>
        </p:txBody>
      </p:sp>
      <p:sp>
        <p:nvSpPr>
          <p:cNvPr id="13" name="ZoneTexte 12">
            <a:extLst>
              <a:ext uri="{FF2B5EF4-FFF2-40B4-BE49-F238E27FC236}">
                <a16:creationId xmlns:a16="http://schemas.microsoft.com/office/drawing/2014/main" id="{997AA9CE-EB67-4476-A93D-ED1C6E492332}"/>
              </a:ext>
            </a:extLst>
          </p:cNvPr>
          <p:cNvSpPr txBox="1"/>
          <p:nvPr/>
        </p:nvSpPr>
        <p:spPr>
          <a:xfrm>
            <a:off x="8158166" y="4863853"/>
            <a:ext cx="704845" cy="369332"/>
          </a:xfrm>
          <a:prstGeom prst="rect">
            <a:avLst/>
          </a:prstGeom>
          <a:noFill/>
        </p:spPr>
        <p:txBody>
          <a:bodyPr wrap="square" rtlCol="0">
            <a:spAutoFit/>
          </a:bodyPr>
          <a:lstStyle/>
          <a:p>
            <a:r>
              <a:rPr lang="fr-FR" b="1" dirty="0"/>
              <a:t>B</a:t>
            </a:r>
          </a:p>
        </p:txBody>
      </p:sp>
      <p:cxnSp>
        <p:nvCxnSpPr>
          <p:cNvPr id="14" name="Connecteur droit avec flèche 13">
            <a:extLst>
              <a:ext uri="{FF2B5EF4-FFF2-40B4-BE49-F238E27FC236}">
                <a16:creationId xmlns:a16="http://schemas.microsoft.com/office/drawing/2014/main" id="{8C1FAC85-F441-4298-9C56-01EC4B16C7E8}"/>
              </a:ext>
            </a:extLst>
          </p:cNvPr>
          <p:cNvCxnSpPr>
            <a:cxnSpLocks/>
          </p:cNvCxnSpPr>
          <p:nvPr/>
        </p:nvCxnSpPr>
        <p:spPr>
          <a:xfrm>
            <a:off x="9100873" y="5130010"/>
            <a:ext cx="1235869"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893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a:xfrm>
            <a:off x="838200" y="1825624"/>
            <a:ext cx="10515600" cy="5373461"/>
          </a:xfrm>
        </p:spPr>
        <p:txBody>
          <a:bodyPr/>
          <a:lstStyle/>
          <a:p>
            <a:r>
              <a:rPr lang="fr-FR" dirty="0"/>
              <a:t>Facteur </a:t>
            </a:r>
            <a:r>
              <a:rPr lang="fr-FR" i="1" dirty="0"/>
              <a:t>durée du stress</a:t>
            </a:r>
          </a:p>
          <a:p>
            <a:pPr lvl="1"/>
            <a:r>
              <a:rPr lang="en-US" dirty="0" err="1"/>
              <a:t>Acclimatation</a:t>
            </a:r>
            <a:r>
              <a:rPr lang="en-US" dirty="0"/>
              <a:t> </a:t>
            </a:r>
            <a:r>
              <a:rPr lang="en-US" dirty="0" err="1"/>
              <a:t>comportementale</a:t>
            </a:r>
            <a:r>
              <a:rPr lang="en-US" dirty="0"/>
              <a:t> possible au stress long (</a:t>
            </a:r>
            <a:r>
              <a:rPr lang="en-US" dirty="0" err="1"/>
              <a:t>mais</a:t>
            </a:r>
            <a:r>
              <a:rPr lang="en-US" dirty="0"/>
              <a:t> </a:t>
            </a:r>
            <a:r>
              <a:rPr lang="en-US" dirty="0" err="1"/>
              <a:t>montre</a:t>
            </a:r>
            <a:r>
              <a:rPr lang="en-US" dirty="0"/>
              <a:t> que stress + </a:t>
            </a:r>
            <a:r>
              <a:rPr lang="en-US" dirty="0" err="1"/>
              <a:t>élevé</a:t>
            </a:r>
            <a:r>
              <a:rPr lang="en-US" dirty="0"/>
              <a:t> </a:t>
            </a:r>
            <a:r>
              <a:rPr lang="en-US" dirty="0" err="1"/>
              <a:t>si</a:t>
            </a:r>
            <a:r>
              <a:rPr lang="en-US" dirty="0"/>
              <a:t> long)</a:t>
            </a:r>
          </a:p>
          <a:p>
            <a:pPr lvl="1"/>
            <a:r>
              <a:rPr lang="en-US" dirty="0" err="1"/>
              <a:t>Breau</a:t>
            </a:r>
            <a:r>
              <a:rPr lang="en-US" dirty="0"/>
              <a:t> 2013: Several years of field observations of tagged juvenile Atlantic salmon in the Little Southwest </a:t>
            </a:r>
            <a:r>
              <a:rPr lang="en-US" dirty="0" err="1"/>
              <a:t>Miramichi</a:t>
            </a:r>
            <a:r>
              <a:rPr lang="en-US" dirty="0"/>
              <a:t> River showed that fish move to cool water sites when </a:t>
            </a:r>
            <a:r>
              <a:rPr lang="en-US" dirty="0" err="1"/>
              <a:t>Tmin</a:t>
            </a:r>
            <a:r>
              <a:rPr lang="en-US" dirty="0"/>
              <a:t> (minimum temperature) remained above 20°C for two nights (</a:t>
            </a:r>
            <a:r>
              <a:rPr lang="en-US" dirty="0" err="1"/>
              <a:t>Breau</a:t>
            </a:r>
            <a:r>
              <a:rPr lang="en-US" dirty="0"/>
              <a:t>, 2011; Corey et al. unpublished data).</a:t>
            </a:r>
          </a:p>
          <a:p>
            <a:pPr lvl="1"/>
            <a:r>
              <a:rPr lang="en-US" dirty="0"/>
              <a:t>MAIS Corey et al . 2017 : “However, this was not the case as different </a:t>
            </a:r>
            <a:r>
              <a:rPr lang="en-US" dirty="0" err="1"/>
              <a:t>Tmin</a:t>
            </a:r>
            <a:r>
              <a:rPr lang="en-US" dirty="0"/>
              <a:t> thermal scenarios had little effect on our dependent variables. These findings lead us to reject the hypothesis that environmentally relevant nighttime temperature is a principal driver in the ability of Atlantic salmon to tolerate multi-day thermal events at, or near, critical temperatures.” […] “management decisions should focus on ecologically grounded and relevant simulations of thermal stress and pay attention to maximum temperatures and ΔT.”</a:t>
            </a:r>
            <a:endParaRPr lang="fr-FR" dirty="0"/>
          </a:p>
        </p:txBody>
      </p:sp>
    </p:spTree>
    <p:extLst>
      <p:ext uri="{BB962C8B-B14F-4D97-AF65-F5344CB8AC3E}">
        <p14:creationId xmlns:p14="http://schemas.microsoft.com/office/powerpoint/2010/main" val="3465125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9C728-363A-4614-93FF-1E04E3DEB3D4}"/>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56E0159E-228B-4B98-84F7-3CF6F212DF1B}"/>
              </a:ext>
            </a:extLst>
          </p:cNvPr>
          <p:cNvSpPr>
            <a:spLocks noGrp="1"/>
          </p:cNvSpPr>
          <p:nvPr>
            <p:ph idx="1"/>
          </p:nvPr>
        </p:nvSpPr>
        <p:spPr/>
        <p:txBody>
          <a:bodyPr>
            <a:normAutofit/>
          </a:bodyPr>
          <a:lstStyle/>
          <a:p>
            <a:r>
              <a:rPr lang="fr-FR" dirty="0"/>
              <a:t>Facteur </a:t>
            </a:r>
            <a:r>
              <a:rPr lang="fr-FR" i="1" dirty="0"/>
              <a:t>durée du stress</a:t>
            </a:r>
            <a:endParaRPr lang="fr-FR" dirty="0"/>
          </a:p>
          <a:p>
            <a:r>
              <a:rPr lang="fr-FR" dirty="0"/>
              <a:t>Corey et al 2017 : </a:t>
            </a:r>
          </a:p>
        </p:txBody>
      </p:sp>
      <p:pic>
        <p:nvPicPr>
          <p:cNvPr id="4" name="Image 3">
            <a:extLst>
              <a:ext uri="{FF2B5EF4-FFF2-40B4-BE49-F238E27FC236}">
                <a16:creationId xmlns:a16="http://schemas.microsoft.com/office/drawing/2014/main" id="{3215DBBC-CAFB-40F9-944D-7D3078963B09}"/>
              </a:ext>
            </a:extLst>
          </p:cNvPr>
          <p:cNvPicPr>
            <a:picLocks noChangeAspect="1"/>
          </p:cNvPicPr>
          <p:nvPr/>
        </p:nvPicPr>
        <p:blipFill>
          <a:blip r:embed="rId2"/>
          <a:stretch>
            <a:fillRect/>
          </a:stretch>
        </p:blipFill>
        <p:spPr>
          <a:xfrm>
            <a:off x="444500" y="3179090"/>
            <a:ext cx="3894472" cy="3313785"/>
          </a:xfrm>
          <a:prstGeom prst="rect">
            <a:avLst/>
          </a:prstGeom>
        </p:spPr>
      </p:pic>
      <p:pic>
        <p:nvPicPr>
          <p:cNvPr id="5" name="Image 4">
            <a:extLst>
              <a:ext uri="{FF2B5EF4-FFF2-40B4-BE49-F238E27FC236}">
                <a16:creationId xmlns:a16="http://schemas.microsoft.com/office/drawing/2014/main" id="{5311B442-0C73-497B-8B7A-F8D32777B30E}"/>
              </a:ext>
            </a:extLst>
          </p:cNvPr>
          <p:cNvPicPr>
            <a:picLocks noChangeAspect="1"/>
          </p:cNvPicPr>
          <p:nvPr/>
        </p:nvPicPr>
        <p:blipFill>
          <a:blip r:embed="rId3"/>
          <a:stretch>
            <a:fillRect/>
          </a:stretch>
        </p:blipFill>
        <p:spPr>
          <a:xfrm>
            <a:off x="4826000" y="3002840"/>
            <a:ext cx="6976271" cy="2340952"/>
          </a:xfrm>
          <a:prstGeom prst="rect">
            <a:avLst/>
          </a:prstGeom>
        </p:spPr>
      </p:pic>
    </p:spTree>
    <p:extLst>
      <p:ext uri="{BB962C8B-B14F-4D97-AF65-F5344CB8AC3E}">
        <p14:creationId xmlns:p14="http://schemas.microsoft.com/office/powerpoint/2010/main" val="2023974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9C728-363A-4614-93FF-1E04E3DEB3D4}"/>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56E0159E-228B-4B98-84F7-3CF6F212DF1B}"/>
              </a:ext>
            </a:extLst>
          </p:cNvPr>
          <p:cNvSpPr>
            <a:spLocks noGrp="1"/>
          </p:cNvSpPr>
          <p:nvPr>
            <p:ph idx="1"/>
          </p:nvPr>
        </p:nvSpPr>
        <p:spPr/>
        <p:txBody>
          <a:bodyPr>
            <a:normAutofit/>
          </a:bodyPr>
          <a:lstStyle/>
          <a:p>
            <a:r>
              <a:rPr lang="fr-FR" dirty="0"/>
              <a:t>Facteur </a:t>
            </a:r>
            <a:r>
              <a:rPr lang="fr-FR" i="1" dirty="0"/>
              <a:t>durée du stress</a:t>
            </a:r>
            <a:endParaRPr lang="fr-FR" dirty="0"/>
          </a:p>
          <a:p>
            <a:r>
              <a:rPr lang="fr-FR" dirty="0"/>
              <a:t>Corey et al 2017 : </a:t>
            </a:r>
          </a:p>
          <a:p>
            <a:pPr lvl="1"/>
            <a:r>
              <a:rPr lang="fr-FR" dirty="0"/>
              <a:t>Augmentation du </a:t>
            </a:r>
            <a:r>
              <a:rPr lang="fr-FR" dirty="0" err="1"/>
              <a:t>CTmax</a:t>
            </a:r>
            <a:r>
              <a:rPr lang="fr-FR" dirty="0"/>
              <a:t> quand soumis à cycle thermique (16-21°C) par rapport à une température constante (16°C)</a:t>
            </a:r>
          </a:p>
          <a:p>
            <a:pPr lvl="1"/>
            <a:r>
              <a:rPr lang="fr-FR" dirty="0"/>
              <a:t>Augmentation du </a:t>
            </a:r>
            <a:r>
              <a:rPr lang="fr-FR" dirty="0" err="1"/>
              <a:t>CTmax</a:t>
            </a:r>
            <a:r>
              <a:rPr lang="fr-FR" dirty="0"/>
              <a:t> quand soumis à des cycles avec des T° élevées (27°C)</a:t>
            </a:r>
          </a:p>
          <a:p>
            <a:pPr lvl="1"/>
            <a:r>
              <a:rPr lang="fr-FR" dirty="0"/>
              <a:t>Par contre la </a:t>
            </a:r>
            <a:r>
              <a:rPr lang="fr-FR" dirty="0" err="1"/>
              <a:t>T</a:t>
            </a:r>
            <a:r>
              <a:rPr lang="fr-FR" baseline="-25000" dirty="0" err="1"/>
              <a:t>min</a:t>
            </a:r>
            <a:r>
              <a:rPr lang="fr-FR" dirty="0"/>
              <a:t> journalière semble ne pas jouer de rôle important sur la tolérance au stress ! (</a:t>
            </a:r>
            <a:r>
              <a:rPr lang="fr-FR" dirty="0" err="1"/>
              <a:t>CTmax</a:t>
            </a:r>
            <a:r>
              <a:rPr lang="fr-FR" dirty="0"/>
              <a:t> et marqueurs physio)</a:t>
            </a:r>
          </a:p>
          <a:p>
            <a:pPr lvl="1"/>
            <a:r>
              <a:rPr lang="fr-FR" dirty="0"/>
              <a:t>Plutôt la T</a:t>
            </a:r>
            <a:r>
              <a:rPr lang="fr-FR" baseline="-25000" dirty="0"/>
              <a:t>max</a:t>
            </a:r>
            <a:r>
              <a:rPr lang="fr-FR" dirty="0"/>
              <a:t> (27°C) ou le </a:t>
            </a:r>
            <a:r>
              <a:rPr lang="el-GR" dirty="0"/>
              <a:t>Δ</a:t>
            </a:r>
            <a:r>
              <a:rPr lang="fr-FR" dirty="0"/>
              <a:t>T ?</a:t>
            </a:r>
          </a:p>
        </p:txBody>
      </p:sp>
    </p:spTree>
    <p:extLst>
      <p:ext uri="{BB962C8B-B14F-4D97-AF65-F5344CB8AC3E}">
        <p14:creationId xmlns:p14="http://schemas.microsoft.com/office/powerpoint/2010/main" val="2706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p:txBody>
          <a:bodyPr/>
          <a:lstStyle/>
          <a:p>
            <a:r>
              <a:rPr lang="fr-FR" dirty="0"/>
              <a:t>Facteur </a:t>
            </a:r>
            <a:r>
              <a:rPr lang="fr-FR" i="1" dirty="0"/>
              <a:t>durée du stress</a:t>
            </a:r>
          </a:p>
        </p:txBody>
      </p:sp>
      <p:grpSp>
        <p:nvGrpSpPr>
          <p:cNvPr id="4" name="Groupe 3">
            <a:extLst>
              <a:ext uri="{FF2B5EF4-FFF2-40B4-BE49-F238E27FC236}">
                <a16:creationId xmlns:a16="http://schemas.microsoft.com/office/drawing/2014/main" id="{E9615864-A346-4B10-889E-E7AD7724DFC1}"/>
              </a:ext>
            </a:extLst>
          </p:cNvPr>
          <p:cNvGrpSpPr/>
          <p:nvPr/>
        </p:nvGrpSpPr>
        <p:grpSpPr>
          <a:xfrm>
            <a:off x="4886476" y="3881951"/>
            <a:ext cx="3005655" cy="1406239"/>
            <a:chOff x="3234267" y="820109"/>
            <a:chExt cx="2116666" cy="1406239"/>
          </a:xfrm>
        </p:grpSpPr>
        <p:cxnSp>
          <p:nvCxnSpPr>
            <p:cNvPr id="5" name="Connecteur droit 4">
              <a:extLst>
                <a:ext uri="{FF2B5EF4-FFF2-40B4-BE49-F238E27FC236}">
                  <a16:creationId xmlns:a16="http://schemas.microsoft.com/office/drawing/2014/main" id="{C2A077FB-E8DC-4134-B9AC-9F0D601F4DB3}"/>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BB458D36-6F3B-47C5-B895-47AFA0D2844E}"/>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 name="Connecteur droit 6">
            <a:extLst>
              <a:ext uri="{FF2B5EF4-FFF2-40B4-BE49-F238E27FC236}">
                <a16:creationId xmlns:a16="http://schemas.microsoft.com/office/drawing/2014/main" id="{EA892963-3CE0-4A2C-9FA4-35395172624B}"/>
              </a:ext>
            </a:extLst>
          </p:cNvPr>
          <p:cNvCxnSpPr>
            <a:cxnSpLocks/>
          </p:cNvCxnSpPr>
          <p:nvPr/>
        </p:nvCxnSpPr>
        <p:spPr>
          <a:xfrm>
            <a:off x="4693332" y="4433192"/>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8" name="Forme libre : forme 7">
            <a:extLst>
              <a:ext uri="{FF2B5EF4-FFF2-40B4-BE49-F238E27FC236}">
                <a16:creationId xmlns:a16="http://schemas.microsoft.com/office/drawing/2014/main" id="{4E24C659-DB81-4297-9469-0C43D401D649}"/>
              </a:ext>
            </a:extLst>
          </p:cNvPr>
          <p:cNvSpPr/>
          <p:nvPr/>
        </p:nvSpPr>
        <p:spPr>
          <a:xfrm>
            <a:off x="4903410" y="4226842"/>
            <a:ext cx="2633133" cy="688636"/>
          </a:xfrm>
          <a:custGeom>
            <a:avLst/>
            <a:gdLst>
              <a:gd name="connsiteX0" fmla="*/ 0 w 2633133"/>
              <a:gd name="connsiteY0" fmla="*/ 676779 h 688636"/>
              <a:gd name="connsiteX1" fmla="*/ 262467 w 2633133"/>
              <a:gd name="connsiteY1" fmla="*/ 524379 h 688636"/>
              <a:gd name="connsiteX2" fmla="*/ 499533 w 2633133"/>
              <a:gd name="connsiteY2" fmla="*/ 92579 h 688636"/>
              <a:gd name="connsiteX3" fmla="*/ 1337733 w 2633133"/>
              <a:gd name="connsiteY3" fmla="*/ 50245 h 688636"/>
              <a:gd name="connsiteX4" fmla="*/ 1727200 w 2633133"/>
              <a:gd name="connsiteY4" fmla="*/ 676779 h 688636"/>
              <a:gd name="connsiteX5" fmla="*/ 2048933 w 2633133"/>
              <a:gd name="connsiteY5" fmla="*/ 431245 h 688636"/>
              <a:gd name="connsiteX6" fmla="*/ 2192867 w 2633133"/>
              <a:gd name="connsiteY6" fmla="*/ 67179 h 688636"/>
              <a:gd name="connsiteX7" fmla="*/ 2345267 w 2633133"/>
              <a:gd name="connsiteY7" fmla="*/ 380445 h 688636"/>
              <a:gd name="connsiteX8" fmla="*/ 2633133 w 2633133"/>
              <a:gd name="connsiteY8" fmla="*/ 676779 h 68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133" h="688636">
                <a:moveTo>
                  <a:pt x="0" y="676779"/>
                </a:moveTo>
                <a:cubicBezTo>
                  <a:pt x="89606" y="649262"/>
                  <a:pt x="179212" y="621746"/>
                  <a:pt x="262467" y="524379"/>
                </a:cubicBezTo>
                <a:cubicBezTo>
                  <a:pt x="345723" y="427012"/>
                  <a:pt x="320322" y="171601"/>
                  <a:pt x="499533" y="92579"/>
                </a:cubicBezTo>
                <a:cubicBezTo>
                  <a:pt x="678744" y="13557"/>
                  <a:pt x="1133122" y="-47122"/>
                  <a:pt x="1337733" y="50245"/>
                </a:cubicBezTo>
                <a:cubicBezTo>
                  <a:pt x="1542344" y="147612"/>
                  <a:pt x="1608667" y="613279"/>
                  <a:pt x="1727200" y="676779"/>
                </a:cubicBezTo>
                <a:cubicBezTo>
                  <a:pt x="1845733" y="740279"/>
                  <a:pt x="1971322" y="532845"/>
                  <a:pt x="2048933" y="431245"/>
                </a:cubicBezTo>
                <a:cubicBezTo>
                  <a:pt x="2126544" y="329645"/>
                  <a:pt x="2143478" y="75646"/>
                  <a:pt x="2192867" y="67179"/>
                </a:cubicBezTo>
                <a:cubicBezTo>
                  <a:pt x="2242256" y="58712"/>
                  <a:pt x="2271889" y="278845"/>
                  <a:pt x="2345267" y="380445"/>
                </a:cubicBezTo>
                <a:cubicBezTo>
                  <a:pt x="2418645" y="482045"/>
                  <a:pt x="2525889" y="579412"/>
                  <a:pt x="2633133" y="6767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0234950-61B4-4630-A12A-405D621A2D19}"/>
              </a:ext>
            </a:extLst>
          </p:cNvPr>
          <p:cNvSpPr txBox="1"/>
          <p:nvPr/>
        </p:nvSpPr>
        <p:spPr>
          <a:xfrm>
            <a:off x="6014130" y="5349429"/>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3986B9A5-B762-410B-BEA3-4097EEA83F2D}"/>
              </a:ext>
            </a:extLst>
          </p:cNvPr>
          <p:cNvSpPr/>
          <p:nvPr/>
        </p:nvSpPr>
        <p:spPr>
          <a:xfrm>
            <a:off x="5283616" y="4222266"/>
            <a:ext cx="1100138" cy="210926"/>
          </a:xfrm>
          <a:custGeom>
            <a:avLst/>
            <a:gdLst>
              <a:gd name="connsiteX0" fmla="*/ 0 w 1100138"/>
              <a:gd name="connsiteY0" fmla="*/ 210926 h 210926"/>
              <a:gd name="connsiteX1" fmla="*/ 45244 w 1100138"/>
              <a:gd name="connsiteY1" fmla="*/ 146632 h 210926"/>
              <a:gd name="connsiteX2" fmla="*/ 130969 w 1100138"/>
              <a:gd name="connsiteY2" fmla="*/ 89482 h 210926"/>
              <a:gd name="connsiteX3" fmla="*/ 328613 w 1100138"/>
              <a:gd name="connsiteY3" fmla="*/ 34713 h 210926"/>
              <a:gd name="connsiteX4" fmla="*/ 621507 w 1100138"/>
              <a:gd name="connsiteY4" fmla="*/ 1376 h 210926"/>
              <a:gd name="connsiteX5" fmla="*/ 847725 w 1100138"/>
              <a:gd name="connsiteY5" fmla="*/ 13282 h 210926"/>
              <a:gd name="connsiteX6" fmla="*/ 1000125 w 1100138"/>
              <a:gd name="connsiteY6" fmla="*/ 75194 h 210926"/>
              <a:gd name="connsiteX7" fmla="*/ 1100138 w 1100138"/>
              <a:gd name="connsiteY7" fmla="*/ 206163 h 21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8" h="210926">
                <a:moveTo>
                  <a:pt x="0" y="210926"/>
                </a:moveTo>
                <a:cubicBezTo>
                  <a:pt x="11708" y="188899"/>
                  <a:pt x="23416" y="166873"/>
                  <a:pt x="45244" y="146632"/>
                </a:cubicBezTo>
                <a:cubicBezTo>
                  <a:pt x="67072" y="126391"/>
                  <a:pt x="83741" y="108135"/>
                  <a:pt x="130969" y="89482"/>
                </a:cubicBezTo>
                <a:cubicBezTo>
                  <a:pt x="178197" y="70829"/>
                  <a:pt x="246857" y="49397"/>
                  <a:pt x="328613" y="34713"/>
                </a:cubicBezTo>
                <a:cubicBezTo>
                  <a:pt x="410369" y="20029"/>
                  <a:pt x="534988" y="4948"/>
                  <a:pt x="621507" y="1376"/>
                </a:cubicBezTo>
                <a:cubicBezTo>
                  <a:pt x="708026" y="-2196"/>
                  <a:pt x="784622" y="979"/>
                  <a:pt x="847725" y="13282"/>
                </a:cubicBezTo>
                <a:cubicBezTo>
                  <a:pt x="910828" y="25585"/>
                  <a:pt x="958056" y="43047"/>
                  <a:pt x="1000125" y="75194"/>
                </a:cubicBezTo>
                <a:cubicBezTo>
                  <a:pt x="1042194" y="107341"/>
                  <a:pt x="1071166" y="156752"/>
                  <a:pt x="1100138" y="206163"/>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F5421897-EC0D-44A5-9330-3BBB8C2802D2}"/>
              </a:ext>
            </a:extLst>
          </p:cNvPr>
          <p:cNvSpPr/>
          <p:nvPr/>
        </p:nvSpPr>
        <p:spPr>
          <a:xfrm>
            <a:off x="7029073" y="4294354"/>
            <a:ext cx="152400" cy="143600"/>
          </a:xfrm>
          <a:custGeom>
            <a:avLst/>
            <a:gdLst>
              <a:gd name="connsiteX0" fmla="*/ 0 w 152400"/>
              <a:gd name="connsiteY0" fmla="*/ 143600 h 143600"/>
              <a:gd name="connsiteX1" fmla="*/ 47625 w 152400"/>
              <a:gd name="connsiteY1" fmla="*/ 38825 h 143600"/>
              <a:gd name="connsiteX2" fmla="*/ 85725 w 152400"/>
              <a:gd name="connsiteY2" fmla="*/ 5488 h 143600"/>
              <a:gd name="connsiteX3" fmla="*/ 152400 w 152400"/>
              <a:gd name="connsiteY3" fmla="*/ 143600 h 143600"/>
            </a:gdLst>
            <a:ahLst/>
            <a:cxnLst>
              <a:cxn ang="0">
                <a:pos x="connsiteX0" y="connsiteY0"/>
              </a:cxn>
              <a:cxn ang="0">
                <a:pos x="connsiteX1" y="connsiteY1"/>
              </a:cxn>
              <a:cxn ang="0">
                <a:pos x="connsiteX2" y="connsiteY2"/>
              </a:cxn>
              <a:cxn ang="0">
                <a:pos x="connsiteX3" y="connsiteY3"/>
              </a:cxn>
            </a:cxnLst>
            <a:rect l="l" t="t" r="r" b="b"/>
            <a:pathLst>
              <a:path w="152400" h="143600">
                <a:moveTo>
                  <a:pt x="0" y="143600"/>
                </a:moveTo>
                <a:cubicBezTo>
                  <a:pt x="16669" y="102722"/>
                  <a:pt x="33338" y="61844"/>
                  <a:pt x="47625" y="38825"/>
                </a:cubicBezTo>
                <a:cubicBezTo>
                  <a:pt x="61913" y="15806"/>
                  <a:pt x="68263" y="-11974"/>
                  <a:pt x="85725" y="5488"/>
                </a:cubicBezTo>
                <a:cubicBezTo>
                  <a:pt x="103187" y="22950"/>
                  <a:pt x="127793" y="83275"/>
                  <a:pt x="152400" y="14360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852F6F40-D380-4039-9E3A-505F4EBE0B15}"/>
              </a:ext>
            </a:extLst>
          </p:cNvPr>
          <p:cNvSpPr txBox="1"/>
          <p:nvPr/>
        </p:nvSpPr>
        <p:spPr>
          <a:xfrm>
            <a:off x="6953400" y="3685362"/>
            <a:ext cx="1813981" cy="307777"/>
          </a:xfrm>
          <a:prstGeom prst="rect">
            <a:avLst/>
          </a:prstGeom>
          <a:noFill/>
        </p:spPr>
        <p:txBody>
          <a:bodyPr wrap="square" rtlCol="0">
            <a:spAutoFit/>
          </a:bodyPr>
          <a:lstStyle/>
          <a:p>
            <a:r>
              <a:rPr lang="fr-FR" sz="1400" i="1" dirty="0"/>
              <a:t>Périodes de canicule</a:t>
            </a:r>
          </a:p>
        </p:txBody>
      </p:sp>
      <p:sp>
        <p:nvSpPr>
          <p:cNvPr id="13" name="ZoneTexte 12">
            <a:extLst>
              <a:ext uri="{FF2B5EF4-FFF2-40B4-BE49-F238E27FC236}">
                <a16:creationId xmlns:a16="http://schemas.microsoft.com/office/drawing/2014/main" id="{997AA9CE-EB67-4476-A93D-ED1C6E492332}"/>
              </a:ext>
            </a:extLst>
          </p:cNvPr>
          <p:cNvSpPr txBox="1"/>
          <p:nvPr/>
        </p:nvSpPr>
        <p:spPr>
          <a:xfrm>
            <a:off x="4340909" y="3659168"/>
            <a:ext cx="704845" cy="369332"/>
          </a:xfrm>
          <a:prstGeom prst="rect">
            <a:avLst/>
          </a:prstGeom>
          <a:noFill/>
        </p:spPr>
        <p:txBody>
          <a:bodyPr wrap="square" rtlCol="0">
            <a:spAutoFit/>
          </a:bodyPr>
          <a:lstStyle/>
          <a:p>
            <a:r>
              <a:rPr lang="fr-FR" b="1" dirty="0"/>
              <a:t>B</a:t>
            </a:r>
          </a:p>
        </p:txBody>
      </p:sp>
      <p:cxnSp>
        <p:nvCxnSpPr>
          <p:cNvPr id="14" name="Connecteur droit avec flèche 13">
            <a:extLst>
              <a:ext uri="{FF2B5EF4-FFF2-40B4-BE49-F238E27FC236}">
                <a16:creationId xmlns:a16="http://schemas.microsoft.com/office/drawing/2014/main" id="{8C1FAC85-F441-4298-9C56-01EC4B16C7E8}"/>
              </a:ext>
            </a:extLst>
          </p:cNvPr>
          <p:cNvCxnSpPr>
            <a:cxnSpLocks/>
          </p:cNvCxnSpPr>
          <p:nvPr/>
        </p:nvCxnSpPr>
        <p:spPr>
          <a:xfrm>
            <a:off x="5283616" y="3925325"/>
            <a:ext cx="1235869"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808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p:txBody>
          <a:bodyPr/>
          <a:lstStyle/>
          <a:p>
            <a:r>
              <a:rPr lang="fr-FR" dirty="0"/>
              <a:t>Facteur </a:t>
            </a:r>
            <a:r>
              <a:rPr lang="fr-FR" i="1" dirty="0"/>
              <a:t>durée du stress</a:t>
            </a:r>
          </a:p>
          <a:p>
            <a:pPr lvl="1"/>
            <a:r>
              <a:rPr lang="fr-FR" dirty="0"/>
              <a:t>Pas vraiment d’exemple d’indicateur dans la littérature « saumon »</a:t>
            </a:r>
          </a:p>
          <a:p>
            <a:pPr lvl="1"/>
            <a:r>
              <a:rPr lang="fr-FR" dirty="0"/>
              <a:t>Mais des exemples chez d’autres taxons</a:t>
            </a:r>
          </a:p>
          <a:p>
            <a:pPr lvl="1"/>
            <a:endParaRPr lang="fr-FR" dirty="0"/>
          </a:p>
          <a:p>
            <a:pPr lvl="1"/>
            <a:r>
              <a:rPr lang="fr-FR" dirty="0"/>
              <a:t>Durée seulement</a:t>
            </a:r>
          </a:p>
          <a:p>
            <a:pPr lvl="2"/>
            <a:r>
              <a:rPr lang="fr-FR" dirty="0"/>
              <a:t>Nb de jour consécutifs </a:t>
            </a:r>
            <a:r>
              <a:rPr lang="fr-FR" i="1" dirty="0"/>
              <a:t>moyen</a:t>
            </a:r>
            <a:r>
              <a:rPr lang="fr-FR" dirty="0"/>
              <a:t> où on dépasse un seuil</a:t>
            </a:r>
          </a:p>
          <a:p>
            <a:pPr lvl="1"/>
            <a:endParaRPr lang="fr-FR" dirty="0"/>
          </a:p>
        </p:txBody>
      </p:sp>
      <p:grpSp>
        <p:nvGrpSpPr>
          <p:cNvPr id="17" name="Groupe 16">
            <a:extLst>
              <a:ext uri="{FF2B5EF4-FFF2-40B4-BE49-F238E27FC236}">
                <a16:creationId xmlns:a16="http://schemas.microsoft.com/office/drawing/2014/main" id="{91F340C1-4B37-4073-8871-B9F133A0C0D0}"/>
              </a:ext>
            </a:extLst>
          </p:cNvPr>
          <p:cNvGrpSpPr/>
          <p:nvPr/>
        </p:nvGrpSpPr>
        <p:grpSpPr>
          <a:xfrm>
            <a:off x="3910541" y="5086636"/>
            <a:ext cx="3005655" cy="1406239"/>
            <a:chOff x="3234267" y="820109"/>
            <a:chExt cx="2116666" cy="1406239"/>
          </a:xfrm>
        </p:grpSpPr>
        <p:cxnSp>
          <p:nvCxnSpPr>
            <p:cNvPr id="18" name="Connecteur droit 17">
              <a:extLst>
                <a:ext uri="{FF2B5EF4-FFF2-40B4-BE49-F238E27FC236}">
                  <a16:creationId xmlns:a16="http://schemas.microsoft.com/office/drawing/2014/main" id="{A50FAC6B-F3A0-435F-94A3-8EBDE67A3E2D}"/>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7A03FBF-4294-45EB-BBA7-1123D8868F4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0" name="Connecteur droit 19">
            <a:extLst>
              <a:ext uri="{FF2B5EF4-FFF2-40B4-BE49-F238E27FC236}">
                <a16:creationId xmlns:a16="http://schemas.microsoft.com/office/drawing/2014/main" id="{12DD76E2-631A-4409-B9CE-EB7FFCEF201D}"/>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2" name="ZoneTexte 21">
            <a:extLst>
              <a:ext uri="{FF2B5EF4-FFF2-40B4-BE49-F238E27FC236}">
                <a16:creationId xmlns:a16="http://schemas.microsoft.com/office/drawing/2014/main" id="{162EF420-96E6-4A8A-BD50-67C870531CA4}"/>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26" name="ZoneTexte 25">
            <a:extLst>
              <a:ext uri="{FF2B5EF4-FFF2-40B4-BE49-F238E27FC236}">
                <a16:creationId xmlns:a16="http://schemas.microsoft.com/office/drawing/2014/main" id="{860E9145-BF11-498F-A083-9A5C6DECB3FD}"/>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28" name="Forme libre : forme 27">
            <a:extLst>
              <a:ext uri="{FF2B5EF4-FFF2-40B4-BE49-F238E27FC236}">
                <a16:creationId xmlns:a16="http://schemas.microsoft.com/office/drawing/2014/main" id="{E7FCFC29-0792-4E50-9773-1A984785AAED}"/>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2553B367-6D08-41D4-B27E-28475839C010}"/>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 forme 32">
            <a:extLst>
              <a:ext uri="{FF2B5EF4-FFF2-40B4-BE49-F238E27FC236}">
                <a16:creationId xmlns:a16="http://schemas.microsoft.com/office/drawing/2014/main" id="{A2811E04-B7FA-4819-B0D2-7D0A8D93BA33}"/>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orme libre : forme 34">
            <a:extLst>
              <a:ext uri="{FF2B5EF4-FFF2-40B4-BE49-F238E27FC236}">
                <a16:creationId xmlns:a16="http://schemas.microsoft.com/office/drawing/2014/main" id="{CA374C6B-CD17-4B58-A7B2-09CEF5EDD12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1A85734D-D68E-4C02-9137-ADB457416364}"/>
              </a:ext>
            </a:extLst>
          </p:cNvPr>
          <p:cNvSpPr txBox="1"/>
          <p:nvPr/>
        </p:nvSpPr>
        <p:spPr>
          <a:xfrm>
            <a:off x="8281460" y="5227522"/>
            <a:ext cx="2834640" cy="646331"/>
          </a:xfrm>
          <a:prstGeom prst="rect">
            <a:avLst/>
          </a:prstGeom>
          <a:noFill/>
        </p:spPr>
        <p:txBody>
          <a:bodyPr wrap="square" rtlCol="0">
            <a:spAutoFit/>
          </a:bodyPr>
          <a:lstStyle/>
          <a:p>
            <a:r>
              <a:rPr lang="fr-FR" dirty="0"/>
              <a:t>-&gt; Durée </a:t>
            </a:r>
            <a:r>
              <a:rPr lang="fr-FR" i="1" dirty="0"/>
              <a:t>moyenne</a:t>
            </a:r>
            <a:r>
              <a:rPr lang="fr-FR" dirty="0"/>
              <a:t> du stress pendant la saison</a:t>
            </a:r>
          </a:p>
        </p:txBody>
      </p:sp>
      <p:cxnSp>
        <p:nvCxnSpPr>
          <p:cNvPr id="37" name="Connecteur droit 36">
            <a:extLst>
              <a:ext uri="{FF2B5EF4-FFF2-40B4-BE49-F238E27FC236}">
                <a16:creationId xmlns:a16="http://schemas.microsoft.com/office/drawing/2014/main" id="{16896068-8A56-44AC-914E-07AFECF48939}"/>
              </a:ext>
            </a:extLst>
          </p:cNvPr>
          <p:cNvCxnSpPr>
            <a:cxnSpLocks/>
          </p:cNvCxnSpPr>
          <p:nvPr/>
        </p:nvCxnSpPr>
        <p:spPr>
          <a:xfrm>
            <a:off x="5166360" y="5086636"/>
            <a:ext cx="4114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2B1C909B-6C5C-49AB-A4AB-215B1DB42710}"/>
              </a:ext>
            </a:extLst>
          </p:cNvPr>
          <p:cNvCxnSpPr>
            <a:cxnSpLocks/>
          </p:cNvCxnSpPr>
          <p:nvPr/>
        </p:nvCxnSpPr>
        <p:spPr>
          <a:xfrm flipV="1">
            <a:off x="4937760" y="5227522"/>
            <a:ext cx="139065" cy="12171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66B71009-9334-4461-AD6A-AC3391F0C5FF}"/>
              </a:ext>
            </a:extLst>
          </p:cNvPr>
          <p:cNvCxnSpPr>
            <a:cxnSpLocks/>
          </p:cNvCxnSpPr>
          <p:nvPr/>
        </p:nvCxnSpPr>
        <p:spPr>
          <a:xfrm flipH="1" flipV="1">
            <a:off x="5377079" y="5196142"/>
            <a:ext cx="220975" cy="17853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0ED2CC69-975C-4720-999D-643EE68330CA}"/>
              </a:ext>
            </a:extLst>
          </p:cNvPr>
          <p:cNvCxnSpPr>
            <a:cxnSpLocks/>
          </p:cNvCxnSpPr>
          <p:nvPr/>
        </p:nvCxnSpPr>
        <p:spPr>
          <a:xfrm flipH="1" flipV="1">
            <a:off x="5677334" y="5159006"/>
            <a:ext cx="652029" cy="32213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761E7ED-5592-4A21-AF41-4167393239E9}"/>
              </a:ext>
            </a:extLst>
          </p:cNvPr>
          <p:cNvPicPr>
            <a:picLocks noChangeAspect="1"/>
          </p:cNvPicPr>
          <p:nvPr/>
        </p:nvPicPr>
        <p:blipFill>
          <a:blip r:embed="rId2"/>
          <a:stretch>
            <a:fillRect/>
          </a:stretch>
        </p:blipFill>
        <p:spPr>
          <a:xfrm>
            <a:off x="7959373" y="6075671"/>
            <a:ext cx="3978094" cy="472458"/>
          </a:xfrm>
          <a:prstGeom prst="rect">
            <a:avLst/>
          </a:prstGeom>
        </p:spPr>
      </p:pic>
    </p:spTree>
    <p:extLst>
      <p:ext uri="{BB962C8B-B14F-4D97-AF65-F5344CB8AC3E}">
        <p14:creationId xmlns:p14="http://schemas.microsoft.com/office/powerpoint/2010/main" val="1748775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p:txBody>
          <a:bodyPr/>
          <a:lstStyle/>
          <a:p>
            <a:r>
              <a:rPr lang="fr-FR" dirty="0"/>
              <a:t>Facteur </a:t>
            </a:r>
            <a:r>
              <a:rPr lang="fr-FR" i="1" dirty="0"/>
              <a:t>durée du stress</a:t>
            </a:r>
          </a:p>
          <a:p>
            <a:pPr lvl="1"/>
            <a:r>
              <a:rPr lang="fr-FR" dirty="0"/>
              <a:t>Pas vraiment d’exemple d’indicateur dans la littérature « saumon »</a:t>
            </a:r>
          </a:p>
          <a:p>
            <a:pPr lvl="1"/>
            <a:r>
              <a:rPr lang="fr-FR" dirty="0"/>
              <a:t>Mais des exemples chez d’autres taxons</a:t>
            </a:r>
          </a:p>
          <a:p>
            <a:pPr lvl="1"/>
            <a:endParaRPr lang="fr-FR" dirty="0"/>
          </a:p>
          <a:p>
            <a:pPr lvl="1"/>
            <a:r>
              <a:rPr lang="fr-FR" dirty="0"/>
              <a:t>Durée seulement</a:t>
            </a:r>
          </a:p>
          <a:p>
            <a:pPr lvl="2"/>
            <a:r>
              <a:rPr lang="fr-FR" dirty="0"/>
              <a:t>Nb de jour consécutifs </a:t>
            </a:r>
            <a:r>
              <a:rPr lang="fr-FR" i="1" dirty="0"/>
              <a:t>moyen</a:t>
            </a:r>
            <a:r>
              <a:rPr lang="fr-FR" dirty="0"/>
              <a:t> où on dépasse un seuil</a:t>
            </a:r>
          </a:p>
          <a:p>
            <a:pPr lvl="1"/>
            <a:endParaRPr lang="fr-FR" dirty="0"/>
          </a:p>
        </p:txBody>
      </p:sp>
      <p:grpSp>
        <p:nvGrpSpPr>
          <p:cNvPr id="17" name="Groupe 16">
            <a:extLst>
              <a:ext uri="{FF2B5EF4-FFF2-40B4-BE49-F238E27FC236}">
                <a16:creationId xmlns:a16="http://schemas.microsoft.com/office/drawing/2014/main" id="{91F340C1-4B37-4073-8871-B9F133A0C0D0}"/>
              </a:ext>
            </a:extLst>
          </p:cNvPr>
          <p:cNvGrpSpPr/>
          <p:nvPr/>
        </p:nvGrpSpPr>
        <p:grpSpPr>
          <a:xfrm>
            <a:off x="3910541" y="5086636"/>
            <a:ext cx="3005655" cy="1406239"/>
            <a:chOff x="3234267" y="820109"/>
            <a:chExt cx="2116666" cy="1406239"/>
          </a:xfrm>
        </p:grpSpPr>
        <p:cxnSp>
          <p:nvCxnSpPr>
            <p:cNvPr id="18" name="Connecteur droit 17">
              <a:extLst>
                <a:ext uri="{FF2B5EF4-FFF2-40B4-BE49-F238E27FC236}">
                  <a16:creationId xmlns:a16="http://schemas.microsoft.com/office/drawing/2014/main" id="{A50FAC6B-F3A0-435F-94A3-8EBDE67A3E2D}"/>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7A03FBF-4294-45EB-BBA7-1123D8868F4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0" name="Connecteur droit 19">
            <a:extLst>
              <a:ext uri="{FF2B5EF4-FFF2-40B4-BE49-F238E27FC236}">
                <a16:creationId xmlns:a16="http://schemas.microsoft.com/office/drawing/2014/main" id="{12DD76E2-631A-4409-B9CE-EB7FFCEF201D}"/>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2" name="ZoneTexte 21">
            <a:extLst>
              <a:ext uri="{FF2B5EF4-FFF2-40B4-BE49-F238E27FC236}">
                <a16:creationId xmlns:a16="http://schemas.microsoft.com/office/drawing/2014/main" id="{162EF420-96E6-4A8A-BD50-67C870531CA4}"/>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26" name="ZoneTexte 25">
            <a:extLst>
              <a:ext uri="{FF2B5EF4-FFF2-40B4-BE49-F238E27FC236}">
                <a16:creationId xmlns:a16="http://schemas.microsoft.com/office/drawing/2014/main" id="{860E9145-BF11-498F-A083-9A5C6DECB3FD}"/>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28" name="Forme libre : forme 27">
            <a:extLst>
              <a:ext uri="{FF2B5EF4-FFF2-40B4-BE49-F238E27FC236}">
                <a16:creationId xmlns:a16="http://schemas.microsoft.com/office/drawing/2014/main" id="{E7FCFC29-0792-4E50-9773-1A984785AAED}"/>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2553B367-6D08-41D4-B27E-28475839C010}"/>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 forme 32">
            <a:extLst>
              <a:ext uri="{FF2B5EF4-FFF2-40B4-BE49-F238E27FC236}">
                <a16:creationId xmlns:a16="http://schemas.microsoft.com/office/drawing/2014/main" id="{A2811E04-B7FA-4819-B0D2-7D0A8D93BA33}"/>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orme libre : forme 34">
            <a:extLst>
              <a:ext uri="{FF2B5EF4-FFF2-40B4-BE49-F238E27FC236}">
                <a16:creationId xmlns:a16="http://schemas.microsoft.com/office/drawing/2014/main" id="{CA374C6B-CD17-4B58-A7B2-09CEF5EDD12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1A85734D-D68E-4C02-9137-ADB457416364}"/>
              </a:ext>
            </a:extLst>
          </p:cNvPr>
          <p:cNvSpPr txBox="1"/>
          <p:nvPr/>
        </p:nvSpPr>
        <p:spPr>
          <a:xfrm>
            <a:off x="8281460" y="5227522"/>
            <a:ext cx="2834640" cy="646331"/>
          </a:xfrm>
          <a:prstGeom prst="rect">
            <a:avLst/>
          </a:prstGeom>
          <a:noFill/>
        </p:spPr>
        <p:txBody>
          <a:bodyPr wrap="square" rtlCol="0">
            <a:spAutoFit/>
          </a:bodyPr>
          <a:lstStyle/>
          <a:p>
            <a:r>
              <a:rPr lang="fr-FR" dirty="0"/>
              <a:t>-&gt; Durée </a:t>
            </a:r>
            <a:r>
              <a:rPr lang="fr-FR" i="1" dirty="0"/>
              <a:t>moyenne</a:t>
            </a:r>
            <a:r>
              <a:rPr lang="fr-FR" dirty="0"/>
              <a:t> du stress pendant la saison</a:t>
            </a:r>
          </a:p>
        </p:txBody>
      </p:sp>
      <p:cxnSp>
        <p:nvCxnSpPr>
          <p:cNvPr id="37" name="Connecteur droit 36">
            <a:extLst>
              <a:ext uri="{FF2B5EF4-FFF2-40B4-BE49-F238E27FC236}">
                <a16:creationId xmlns:a16="http://schemas.microsoft.com/office/drawing/2014/main" id="{16896068-8A56-44AC-914E-07AFECF48939}"/>
              </a:ext>
            </a:extLst>
          </p:cNvPr>
          <p:cNvCxnSpPr>
            <a:cxnSpLocks/>
          </p:cNvCxnSpPr>
          <p:nvPr/>
        </p:nvCxnSpPr>
        <p:spPr>
          <a:xfrm>
            <a:off x="5166360" y="5086636"/>
            <a:ext cx="4114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2B1C909B-6C5C-49AB-A4AB-215B1DB42710}"/>
              </a:ext>
            </a:extLst>
          </p:cNvPr>
          <p:cNvCxnSpPr>
            <a:cxnSpLocks/>
          </p:cNvCxnSpPr>
          <p:nvPr/>
        </p:nvCxnSpPr>
        <p:spPr>
          <a:xfrm flipV="1">
            <a:off x="4937760" y="5227522"/>
            <a:ext cx="139065" cy="12171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66B71009-9334-4461-AD6A-AC3391F0C5FF}"/>
              </a:ext>
            </a:extLst>
          </p:cNvPr>
          <p:cNvCxnSpPr>
            <a:cxnSpLocks/>
          </p:cNvCxnSpPr>
          <p:nvPr/>
        </p:nvCxnSpPr>
        <p:spPr>
          <a:xfrm flipH="1" flipV="1">
            <a:off x="5377079" y="5196142"/>
            <a:ext cx="220975" cy="17853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0ED2CC69-975C-4720-999D-643EE68330CA}"/>
              </a:ext>
            </a:extLst>
          </p:cNvPr>
          <p:cNvCxnSpPr>
            <a:cxnSpLocks/>
          </p:cNvCxnSpPr>
          <p:nvPr/>
        </p:nvCxnSpPr>
        <p:spPr>
          <a:xfrm flipH="1" flipV="1">
            <a:off x="5677334" y="5159006"/>
            <a:ext cx="652029" cy="32213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761E7ED-5592-4A21-AF41-4167393239E9}"/>
              </a:ext>
            </a:extLst>
          </p:cNvPr>
          <p:cNvPicPr>
            <a:picLocks noChangeAspect="1"/>
          </p:cNvPicPr>
          <p:nvPr/>
        </p:nvPicPr>
        <p:blipFill>
          <a:blip r:embed="rId2"/>
          <a:stretch>
            <a:fillRect/>
          </a:stretch>
        </p:blipFill>
        <p:spPr>
          <a:xfrm>
            <a:off x="7959373" y="6075671"/>
            <a:ext cx="3978094" cy="472458"/>
          </a:xfrm>
          <a:prstGeom prst="rect">
            <a:avLst/>
          </a:prstGeom>
        </p:spPr>
      </p:pic>
      <p:sp>
        <p:nvSpPr>
          <p:cNvPr id="21" name="Rectangle 20">
            <a:extLst>
              <a:ext uri="{FF2B5EF4-FFF2-40B4-BE49-F238E27FC236}">
                <a16:creationId xmlns:a16="http://schemas.microsoft.com/office/drawing/2014/main" id="{32104D76-9467-455E-AC63-E5AF90008997}"/>
              </a:ext>
            </a:extLst>
          </p:cNvPr>
          <p:cNvSpPr/>
          <p:nvPr/>
        </p:nvSpPr>
        <p:spPr>
          <a:xfrm>
            <a:off x="255363" y="4727926"/>
            <a:ext cx="2647455" cy="2123658"/>
          </a:xfrm>
          <a:prstGeom prst="rect">
            <a:avLst/>
          </a:prstGeom>
        </p:spPr>
        <p:txBody>
          <a:bodyPr wrap="square">
            <a:spAutoFit/>
          </a:bodyPr>
          <a:lstStyle/>
          <a:p>
            <a:r>
              <a:rPr lang="en-US" sz="1200" dirty="0" err="1"/>
              <a:t>Hyp</a:t>
            </a:r>
            <a:r>
              <a:rPr lang="en-US" sz="1200" dirty="0"/>
              <a:t>. adapt. </a:t>
            </a:r>
            <a:r>
              <a:rPr lang="en-US" sz="1200" dirty="0" err="1"/>
              <a:t>seuil</a:t>
            </a:r>
            <a:r>
              <a:rPr lang="en-US" sz="1200" dirty="0"/>
              <a:t> ?</a:t>
            </a:r>
          </a:p>
          <a:p>
            <a:r>
              <a:rPr lang="en-US" sz="1200" dirty="0" err="1"/>
              <a:t>Calado</a:t>
            </a:r>
            <a:r>
              <a:rPr lang="en-US" sz="1200" dirty="0"/>
              <a:t> 2021 :</a:t>
            </a:r>
          </a:p>
          <a:p>
            <a:r>
              <a:rPr lang="en-US" sz="1200" dirty="0"/>
              <a:t>“In particular, MHW, defined as temperature anomalies where sea surface temperatures exceed the </a:t>
            </a:r>
            <a:r>
              <a:rPr lang="en-US" sz="1200" b="1" dirty="0"/>
              <a:t>90th percentile of the local long-term climatology for at least 5 consecutive days </a:t>
            </a:r>
            <a:r>
              <a:rPr lang="en-US" sz="1200" dirty="0"/>
              <a:t>[25], can be particularly damaging for marine species [26], with potential impacts on aquaculture production (e.g., [27])”</a:t>
            </a:r>
          </a:p>
        </p:txBody>
      </p:sp>
    </p:spTree>
    <p:extLst>
      <p:ext uri="{BB962C8B-B14F-4D97-AF65-F5344CB8AC3E}">
        <p14:creationId xmlns:p14="http://schemas.microsoft.com/office/powerpoint/2010/main" val="302483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97267-7BB1-4065-8931-F8AF73294338}"/>
              </a:ext>
            </a:extLst>
          </p:cNvPr>
          <p:cNvSpPr>
            <a:spLocks noGrp="1"/>
          </p:cNvSpPr>
          <p:nvPr>
            <p:ph type="title"/>
          </p:nvPr>
        </p:nvSpPr>
        <p:spPr/>
        <p:txBody>
          <a:bodyPr/>
          <a:lstStyle/>
          <a:p>
            <a:r>
              <a:rPr lang="fr-FR" dirty="0"/>
              <a:t>Connaissances sur la biologie du saumon</a:t>
            </a:r>
          </a:p>
        </p:txBody>
      </p:sp>
      <p:sp>
        <p:nvSpPr>
          <p:cNvPr id="3" name="Espace réservé du contenu 2">
            <a:extLst>
              <a:ext uri="{FF2B5EF4-FFF2-40B4-BE49-F238E27FC236}">
                <a16:creationId xmlns:a16="http://schemas.microsoft.com/office/drawing/2014/main" id="{A1A91734-99E8-4DC5-BB0F-213F78113C36}"/>
              </a:ext>
            </a:extLst>
          </p:cNvPr>
          <p:cNvSpPr>
            <a:spLocks noGrp="1"/>
          </p:cNvSpPr>
          <p:nvPr>
            <p:ph idx="1"/>
          </p:nvPr>
        </p:nvSpPr>
        <p:spPr/>
        <p:txBody>
          <a:bodyPr>
            <a:normAutofit/>
          </a:bodyPr>
          <a:lstStyle/>
          <a:p>
            <a:r>
              <a:rPr lang="fr-FR" dirty="0"/>
              <a:t>Récapitulatif</a:t>
            </a:r>
          </a:p>
          <a:p>
            <a:pPr lvl="1"/>
            <a:r>
              <a:rPr lang="fr-FR" dirty="0"/>
              <a:t>Dépassement d’un seuil de stress</a:t>
            </a:r>
          </a:p>
          <a:p>
            <a:pPr lvl="1"/>
            <a:r>
              <a:rPr lang="fr-FR" dirty="0"/>
              <a:t>Cumul plutôt que nombre d’occurrences ? Cf </a:t>
            </a:r>
            <a:r>
              <a:rPr lang="fr-FR" dirty="0" err="1"/>
              <a:t>Dempson</a:t>
            </a:r>
            <a:r>
              <a:rPr lang="fr-FR" dirty="0"/>
              <a:t> 2002, </a:t>
            </a:r>
            <a:r>
              <a:rPr lang="fr-FR" dirty="0" err="1"/>
              <a:t>Thorstad</a:t>
            </a:r>
            <a:r>
              <a:rPr lang="fr-FR" dirty="0"/>
              <a:t> 2003</a:t>
            </a:r>
          </a:p>
          <a:p>
            <a:pPr lvl="1"/>
            <a:r>
              <a:rPr lang="fr-FR" dirty="0"/>
              <a:t>Seuil de 20 raisonnable mais on pourrait très bien en prendre d’autres vu l’incertitude. Ca pourrait </a:t>
            </a:r>
            <a:r>
              <a:rPr lang="fr-FR" dirty="0" err="1"/>
              <a:t>c"ommencer</a:t>
            </a:r>
            <a:r>
              <a:rPr lang="fr-FR" dirty="0"/>
              <a:t> dès 16. Faire varier les seuils ?</a:t>
            </a:r>
          </a:p>
        </p:txBody>
      </p:sp>
      <p:grpSp>
        <p:nvGrpSpPr>
          <p:cNvPr id="4" name="Groupe 3">
            <a:extLst>
              <a:ext uri="{FF2B5EF4-FFF2-40B4-BE49-F238E27FC236}">
                <a16:creationId xmlns:a16="http://schemas.microsoft.com/office/drawing/2014/main" id="{FA7011A2-CFE8-4176-AB7C-108E27EE7837}"/>
              </a:ext>
            </a:extLst>
          </p:cNvPr>
          <p:cNvGrpSpPr/>
          <p:nvPr/>
        </p:nvGrpSpPr>
        <p:grpSpPr>
          <a:xfrm>
            <a:off x="750358" y="4717620"/>
            <a:ext cx="2116666" cy="1406239"/>
            <a:chOff x="3234267" y="820109"/>
            <a:chExt cx="2116666" cy="1406239"/>
          </a:xfrm>
        </p:grpSpPr>
        <p:cxnSp>
          <p:nvCxnSpPr>
            <p:cNvPr id="5" name="Connecteur droit 4">
              <a:extLst>
                <a:ext uri="{FF2B5EF4-FFF2-40B4-BE49-F238E27FC236}">
                  <a16:creationId xmlns:a16="http://schemas.microsoft.com/office/drawing/2014/main" id="{87515E83-D8E8-4913-94C5-781E6B4C69C4}"/>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463BB15-E025-426B-843F-A23D419ED2C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Forme libre : forme 6">
            <a:extLst>
              <a:ext uri="{FF2B5EF4-FFF2-40B4-BE49-F238E27FC236}">
                <a16:creationId xmlns:a16="http://schemas.microsoft.com/office/drawing/2014/main" id="{84519AB7-AEA4-4C86-ACFF-447E71CB3CCB}"/>
              </a:ext>
            </a:extLst>
          </p:cNvPr>
          <p:cNvSpPr/>
          <p:nvPr/>
        </p:nvSpPr>
        <p:spPr>
          <a:xfrm>
            <a:off x="752475" y="5089230"/>
            <a:ext cx="2038350" cy="751657"/>
          </a:xfrm>
          <a:custGeom>
            <a:avLst/>
            <a:gdLst>
              <a:gd name="connsiteX0" fmla="*/ 0 w 2038350"/>
              <a:gd name="connsiteY0" fmla="*/ 374892 h 401112"/>
              <a:gd name="connsiteX1" fmla="*/ 171450 w 2038350"/>
              <a:gd name="connsiteY1" fmla="*/ 346317 h 401112"/>
              <a:gd name="connsiteX2" fmla="*/ 457200 w 2038350"/>
              <a:gd name="connsiteY2" fmla="*/ 31992 h 401112"/>
              <a:gd name="connsiteX3" fmla="*/ 590550 w 2038350"/>
              <a:gd name="connsiteY3" fmla="*/ 51042 h 401112"/>
              <a:gd name="connsiteX4" fmla="*/ 747713 w 2038350"/>
              <a:gd name="connsiteY4" fmla="*/ 308217 h 401112"/>
              <a:gd name="connsiteX5" fmla="*/ 885825 w 2038350"/>
              <a:gd name="connsiteY5" fmla="*/ 360605 h 401112"/>
              <a:gd name="connsiteX6" fmla="*/ 1100138 w 2038350"/>
              <a:gd name="connsiteY6" fmla="*/ 184392 h 401112"/>
              <a:gd name="connsiteX7" fmla="*/ 1238250 w 2038350"/>
              <a:gd name="connsiteY7" fmla="*/ 3417 h 401112"/>
              <a:gd name="connsiteX8" fmla="*/ 1457325 w 2038350"/>
              <a:gd name="connsiteY8" fmla="*/ 89142 h 401112"/>
              <a:gd name="connsiteX9" fmla="*/ 1638300 w 2038350"/>
              <a:gd name="connsiteY9" fmla="*/ 365367 h 401112"/>
              <a:gd name="connsiteX10" fmla="*/ 2038350 w 2038350"/>
              <a:gd name="connsiteY10" fmla="*/ 389180 h 40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8350" h="401112">
                <a:moveTo>
                  <a:pt x="0" y="374892"/>
                </a:moveTo>
                <a:cubicBezTo>
                  <a:pt x="47625" y="389179"/>
                  <a:pt x="95250" y="403467"/>
                  <a:pt x="171450" y="346317"/>
                </a:cubicBezTo>
                <a:cubicBezTo>
                  <a:pt x="247650" y="289167"/>
                  <a:pt x="387350" y="81204"/>
                  <a:pt x="457200" y="31992"/>
                </a:cubicBezTo>
                <a:cubicBezTo>
                  <a:pt x="527050" y="-17220"/>
                  <a:pt x="542131" y="5004"/>
                  <a:pt x="590550" y="51042"/>
                </a:cubicBezTo>
                <a:cubicBezTo>
                  <a:pt x="638969" y="97079"/>
                  <a:pt x="698501" y="256623"/>
                  <a:pt x="747713" y="308217"/>
                </a:cubicBezTo>
                <a:cubicBezTo>
                  <a:pt x="796926" y="359811"/>
                  <a:pt x="827088" y="381242"/>
                  <a:pt x="885825" y="360605"/>
                </a:cubicBezTo>
                <a:cubicBezTo>
                  <a:pt x="944562" y="339968"/>
                  <a:pt x="1041401" y="243923"/>
                  <a:pt x="1100138" y="184392"/>
                </a:cubicBezTo>
                <a:cubicBezTo>
                  <a:pt x="1158875" y="124861"/>
                  <a:pt x="1178719" y="19292"/>
                  <a:pt x="1238250" y="3417"/>
                </a:cubicBezTo>
                <a:cubicBezTo>
                  <a:pt x="1297781" y="-12458"/>
                  <a:pt x="1390650" y="28817"/>
                  <a:pt x="1457325" y="89142"/>
                </a:cubicBezTo>
                <a:cubicBezTo>
                  <a:pt x="1524000" y="149467"/>
                  <a:pt x="1541463" y="315361"/>
                  <a:pt x="1638300" y="365367"/>
                </a:cubicBezTo>
                <a:cubicBezTo>
                  <a:pt x="1735137" y="415373"/>
                  <a:pt x="1886743" y="402276"/>
                  <a:pt x="2038350" y="38918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D89BBADC-6BB3-4D8C-9505-6DF40CEC92EB}"/>
              </a:ext>
            </a:extLst>
          </p:cNvPr>
          <p:cNvCxnSpPr/>
          <p:nvPr/>
        </p:nvCxnSpPr>
        <p:spPr>
          <a:xfrm>
            <a:off x="557213" y="5268861"/>
            <a:ext cx="2466975"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0C7B37AD-0A7A-46E7-B315-11DBEA265481}"/>
              </a:ext>
            </a:extLst>
          </p:cNvPr>
          <p:cNvSpPr txBox="1"/>
          <p:nvPr/>
        </p:nvSpPr>
        <p:spPr>
          <a:xfrm>
            <a:off x="1403878" y="6185098"/>
            <a:ext cx="809625" cy="307777"/>
          </a:xfrm>
          <a:prstGeom prst="rect">
            <a:avLst/>
          </a:prstGeom>
          <a:noFill/>
        </p:spPr>
        <p:txBody>
          <a:bodyPr wrap="square" rtlCol="0">
            <a:spAutoFit/>
          </a:bodyPr>
          <a:lstStyle/>
          <a:p>
            <a:r>
              <a:rPr lang="fr-FR" sz="1400" b="1" dirty="0"/>
              <a:t>Temps</a:t>
            </a:r>
          </a:p>
        </p:txBody>
      </p:sp>
      <p:sp>
        <p:nvSpPr>
          <p:cNvPr id="10" name="Forme libre : forme 9">
            <a:extLst>
              <a:ext uri="{FF2B5EF4-FFF2-40B4-BE49-F238E27FC236}">
                <a16:creationId xmlns:a16="http://schemas.microsoft.com/office/drawing/2014/main" id="{11970218-7A35-490C-965F-4EA00E46DF1D}"/>
              </a:ext>
            </a:extLst>
          </p:cNvPr>
          <p:cNvSpPr/>
          <p:nvPr/>
        </p:nvSpPr>
        <p:spPr>
          <a:xfrm>
            <a:off x="1150144" y="5097180"/>
            <a:ext cx="226219" cy="174062"/>
          </a:xfrm>
          <a:custGeom>
            <a:avLst/>
            <a:gdLst>
              <a:gd name="connsiteX0" fmla="*/ 0 w 226219"/>
              <a:gd name="connsiteY0" fmla="*/ 174062 h 174062"/>
              <a:gd name="connsiteX1" fmla="*/ 54769 w 226219"/>
              <a:gd name="connsiteY1" fmla="*/ 64524 h 174062"/>
              <a:gd name="connsiteX2" fmla="*/ 119062 w 226219"/>
              <a:gd name="connsiteY2" fmla="*/ 231 h 174062"/>
              <a:gd name="connsiteX3" fmla="*/ 173831 w 226219"/>
              <a:gd name="connsiteY3" fmla="*/ 47856 h 174062"/>
              <a:gd name="connsiteX4" fmla="*/ 226219 w 226219"/>
              <a:gd name="connsiteY4" fmla="*/ 166918 h 17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19" h="174062">
                <a:moveTo>
                  <a:pt x="0" y="174062"/>
                </a:moveTo>
                <a:cubicBezTo>
                  <a:pt x="17462" y="133779"/>
                  <a:pt x="34925" y="93496"/>
                  <a:pt x="54769" y="64524"/>
                </a:cubicBezTo>
                <a:cubicBezTo>
                  <a:pt x="74613" y="35552"/>
                  <a:pt x="99218" y="3009"/>
                  <a:pt x="119062" y="231"/>
                </a:cubicBezTo>
                <a:cubicBezTo>
                  <a:pt x="138906" y="-2547"/>
                  <a:pt x="155972" y="20075"/>
                  <a:pt x="173831" y="47856"/>
                </a:cubicBezTo>
                <a:cubicBezTo>
                  <a:pt x="191690" y="75637"/>
                  <a:pt x="208954" y="121277"/>
                  <a:pt x="226219" y="16691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0EBF72AC-2A3C-4334-8BD5-50E3EF93CBD8}"/>
              </a:ext>
            </a:extLst>
          </p:cNvPr>
          <p:cNvSpPr/>
          <p:nvPr/>
        </p:nvSpPr>
        <p:spPr>
          <a:xfrm>
            <a:off x="1912144" y="5087377"/>
            <a:ext cx="307181" cy="176721"/>
          </a:xfrm>
          <a:custGeom>
            <a:avLst/>
            <a:gdLst>
              <a:gd name="connsiteX0" fmla="*/ 0 w 307181"/>
              <a:gd name="connsiteY0" fmla="*/ 176721 h 176721"/>
              <a:gd name="connsiteX1" fmla="*/ 35719 w 307181"/>
              <a:gd name="connsiteY1" fmla="*/ 95759 h 176721"/>
              <a:gd name="connsiteX2" fmla="*/ 52387 w 307181"/>
              <a:gd name="connsiteY2" fmla="*/ 29084 h 176721"/>
              <a:gd name="connsiteX3" fmla="*/ 64294 w 307181"/>
              <a:gd name="connsiteY3" fmla="*/ 14796 h 176721"/>
              <a:gd name="connsiteX4" fmla="*/ 92869 w 307181"/>
              <a:gd name="connsiteY4" fmla="*/ 2890 h 176721"/>
              <a:gd name="connsiteX5" fmla="*/ 138112 w 307181"/>
              <a:gd name="connsiteY5" fmla="*/ 5271 h 176721"/>
              <a:gd name="connsiteX6" fmla="*/ 219075 w 307181"/>
              <a:gd name="connsiteY6" fmla="*/ 57659 h 176721"/>
              <a:gd name="connsiteX7" fmla="*/ 280987 w 307181"/>
              <a:gd name="connsiteY7" fmla="*/ 143384 h 176721"/>
              <a:gd name="connsiteX8" fmla="*/ 307181 w 307181"/>
              <a:gd name="connsiteY8" fmla="*/ 176721 h 17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181" h="176721">
                <a:moveTo>
                  <a:pt x="0" y="176721"/>
                </a:moveTo>
                <a:cubicBezTo>
                  <a:pt x="13494" y="148543"/>
                  <a:pt x="26988" y="120365"/>
                  <a:pt x="35719" y="95759"/>
                </a:cubicBezTo>
                <a:cubicBezTo>
                  <a:pt x="44450" y="71153"/>
                  <a:pt x="47625" y="42578"/>
                  <a:pt x="52387" y="29084"/>
                </a:cubicBezTo>
                <a:cubicBezTo>
                  <a:pt x="57149" y="15590"/>
                  <a:pt x="57547" y="19162"/>
                  <a:pt x="64294" y="14796"/>
                </a:cubicBezTo>
                <a:cubicBezTo>
                  <a:pt x="71041" y="10430"/>
                  <a:pt x="80566" y="4477"/>
                  <a:pt x="92869" y="2890"/>
                </a:cubicBezTo>
                <a:cubicBezTo>
                  <a:pt x="105172" y="1303"/>
                  <a:pt x="117078" y="-3857"/>
                  <a:pt x="138112" y="5271"/>
                </a:cubicBezTo>
                <a:cubicBezTo>
                  <a:pt x="159146" y="14399"/>
                  <a:pt x="195263" y="34640"/>
                  <a:pt x="219075" y="57659"/>
                </a:cubicBezTo>
                <a:cubicBezTo>
                  <a:pt x="242887" y="80678"/>
                  <a:pt x="266303" y="123540"/>
                  <a:pt x="280987" y="143384"/>
                </a:cubicBezTo>
                <a:cubicBezTo>
                  <a:pt x="295671" y="163228"/>
                  <a:pt x="301426" y="169974"/>
                  <a:pt x="307181" y="17672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AE11404-A068-4CC2-95CC-E703853309F5}"/>
              </a:ext>
            </a:extLst>
          </p:cNvPr>
          <p:cNvSpPr txBox="1"/>
          <p:nvPr/>
        </p:nvSpPr>
        <p:spPr>
          <a:xfrm>
            <a:off x="2102910" y="4521031"/>
            <a:ext cx="1428748" cy="307777"/>
          </a:xfrm>
          <a:prstGeom prst="rect">
            <a:avLst/>
          </a:prstGeom>
          <a:noFill/>
        </p:spPr>
        <p:txBody>
          <a:bodyPr wrap="square" rtlCol="0">
            <a:spAutoFit/>
          </a:bodyPr>
          <a:lstStyle/>
          <a:p>
            <a:r>
              <a:rPr lang="fr-FR" sz="1400" i="1" dirty="0"/>
              <a:t>Cumul T° &gt; seuil</a:t>
            </a:r>
          </a:p>
        </p:txBody>
      </p:sp>
      <p:sp>
        <p:nvSpPr>
          <p:cNvPr id="13" name="ZoneTexte 12">
            <a:extLst>
              <a:ext uri="{FF2B5EF4-FFF2-40B4-BE49-F238E27FC236}">
                <a16:creationId xmlns:a16="http://schemas.microsoft.com/office/drawing/2014/main" id="{8BEB8B6E-5E4B-436C-BA9D-7EBCF00A3CD6}"/>
              </a:ext>
            </a:extLst>
          </p:cNvPr>
          <p:cNvSpPr txBox="1"/>
          <p:nvPr/>
        </p:nvSpPr>
        <p:spPr>
          <a:xfrm>
            <a:off x="441857" y="4218077"/>
            <a:ext cx="704845" cy="369332"/>
          </a:xfrm>
          <a:prstGeom prst="rect">
            <a:avLst/>
          </a:prstGeom>
          <a:noFill/>
        </p:spPr>
        <p:txBody>
          <a:bodyPr wrap="square" rtlCol="0">
            <a:spAutoFit/>
          </a:bodyPr>
          <a:lstStyle/>
          <a:p>
            <a:r>
              <a:rPr lang="fr-FR" b="1" dirty="0"/>
              <a:t>A</a:t>
            </a:r>
          </a:p>
        </p:txBody>
      </p:sp>
    </p:spTree>
    <p:extLst>
      <p:ext uri="{BB962C8B-B14F-4D97-AF65-F5344CB8AC3E}">
        <p14:creationId xmlns:p14="http://schemas.microsoft.com/office/powerpoint/2010/main" val="65020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p:txBody>
          <a:bodyPr/>
          <a:lstStyle/>
          <a:p>
            <a:r>
              <a:rPr lang="fr-FR" dirty="0"/>
              <a:t>Facteur </a:t>
            </a:r>
            <a:r>
              <a:rPr lang="fr-FR" i="1" dirty="0"/>
              <a:t>durée du stress</a:t>
            </a:r>
          </a:p>
          <a:p>
            <a:pPr lvl="1"/>
            <a:r>
              <a:rPr lang="fr-FR" dirty="0"/>
              <a:t>Pas vraiment d’exemple d’indicateur dans la littérature « saumon »</a:t>
            </a:r>
          </a:p>
          <a:p>
            <a:pPr lvl="1"/>
            <a:r>
              <a:rPr lang="fr-FR" dirty="0"/>
              <a:t>Mais des exemples chez d’autres taxons</a:t>
            </a:r>
          </a:p>
          <a:p>
            <a:pPr lvl="1"/>
            <a:endParaRPr lang="fr-FR" dirty="0"/>
          </a:p>
          <a:p>
            <a:pPr lvl="1"/>
            <a:r>
              <a:rPr lang="fr-FR" dirty="0"/>
              <a:t>Durée seulement</a:t>
            </a:r>
          </a:p>
          <a:p>
            <a:pPr lvl="2"/>
            <a:r>
              <a:rPr lang="fr-FR" dirty="0"/>
              <a:t>Nb de jour consécutifs </a:t>
            </a:r>
            <a:r>
              <a:rPr lang="fr-FR" i="1" dirty="0"/>
              <a:t>maximal</a:t>
            </a:r>
            <a:r>
              <a:rPr lang="fr-FR" dirty="0"/>
              <a:t> où on dépasse un seuil</a:t>
            </a:r>
          </a:p>
          <a:p>
            <a:pPr lvl="1"/>
            <a:endParaRPr lang="fr-FR" dirty="0"/>
          </a:p>
        </p:txBody>
      </p:sp>
      <p:grpSp>
        <p:nvGrpSpPr>
          <p:cNvPr id="17" name="Groupe 16">
            <a:extLst>
              <a:ext uri="{FF2B5EF4-FFF2-40B4-BE49-F238E27FC236}">
                <a16:creationId xmlns:a16="http://schemas.microsoft.com/office/drawing/2014/main" id="{91F340C1-4B37-4073-8871-B9F133A0C0D0}"/>
              </a:ext>
            </a:extLst>
          </p:cNvPr>
          <p:cNvGrpSpPr/>
          <p:nvPr/>
        </p:nvGrpSpPr>
        <p:grpSpPr>
          <a:xfrm>
            <a:off x="3910541" y="5086636"/>
            <a:ext cx="3005655" cy="1406239"/>
            <a:chOff x="3234267" y="820109"/>
            <a:chExt cx="2116666" cy="1406239"/>
          </a:xfrm>
        </p:grpSpPr>
        <p:cxnSp>
          <p:nvCxnSpPr>
            <p:cNvPr id="18" name="Connecteur droit 17">
              <a:extLst>
                <a:ext uri="{FF2B5EF4-FFF2-40B4-BE49-F238E27FC236}">
                  <a16:creationId xmlns:a16="http://schemas.microsoft.com/office/drawing/2014/main" id="{A50FAC6B-F3A0-435F-94A3-8EBDE67A3E2D}"/>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7A03FBF-4294-45EB-BBA7-1123D8868F4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0" name="Connecteur droit 19">
            <a:extLst>
              <a:ext uri="{FF2B5EF4-FFF2-40B4-BE49-F238E27FC236}">
                <a16:creationId xmlns:a16="http://schemas.microsoft.com/office/drawing/2014/main" id="{12DD76E2-631A-4409-B9CE-EB7FFCEF201D}"/>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2" name="ZoneTexte 21">
            <a:extLst>
              <a:ext uri="{FF2B5EF4-FFF2-40B4-BE49-F238E27FC236}">
                <a16:creationId xmlns:a16="http://schemas.microsoft.com/office/drawing/2014/main" id="{162EF420-96E6-4A8A-BD50-67C870531CA4}"/>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26" name="ZoneTexte 25">
            <a:extLst>
              <a:ext uri="{FF2B5EF4-FFF2-40B4-BE49-F238E27FC236}">
                <a16:creationId xmlns:a16="http://schemas.microsoft.com/office/drawing/2014/main" id="{860E9145-BF11-498F-A083-9A5C6DECB3FD}"/>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28" name="Forme libre : forme 27">
            <a:extLst>
              <a:ext uri="{FF2B5EF4-FFF2-40B4-BE49-F238E27FC236}">
                <a16:creationId xmlns:a16="http://schemas.microsoft.com/office/drawing/2014/main" id="{E7FCFC29-0792-4E50-9773-1A984785AAED}"/>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2553B367-6D08-41D4-B27E-28475839C010}"/>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 forme 32">
            <a:extLst>
              <a:ext uri="{FF2B5EF4-FFF2-40B4-BE49-F238E27FC236}">
                <a16:creationId xmlns:a16="http://schemas.microsoft.com/office/drawing/2014/main" id="{A2811E04-B7FA-4819-B0D2-7D0A8D93BA33}"/>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orme libre : forme 34">
            <a:extLst>
              <a:ext uri="{FF2B5EF4-FFF2-40B4-BE49-F238E27FC236}">
                <a16:creationId xmlns:a16="http://schemas.microsoft.com/office/drawing/2014/main" id="{CA374C6B-CD17-4B58-A7B2-09CEF5EDD12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1A85734D-D68E-4C02-9137-ADB457416364}"/>
              </a:ext>
            </a:extLst>
          </p:cNvPr>
          <p:cNvSpPr txBox="1"/>
          <p:nvPr/>
        </p:nvSpPr>
        <p:spPr>
          <a:xfrm>
            <a:off x="8281459" y="5227522"/>
            <a:ext cx="3086091" cy="646331"/>
          </a:xfrm>
          <a:prstGeom prst="rect">
            <a:avLst/>
          </a:prstGeom>
          <a:noFill/>
        </p:spPr>
        <p:txBody>
          <a:bodyPr wrap="square" rtlCol="0">
            <a:spAutoFit/>
          </a:bodyPr>
          <a:lstStyle/>
          <a:p>
            <a:r>
              <a:rPr lang="fr-FR" dirty="0"/>
              <a:t>-&gt; Stress </a:t>
            </a:r>
            <a:r>
              <a:rPr lang="fr-FR" i="1" dirty="0"/>
              <a:t>maximal</a:t>
            </a:r>
            <a:r>
              <a:rPr lang="fr-FR" dirty="0"/>
              <a:t> expérimenté pendant la saison</a:t>
            </a:r>
          </a:p>
        </p:txBody>
      </p:sp>
      <p:cxnSp>
        <p:nvCxnSpPr>
          <p:cNvPr id="15" name="Connecteur droit 14">
            <a:extLst>
              <a:ext uri="{FF2B5EF4-FFF2-40B4-BE49-F238E27FC236}">
                <a16:creationId xmlns:a16="http://schemas.microsoft.com/office/drawing/2014/main" id="{88E259BE-6A3B-4525-8286-126F78A257C1}"/>
              </a:ext>
            </a:extLst>
          </p:cNvPr>
          <p:cNvCxnSpPr>
            <a:cxnSpLocks/>
          </p:cNvCxnSpPr>
          <p:nvPr/>
        </p:nvCxnSpPr>
        <p:spPr>
          <a:xfrm>
            <a:off x="4488180" y="5970556"/>
            <a:ext cx="5886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599D2714-56A4-4C8E-9F71-494A915CF4FF}"/>
              </a:ext>
            </a:extLst>
          </p:cNvPr>
          <p:cNvCxnSpPr>
            <a:cxnSpLocks/>
          </p:cNvCxnSpPr>
          <p:nvPr/>
        </p:nvCxnSpPr>
        <p:spPr>
          <a:xfrm flipH="1">
            <a:off x="4750811" y="5609399"/>
            <a:ext cx="3354" cy="26493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CD188A8F-48AA-4C7A-82B9-79784AE4D6DE}"/>
              </a:ext>
            </a:extLst>
          </p:cNvPr>
          <p:cNvPicPr>
            <a:picLocks noChangeAspect="1"/>
          </p:cNvPicPr>
          <p:nvPr/>
        </p:nvPicPr>
        <p:blipFill>
          <a:blip r:embed="rId2"/>
          <a:stretch>
            <a:fillRect/>
          </a:stretch>
        </p:blipFill>
        <p:spPr>
          <a:xfrm>
            <a:off x="7959373" y="6075671"/>
            <a:ext cx="3978094" cy="472458"/>
          </a:xfrm>
          <a:prstGeom prst="rect">
            <a:avLst/>
          </a:prstGeom>
        </p:spPr>
      </p:pic>
    </p:spTree>
    <p:extLst>
      <p:ext uri="{BB962C8B-B14F-4D97-AF65-F5344CB8AC3E}">
        <p14:creationId xmlns:p14="http://schemas.microsoft.com/office/powerpoint/2010/main" val="3392919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p:txBody>
          <a:bodyPr/>
          <a:lstStyle/>
          <a:p>
            <a:r>
              <a:rPr lang="fr-FR" dirty="0"/>
              <a:t>Facteur </a:t>
            </a:r>
            <a:r>
              <a:rPr lang="fr-FR" i="1" dirty="0"/>
              <a:t>durée du stress</a:t>
            </a:r>
          </a:p>
          <a:p>
            <a:pPr lvl="1"/>
            <a:r>
              <a:rPr lang="fr-FR" dirty="0"/>
              <a:t>Pas vraiment d’exemple d’indicateur dans la littérature « saumon »</a:t>
            </a:r>
          </a:p>
          <a:p>
            <a:pPr lvl="1"/>
            <a:r>
              <a:rPr lang="fr-FR" dirty="0"/>
              <a:t>Mais des exemples chez d’autres taxons</a:t>
            </a:r>
          </a:p>
          <a:p>
            <a:pPr lvl="1"/>
            <a:endParaRPr lang="fr-FR" dirty="0"/>
          </a:p>
          <a:p>
            <a:pPr lvl="1"/>
            <a:r>
              <a:rPr lang="fr-FR" dirty="0"/>
              <a:t>Durée seulement</a:t>
            </a:r>
          </a:p>
          <a:p>
            <a:pPr lvl="2"/>
            <a:r>
              <a:rPr lang="fr-FR" dirty="0"/>
              <a:t>Nb de jours pendant lesquels la T° a été au-dessus du seuil pendant au moins n jours consécutifs (e.g. 3, </a:t>
            </a:r>
            <a:r>
              <a:rPr lang="fr-FR" dirty="0" err="1"/>
              <a:t>cf</a:t>
            </a:r>
            <a:r>
              <a:rPr lang="fr-FR" dirty="0"/>
              <a:t> </a:t>
            </a:r>
            <a:r>
              <a:rPr lang="fr-FR" dirty="0" err="1"/>
              <a:t>Breau</a:t>
            </a:r>
            <a:r>
              <a:rPr lang="fr-FR" dirty="0"/>
              <a:t> 2013)</a:t>
            </a:r>
          </a:p>
          <a:p>
            <a:pPr lvl="1"/>
            <a:endParaRPr lang="fr-FR" dirty="0"/>
          </a:p>
        </p:txBody>
      </p:sp>
      <p:grpSp>
        <p:nvGrpSpPr>
          <p:cNvPr id="17" name="Groupe 16">
            <a:extLst>
              <a:ext uri="{FF2B5EF4-FFF2-40B4-BE49-F238E27FC236}">
                <a16:creationId xmlns:a16="http://schemas.microsoft.com/office/drawing/2014/main" id="{91F340C1-4B37-4073-8871-B9F133A0C0D0}"/>
              </a:ext>
            </a:extLst>
          </p:cNvPr>
          <p:cNvGrpSpPr/>
          <p:nvPr/>
        </p:nvGrpSpPr>
        <p:grpSpPr>
          <a:xfrm>
            <a:off x="3910541" y="5086636"/>
            <a:ext cx="3005655" cy="1406239"/>
            <a:chOff x="3234267" y="820109"/>
            <a:chExt cx="2116666" cy="1406239"/>
          </a:xfrm>
        </p:grpSpPr>
        <p:cxnSp>
          <p:nvCxnSpPr>
            <p:cNvPr id="18" name="Connecteur droit 17">
              <a:extLst>
                <a:ext uri="{FF2B5EF4-FFF2-40B4-BE49-F238E27FC236}">
                  <a16:creationId xmlns:a16="http://schemas.microsoft.com/office/drawing/2014/main" id="{A50FAC6B-F3A0-435F-94A3-8EBDE67A3E2D}"/>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7A03FBF-4294-45EB-BBA7-1123D8868F4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0" name="Connecteur droit 19">
            <a:extLst>
              <a:ext uri="{FF2B5EF4-FFF2-40B4-BE49-F238E27FC236}">
                <a16:creationId xmlns:a16="http://schemas.microsoft.com/office/drawing/2014/main" id="{12DD76E2-631A-4409-B9CE-EB7FFCEF201D}"/>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2" name="ZoneTexte 21">
            <a:extLst>
              <a:ext uri="{FF2B5EF4-FFF2-40B4-BE49-F238E27FC236}">
                <a16:creationId xmlns:a16="http://schemas.microsoft.com/office/drawing/2014/main" id="{162EF420-96E6-4A8A-BD50-67C870531CA4}"/>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26" name="ZoneTexte 25">
            <a:extLst>
              <a:ext uri="{FF2B5EF4-FFF2-40B4-BE49-F238E27FC236}">
                <a16:creationId xmlns:a16="http://schemas.microsoft.com/office/drawing/2014/main" id="{860E9145-BF11-498F-A083-9A5C6DECB3FD}"/>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28" name="Forme libre : forme 27">
            <a:extLst>
              <a:ext uri="{FF2B5EF4-FFF2-40B4-BE49-F238E27FC236}">
                <a16:creationId xmlns:a16="http://schemas.microsoft.com/office/drawing/2014/main" id="{E7FCFC29-0792-4E50-9773-1A984785AAED}"/>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2553B367-6D08-41D4-B27E-28475839C010}"/>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 forme 32">
            <a:extLst>
              <a:ext uri="{FF2B5EF4-FFF2-40B4-BE49-F238E27FC236}">
                <a16:creationId xmlns:a16="http://schemas.microsoft.com/office/drawing/2014/main" id="{A2811E04-B7FA-4819-B0D2-7D0A8D93BA33}"/>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orme libre : forme 34">
            <a:extLst>
              <a:ext uri="{FF2B5EF4-FFF2-40B4-BE49-F238E27FC236}">
                <a16:creationId xmlns:a16="http://schemas.microsoft.com/office/drawing/2014/main" id="{CA374C6B-CD17-4B58-A7B2-09CEF5EDD12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1A85734D-D68E-4C02-9137-ADB457416364}"/>
              </a:ext>
            </a:extLst>
          </p:cNvPr>
          <p:cNvSpPr txBox="1"/>
          <p:nvPr/>
        </p:nvSpPr>
        <p:spPr>
          <a:xfrm>
            <a:off x="8281460" y="5227522"/>
            <a:ext cx="3505728" cy="646331"/>
          </a:xfrm>
          <a:prstGeom prst="rect">
            <a:avLst/>
          </a:prstGeom>
          <a:noFill/>
        </p:spPr>
        <p:txBody>
          <a:bodyPr wrap="square" rtlCol="0">
            <a:spAutoFit/>
          </a:bodyPr>
          <a:lstStyle/>
          <a:p>
            <a:r>
              <a:rPr lang="fr-FR" dirty="0"/>
              <a:t>-&gt; Durée </a:t>
            </a:r>
            <a:r>
              <a:rPr lang="fr-FR" i="1" dirty="0"/>
              <a:t>totale </a:t>
            </a:r>
            <a:r>
              <a:rPr lang="fr-FR" dirty="0"/>
              <a:t>des évènements stressants pendant la saison</a:t>
            </a:r>
          </a:p>
        </p:txBody>
      </p:sp>
      <p:cxnSp>
        <p:nvCxnSpPr>
          <p:cNvPr id="23" name="Connecteur droit avec flèche 22">
            <a:extLst>
              <a:ext uri="{FF2B5EF4-FFF2-40B4-BE49-F238E27FC236}">
                <a16:creationId xmlns:a16="http://schemas.microsoft.com/office/drawing/2014/main" id="{06C11FB4-574E-4057-A172-9FCFE68941DC}"/>
              </a:ext>
            </a:extLst>
          </p:cNvPr>
          <p:cNvCxnSpPr>
            <a:cxnSpLocks/>
          </p:cNvCxnSpPr>
          <p:nvPr/>
        </p:nvCxnSpPr>
        <p:spPr>
          <a:xfrm flipV="1">
            <a:off x="4937760" y="5227522"/>
            <a:ext cx="139065" cy="12171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76DAC04-EF4E-4DBC-AD7F-DF04858AB5C0}"/>
              </a:ext>
            </a:extLst>
          </p:cNvPr>
          <p:cNvCxnSpPr>
            <a:cxnSpLocks/>
          </p:cNvCxnSpPr>
          <p:nvPr/>
        </p:nvCxnSpPr>
        <p:spPr>
          <a:xfrm flipH="1" flipV="1">
            <a:off x="5377079" y="5196142"/>
            <a:ext cx="220975" cy="17853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EE102731-EF61-4D90-81F3-3689C8D527E4}"/>
              </a:ext>
            </a:extLst>
          </p:cNvPr>
          <p:cNvCxnSpPr>
            <a:cxnSpLocks/>
          </p:cNvCxnSpPr>
          <p:nvPr/>
        </p:nvCxnSpPr>
        <p:spPr>
          <a:xfrm>
            <a:off x="4602480" y="5086636"/>
            <a:ext cx="5505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1402EA51-5252-4BB8-84E0-9091FC312792}"/>
              </a:ext>
            </a:extLst>
          </p:cNvPr>
          <p:cNvCxnSpPr>
            <a:cxnSpLocks/>
          </p:cNvCxnSpPr>
          <p:nvPr/>
        </p:nvCxnSpPr>
        <p:spPr>
          <a:xfrm>
            <a:off x="5234940" y="5086636"/>
            <a:ext cx="275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64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B9C05-4A7C-49D9-96B6-68E1E2509C53}"/>
              </a:ext>
            </a:extLst>
          </p:cNvPr>
          <p:cNvSpPr>
            <a:spLocks noGrp="1"/>
          </p:cNvSpPr>
          <p:nvPr>
            <p:ph type="title"/>
          </p:nvPr>
        </p:nvSpPr>
        <p:spPr/>
        <p:txBody>
          <a:bodyPr/>
          <a:lstStyle/>
          <a:p>
            <a:r>
              <a:rPr lang="fr-FR" dirty="0"/>
              <a:t>Stress thermique</a:t>
            </a:r>
          </a:p>
        </p:txBody>
      </p:sp>
      <p:sp>
        <p:nvSpPr>
          <p:cNvPr id="3" name="Espace réservé du contenu 2">
            <a:extLst>
              <a:ext uri="{FF2B5EF4-FFF2-40B4-BE49-F238E27FC236}">
                <a16:creationId xmlns:a16="http://schemas.microsoft.com/office/drawing/2014/main" id="{A52E6007-0A00-4B07-B8DF-6D39708B2DD7}"/>
              </a:ext>
            </a:extLst>
          </p:cNvPr>
          <p:cNvSpPr>
            <a:spLocks noGrp="1"/>
          </p:cNvSpPr>
          <p:nvPr>
            <p:ph idx="1"/>
          </p:nvPr>
        </p:nvSpPr>
        <p:spPr/>
        <p:txBody>
          <a:bodyPr/>
          <a:lstStyle/>
          <a:p>
            <a:endParaRPr lang="fr-FR"/>
          </a:p>
        </p:txBody>
      </p:sp>
      <p:sp>
        <p:nvSpPr>
          <p:cNvPr id="7" name="ZoneTexte 6">
            <a:extLst>
              <a:ext uri="{FF2B5EF4-FFF2-40B4-BE49-F238E27FC236}">
                <a16:creationId xmlns:a16="http://schemas.microsoft.com/office/drawing/2014/main" id="{7F96BB78-8A25-4D1E-A32E-B86FE9C46243}"/>
              </a:ext>
            </a:extLst>
          </p:cNvPr>
          <p:cNvSpPr txBox="1"/>
          <p:nvPr/>
        </p:nvSpPr>
        <p:spPr>
          <a:xfrm>
            <a:off x="1201845" y="5785686"/>
            <a:ext cx="2495862" cy="369332"/>
          </a:xfrm>
          <a:prstGeom prst="rect">
            <a:avLst/>
          </a:prstGeom>
          <a:noFill/>
        </p:spPr>
        <p:txBody>
          <a:bodyPr wrap="square" rtlCol="0">
            <a:spAutoFit/>
          </a:bodyPr>
          <a:lstStyle/>
          <a:p>
            <a:pPr algn="ctr"/>
            <a:r>
              <a:rPr lang="fr-FR" dirty="0"/>
              <a:t>Elliott 1994</a:t>
            </a:r>
          </a:p>
        </p:txBody>
      </p:sp>
      <p:sp>
        <p:nvSpPr>
          <p:cNvPr id="8" name="Rectangle 7">
            <a:extLst>
              <a:ext uri="{FF2B5EF4-FFF2-40B4-BE49-F238E27FC236}">
                <a16:creationId xmlns:a16="http://schemas.microsoft.com/office/drawing/2014/main" id="{67D28DBD-8A68-49C9-98C0-705D6E29FA87}"/>
              </a:ext>
            </a:extLst>
          </p:cNvPr>
          <p:cNvSpPr/>
          <p:nvPr/>
        </p:nvSpPr>
        <p:spPr>
          <a:xfrm>
            <a:off x="5257800" y="2748609"/>
            <a:ext cx="6096000" cy="1200329"/>
          </a:xfrm>
          <a:prstGeom prst="rect">
            <a:avLst/>
          </a:prstGeom>
        </p:spPr>
        <p:txBody>
          <a:bodyPr>
            <a:spAutoFit/>
          </a:bodyPr>
          <a:lstStyle/>
          <a:p>
            <a:r>
              <a:rPr lang="fr-FR" dirty="0"/>
              <a:t>Elliott 1994 : </a:t>
            </a:r>
            <a:r>
              <a:rPr lang="fr-FR" b="1" dirty="0"/>
              <a:t>« The </a:t>
            </a:r>
            <a:r>
              <a:rPr lang="fr-FR" b="1" dirty="0" err="1"/>
              <a:t>incipient</a:t>
            </a:r>
            <a:r>
              <a:rPr lang="fr-FR" b="1" dirty="0"/>
              <a:t> </a:t>
            </a:r>
            <a:r>
              <a:rPr lang="fr-FR" b="1" dirty="0" err="1"/>
              <a:t>lethal</a:t>
            </a:r>
            <a:r>
              <a:rPr lang="fr-FR" b="1" dirty="0"/>
              <a:t> </a:t>
            </a:r>
            <a:r>
              <a:rPr lang="fr-FR" b="1" dirty="0" err="1"/>
              <a:t>leval</a:t>
            </a:r>
            <a:r>
              <a:rPr lang="fr-FR" b="1" dirty="0"/>
              <a:t> </a:t>
            </a:r>
            <a:r>
              <a:rPr lang="fr-FR" b="1" dirty="0" err="1"/>
              <a:t>defines</a:t>
            </a:r>
            <a:r>
              <a:rPr lang="fr-FR" b="1" dirty="0"/>
              <a:t> a </a:t>
            </a:r>
            <a:r>
              <a:rPr lang="fr-FR" b="1" dirty="0" err="1"/>
              <a:t>tolerance</a:t>
            </a:r>
            <a:r>
              <a:rPr lang="fr-FR" b="1" dirty="0"/>
              <a:t> zone </a:t>
            </a:r>
            <a:r>
              <a:rPr lang="fr-FR" b="1" dirty="0" err="1"/>
              <a:t>within</a:t>
            </a:r>
            <a:r>
              <a:rPr lang="fr-FR" b="1" dirty="0"/>
              <a:t> </a:t>
            </a:r>
            <a:r>
              <a:rPr lang="fr-FR" b="1" dirty="0" err="1"/>
              <a:t>which</a:t>
            </a:r>
            <a:r>
              <a:rPr lang="fr-FR" b="1" dirty="0"/>
              <a:t> the </a:t>
            </a:r>
            <a:r>
              <a:rPr lang="fr-FR" b="1" dirty="0" err="1"/>
              <a:t>fish</a:t>
            </a:r>
            <a:r>
              <a:rPr lang="fr-FR" b="1" dirty="0"/>
              <a:t> can live for a </a:t>
            </a:r>
            <a:r>
              <a:rPr lang="fr-FR" b="1" dirty="0" err="1"/>
              <a:t>considerable</a:t>
            </a:r>
            <a:r>
              <a:rPr lang="fr-FR" b="1" dirty="0"/>
              <a:t> time. Thermal stress </a:t>
            </a:r>
            <a:r>
              <a:rPr lang="fr-FR" b="1" dirty="0" err="1"/>
              <a:t>is</a:t>
            </a:r>
            <a:r>
              <a:rPr lang="fr-FR" b="1" dirty="0"/>
              <a:t> </a:t>
            </a:r>
            <a:r>
              <a:rPr lang="fr-FR" b="1" dirty="0" err="1"/>
              <a:t>lethal</a:t>
            </a:r>
            <a:r>
              <a:rPr lang="fr-FR" b="1" dirty="0"/>
              <a:t> </a:t>
            </a:r>
            <a:r>
              <a:rPr lang="fr-FR" b="1" dirty="0" err="1"/>
              <a:t>outside</a:t>
            </a:r>
            <a:r>
              <a:rPr lang="fr-FR" b="1" dirty="0"/>
              <a:t> </a:t>
            </a:r>
            <a:r>
              <a:rPr lang="fr-FR" b="1" dirty="0" err="1"/>
              <a:t>this</a:t>
            </a:r>
            <a:r>
              <a:rPr lang="fr-FR" b="1" dirty="0"/>
              <a:t> </a:t>
            </a:r>
            <a:r>
              <a:rPr lang="fr-FR" b="1" dirty="0" err="1"/>
              <a:t>tolerance</a:t>
            </a:r>
            <a:r>
              <a:rPr lang="fr-FR" b="1" dirty="0"/>
              <a:t> zone and </a:t>
            </a:r>
            <a:r>
              <a:rPr lang="fr-FR" b="1" dirty="0" err="1"/>
              <a:t>death</a:t>
            </a:r>
            <a:r>
              <a:rPr lang="fr-FR" b="1" dirty="0"/>
              <a:t> </a:t>
            </a:r>
            <a:r>
              <a:rPr lang="fr-FR" b="1" dirty="0" err="1"/>
              <a:t>is</a:t>
            </a:r>
            <a:r>
              <a:rPr lang="fr-FR" b="1" dirty="0"/>
              <a:t> a </a:t>
            </a:r>
            <a:r>
              <a:rPr lang="fr-FR" b="1" dirty="0" err="1"/>
              <a:t>function</a:t>
            </a:r>
            <a:r>
              <a:rPr lang="fr-FR" b="1" dirty="0"/>
              <a:t> of the </a:t>
            </a:r>
            <a:r>
              <a:rPr lang="fr-FR" b="1" dirty="0" err="1"/>
              <a:t>exposure</a:t>
            </a:r>
            <a:r>
              <a:rPr lang="fr-FR" b="1" dirty="0"/>
              <a:t> time to the thermal stress ».</a:t>
            </a:r>
          </a:p>
        </p:txBody>
      </p:sp>
      <p:sp>
        <p:nvSpPr>
          <p:cNvPr id="5" name="Rectangle 4">
            <a:extLst>
              <a:ext uri="{FF2B5EF4-FFF2-40B4-BE49-F238E27FC236}">
                <a16:creationId xmlns:a16="http://schemas.microsoft.com/office/drawing/2014/main" id="{8BAF2249-4C69-46C3-BE0F-ED287FD273FB}"/>
              </a:ext>
            </a:extLst>
          </p:cNvPr>
          <p:cNvSpPr/>
          <p:nvPr/>
        </p:nvSpPr>
        <p:spPr>
          <a:xfrm>
            <a:off x="5257800" y="4526108"/>
            <a:ext cx="6096000" cy="1477328"/>
          </a:xfrm>
          <a:prstGeom prst="rect">
            <a:avLst/>
          </a:prstGeom>
        </p:spPr>
        <p:txBody>
          <a:bodyPr>
            <a:spAutoFit/>
          </a:bodyPr>
          <a:lstStyle/>
          <a:p>
            <a:r>
              <a:rPr lang="fr-FR" dirty="0"/>
              <a:t>Mais aussi, juste avant « … </a:t>
            </a:r>
            <a:r>
              <a:rPr lang="fr-FR" dirty="0" err="1"/>
              <a:t>it</a:t>
            </a:r>
            <a:r>
              <a:rPr lang="fr-FR" dirty="0"/>
              <a:t> </a:t>
            </a:r>
            <a:r>
              <a:rPr lang="fr-FR" dirty="0" err="1"/>
              <a:t>would</a:t>
            </a:r>
            <a:r>
              <a:rPr lang="fr-FR" dirty="0"/>
              <a:t> </a:t>
            </a:r>
            <a:r>
              <a:rPr lang="fr-FR" dirty="0" err="1"/>
              <a:t>be</a:t>
            </a:r>
            <a:r>
              <a:rPr lang="fr-FR" dirty="0"/>
              <a:t> </a:t>
            </a:r>
            <a:r>
              <a:rPr lang="fr-FR" dirty="0" err="1"/>
              <a:t>foolish</a:t>
            </a:r>
            <a:r>
              <a:rPr lang="fr-FR" dirty="0"/>
              <a:t> to </a:t>
            </a:r>
            <a:r>
              <a:rPr lang="fr-FR" dirty="0" err="1"/>
              <a:t>define</a:t>
            </a:r>
            <a:r>
              <a:rPr lang="fr-FR" dirty="0"/>
              <a:t> the thermal axis </a:t>
            </a:r>
            <a:r>
              <a:rPr lang="fr-FR" dirty="0" err="1"/>
              <a:t>simply</a:t>
            </a:r>
            <a:r>
              <a:rPr lang="fr-FR" dirty="0"/>
              <a:t> in </a:t>
            </a:r>
            <a:r>
              <a:rPr lang="fr-FR" dirty="0" err="1"/>
              <a:t>terms</a:t>
            </a:r>
            <a:r>
              <a:rPr lang="fr-FR" dirty="0"/>
              <a:t> of the </a:t>
            </a:r>
            <a:r>
              <a:rPr lang="fr-FR" dirty="0" err="1"/>
              <a:t>critical</a:t>
            </a:r>
            <a:r>
              <a:rPr lang="fr-FR" dirty="0"/>
              <a:t> </a:t>
            </a:r>
            <a:r>
              <a:rPr lang="fr-FR" dirty="0" err="1"/>
              <a:t>limits</a:t>
            </a:r>
            <a:r>
              <a:rPr lang="fr-FR" dirty="0"/>
              <a:t> for </a:t>
            </a:r>
            <a:r>
              <a:rPr lang="fr-FR" dirty="0" err="1"/>
              <a:t>survival</a:t>
            </a:r>
            <a:r>
              <a:rPr lang="fr-FR" dirty="0"/>
              <a:t>. There are </a:t>
            </a:r>
            <a:r>
              <a:rPr lang="fr-FR" dirty="0" err="1"/>
              <a:t>narrower</a:t>
            </a:r>
            <a:r>
              <a:rPr lang="fr-FR" dirty="0"/>
              <a:t> </a:t>
            </a:r>
            <a:r>
              <a:rPr lang="fr-FR" dirty="0" err="1"/>
              <a:t>limits</a:t>
            </a:r>
            <a:r>
              <a:rPr lang="fr-FR" dirty="0"/>
              <a:t> for </a:t>
            </a:r>
            <a:r>
              <a:rPr lang="fr-FR" dirty="0" err="1"/>
              <a:t>feeding</a:t>
            </a:r>
            <a:r>
              <a:rPr lang="fr-FR" dirty="0"/>
              <a:t>, </a:t>
            </a:r>
            <a:r>
              <a:rPr lang="fr-FR" dirty="0" err="1"/>
              <a:t>even</a:t>
            </a:r>
            <a:r>
              <a:rPr lang="fr-FR" dirty="0"/>
              <a:t> </a:t>
            </a:r>
            <a:r>
              <a:rPr lang="fr-FR" dirty="0" err="1"/>
              <a:t>narrower</a:t>
            </a:r>
            <a:r>
              <a:rPr lang="fr-FR" dirty="0"/>
              <a:t> </a:t>
            </a:r>
            <a:r>
              <a:rPr lang="fr-FR" dirty="0" err="1"/>
              <a:t>limits</a:t>
            </a:r>
            <a:r>
              <a:rPr lang="fr-FR" dirty="0"/>
              <a:t> for </a:t>
            </a:r>
            <a:r>
              <a:rPr lang="fr-FR" dirty="0" err="1"/>
              <a:t>growth</a:t>
            </a:r>
            <a:r>
              <a:rPr lang="fr-FR" dirty="0"/>
              <a:t> and, as </a:t>
            </a:r>
            <a:r>
              <a:rPr lang="fr-FR" dirty="0" err="1"/>
              <a:t>will</a:t>
            </a:r>
            <a:r>
              <a:rPr lang="fr-FR" dirty="0"/>
              <a:t> </a:t>
            </a:r>
            <a:r>
              <a:rPr lang="fr-FR" dirty="0" err="1"/>
              <a:t>be</a:t>
            </a:r>
            <a:r>
              <a:rPr lang="fr-FR" dirty="0"/>
              <a:t> </a:t>
            </a:r>
            <a:r>
              <a:rPr lang="fr-FR" dirty="0" err="1"/>
              <a:t>shown</a:t>
            </a:r>
            <a:r>
              <a:rPr lang="fr-FR" dirty="0"/>
              <a:t> </a:t>
            </a:r>
            <a:r>
              <a:rPr lang="fr-FR" dirty="0" err="1"/>
              <a:t>later</a:t>
            </a:r>
            <a:r>
              <a:rPr lang="fr-FR" dirty="0"/>
              <a:t>, the latter </a:t>
            </a:r>
            <a:r>
              <a:rPr lang="fr-FR" dirty="0" err="1"/>
              <a:t>limits</a:t>
            </a:r>
            <a:r>
              <a:rPr lang="fr-FR" dirty="0"/>
              <a:t> change </a:t>
            </a:r>
            <a:r>
              <a:rPr lang="fr-FR" dirty="0" err="1"/>
              <a:t>with</a:t>
            </a:r>
            <a:r>
              <a:rPr lang="fr-FR" dirty="0"/>
              <a:t> </a:t>
            </a:r>
            <a:r>
              <a:rPr lang="fr-FR" dirty="0" err="1"/>
              <a:t>daily</a:t>
            </a:r>
            <a:r>
              <a:rPr lang="fr-FR" dirty="0"/>
              <a:t> </a:t>
            </a:r>
            <a:r>
              <a:rPr lang="fr-FR" dirty="0" err="1"/>
              <a:t>food</a:t>
            </a:r>
            <a:r>
              <a:rPr lang="fr-FR" dirty="0"/>
              <a:t> </a:t>
            </a:r>
            <a:r>
              <a:rPr lang="fr-FR" dirty="0" err="1"/>
              <a:t>intake</a:t>
            </a:r>
            <a:r>
              <a:rPr lang="fr-FR" dirty="0"/>
              <a:t>. »</a:t>
            </a:r>
          </a:p>
        </p:txBody>
      </p:sp>
      <p:pic>
        <p:nvPicPr>
          <p:cNvPr id="9" name="Image 8">
            <a:extLst>
              <a:ext uri="{FF2B5EF4-FFF2-40B4-BE49-F238E27FC236}">
                <a16:creationId xmlns:a16="http://schemas.microsoft.com/office/drawing/2014/main" id="{611B0A79-1B6E-455F-A436-956E2B6EA95F}"/>
              </a:ext>
            </a:extLst>
          </p:cNvPr>
          <p:cNvPicPr>
            <a:picLocks noChangeAspect="1"/>
          </p:cNvPicPr>
          <p:nvPr/>
        </p:nvPicPr>
        <p:blipFill>
          <a:blip r:embed="rId2"/>
          <a:stretch>
            <a:fillRect/>
          </a:stretch>
        </p:blipFill>
        <p:spPr>
          <a:xfrm>
            <a:off x="552183" y="2617749"/>
            <a:ext cx="4595375" cy="3122855"/>
          </a:xfrm>
          <a:prstGeom prst="rect">
            <a:avLst/>
          </a:prstGeom>
        </p:spPr>
      </p:pic>
    </p:spTree>
    <p:extLst>
      <p:ext uri="{BB962C8B-B14F-4D97-AF65-F5344CB8AC3E}">
        <p14:creationId xmlns:p14="http://schemas.microsoft.com/office/powerpoint/2010/main" val="274992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p:txBody>
          <a:bodyPr/>
          <a:lstStyle/>
          <a:p>
            <a:r>
              <a:rPr lang="fr-FR" dirty="0"/>
              <a:t>Facteur </a:t>
            </a:r>
            <a:r>
              <a:rPr lang="fr-FR" i="1" dirty="0"/>
              <a:t>durée du stress</a:t>
            </a:r>
          </a:p>
          <a:p>
            <a:pPr lvl="1"/>
            <a:r>
              <a:rPr lang="fr-FR" dirty="0"/>
              <a:t>Gallant et al. 2017, </a:t>
            </a:r>
            <a:r>
              <a:rPr lang="fr-FR" dirty="0" err="1"/>
              <a:t>Tunnah</a:t>
            </a:r>
            <a:r>
              <a:rPr lang="fr-FR" dirty="0"/>
              <a:t> et al. 2017 </a:t>
            </a:r>
            <a:r>
              <a:rPr lang="fr-FR" dirty="0">
                <a:sym typeface="Wingdings" panose="05000000000000000000" pitchFamily="2" charset="2"/>
              </a:rPr>
              <a:t> subir un évènement stressant peut rendre + vulnérable au suivant (dommages cellulaires)</a:t>
            </a:r>
          </a:p>
          <a:p>
            <a:pPr lvl="2"/>
            <a:r>
              <a:rPr lang="fr-FR" dirty="0">
                <a:sym typeface="Wingdings" panose="05000000000000000000" pitchFamily="2" charset="2"/>
              </a:rPr>
              <a:t>Le nombre d’évènements</a:t>
            </a:r>
          </a:p>
          <a:p>
            <a:pPr lvl="2"/>
            <a:r>
              <a:rPr lang="fr-FR" dirty="0">
                <a:sym typeface="Wingdings" panose="05000000000000000000" pitchFamily="2" charset="2"/>
              </a:rPr>
              <a:t>Alternative : acclimatation + donc relation logarithmique ?</a:t>
            </a:r>
            <a:endParaRPr lang="fr-FR" dirty="0"/>
          </a:p>
          <a:p>
            <a:pPr lvl="1"/>
            <a:endParaRPr lang="fr-FR" dirty="0"/>
          </a:p>
          <a:p>
            <a:pPr lvl="1"/>
            <a:r>
              <a:rPr lang="fr-FR" dirty="0"/>
              <a:t>Durée + fréquence</a:t>
            </a:r>
          </a:p>
          <a:p>
            <a:pPr lvl="2"/>
            <a:r>
              <a:rPr lang="fr-FR" dirty="0"/>
              <a:t>Nb de fois où on dépasse un seuil pendant + de </a:t>
            </a:r>
            <a:r>
              <a:rPr lang="fr-FR" i="1" dirty="0"/>
              <a:t>n</a:t>
            </a:r>
            <a:r>
              <a:rPr lang="fr-FR" dirty="0"/>
              <a:t> jours</a:t>
            </a:r>
          </a:p>
          <a:p>
            <a:pPr lvl="1"/>
            <a:endParaRPr lang="fr-FR" dirty="0"/>
          </a:p>
        </p:txBody>
      </p:sp>
      <p:grpSp>
        <p:nvGrpSpPr>
          <p:cNvPr id="17" name="Groupe 16">
            <a:extLst>
              <a:ext uri="{FF2B5EF4-FFF2-40B4-BE49-F238E27FC236}">
                <a16:creationId xmlns:a16="http://schemas.microsoft.com/office/drawing/2014/main" id="{91F340C1-4B37-4073-8871-B9F133A0C0D0}"/>
              </a:ext>
            </a:extLst>
          </p:cNvPr>
          <p:cNvGrpSpPr/>
          <p:nvPr/>
        </p:nvGrpSpPr>
        <p:grpSpPr>
          <a:xfrm>
            <a:off x="3910541" y="5086636"/>
            <a:ext cx="3005655" cy="1406239"/>
            <a:chOff x="3234267" y="820109"/>
            <a:chExt cx="2116666" cy="1406239"/>
          </a:xfrm>
        </p:grpSpPr>
        <p:cxnSp>
          <p:nvCxnSpPr>
            <p:cNvPr id="18" name="Connecteur droit 17">
              <a:extLst>
                <a:ext uri="{FF2B5EF4-FFF2-40B4-BE49-F238E27FC236}">
                  <a16:creationId xmlns:a16="http://schemas.microsoft.com/office/drawing/2014/main" id="{A50FAC6B-F3A0-435F-94A3-8EBDE67A3E2D}"/>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7A03FBF-4294-45EB-BBA7-1123D8868F4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0" name="Connecteur droit 19">
            <a:extLst>
              <a:ext uri="{FF2B5EF4-FFF2-40B4-BE49-F238E27FC236}">
                <a16:creationId xmlns:a16="http://schemas.microsoft.com/office/drawing/2014/main" id="{12DD76E2-631A-4409-B9CE-EB7FFCEF201D}"/>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2" name="ZoneTexte 21">
            <a:extLst>
              <a:ext uri="{FF2B5EF4-FFF2-40B4-BE49-F238E27FC236}">
                <a16:creationId xmlns:a16="http://schemas.microsoft.com/office/drawing/2014/main" id="{162EF420-96E6-4A8A-BD50-67C870531CA4}"/>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26" name="ZoneTexte 25">
            <a:extLst>
              <a:ext uri="{FF2B5EF4-FFF2-40B4-BE49-F238E27FC236}">
                <a16:creationId xmlns:a16="http://schemas.microsoft.com/office/drawing/2014/main" id="{860E9145-BF11-498F-A083-9A5C6DECB3FD}"/>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28" name="Forme libre : forme 27">
            <a:extLst>
              <a:ext uri="{FF2B5EF4-FFF2-40B4-BE49-F238E27FC236}">
                <a16:creationId xmlns:a16="http://schemas.microsoft.com/office/drawing/2014/main" id="{E7FCFC29-0792-4E50-9773-1A984785AAED}"/>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2553B367-6D08-41D4-B27E-28475839C010}"/>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 forme 32">
            <a:extLst>
              <a:ext uri="{FF2B5EF4-FFF2-40B4-BE49-F238E27FC236}">
                <a16:creationId xmlns:a16="http://schemas.microsoft.com/office/drawing/2014/main" id="{A2811E04-B7FA-4819-B0D2-7D0A8D93BA33}"/>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orme libre : forme 34">
            <a:extLst>
              <a:ext uri="{FF2B5EF4-FFF2-40B4-BE49-F238E27FC236}">
                <a16:creationId xmlns:a16="http://schemas.microsoft.com/office/drawing/2014/main" id="{CA374C6B-CD17-4B58-A7B2-09CEF5EDD12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1A85734D-D68E-4C02-9137-ADB457416364}"/>
              </a:ext>
            </a:extLst>
          </p:cNvPr>
          <p:cNvSpPr txBox="1"/>
          <p:nvPr/>
        </p:nvSpPr>
        <p:spPr>
          <a:xfrm>
            <a:off x="7807592" y="5292183"/>
            <a:ext cx="2565134" cy="646331"/>
          </a:xfrm>
          <a:prstGeom prst="rect">
            <a:avLst/>
          </a:prstGeom>
          <a:noFill/>
        </p:spPr>
        <p:txBody>
          <a:bodyPr wrap="square" rtlCol="0">
            <a:spAutoFit/>
          </a:bodyPr>
          <a:lstStyle/>
          <a:p>
            <a:r>
              <a:rPr lang="fr-FR" dirty="0"/>
              <a:t>-&gt; </a:t>
            </a:r>
            <a:r>
              <a:rPr lang="fr-FR" i="1" dirty="0"/>
              <a:t>A calculer dès n=1 ? (Gallant et al. 2017)</a:t>
            </a:r>
            <a:endParaRPr lang="fr-FR" dirty="0"/>
          </a:p>
        </p:txBody>
      </p:sp>
      <p:cxnSp>
        <p:nvCxnSpPr>
          <p:cNvPr id="5" name="Connecteur droit 4">
            <a:extLst>
              <a:ext uri="{FF2B5EF4-FFF2-40B4-BE49-F238E27FC236}">
                <a16:creationId xmlns:a16="http://schemas.microsoft.com/office/drawing/2014/main" id="{B3CE034B-E2B0-43BD-94A9-D9B26262EA06}"/>
              </a:ext>
            </a:extLst>
          </p:cNvPr>
          <p:cNvCxnSpPr/>
          <p:nvPr/>
        </p:nvCxnSpPr>
        <p:spPr>
          <a:xfrm>
            <a:off x="4503420" y="5873853"/>
            <a:ext cx="472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4F644CCB-563C-41CC-977B-A36C274CF367}"/>
              </a:ext>
            </a:extLst>
          </p:cNvPr>
          <p:cNvCxnSpPr/>
          <p:nvPr/>
        </p:nvCxnSpPr>
        <p:spPr>
          <a:xfrm>
            <a:off x="5510213" y="5873853"/>
            <a:ext cx="472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11B7C6D0-44E8-4607-9C2F-059C9E521279}"/>
              </a:ext>
            </a:extLst>
          </p:cNvPr>
          <p:cNvCxnSpPr>
            <a:cxnSpLocks/>
          </p:cNvCxnSpPr>
          <p:nvPr/>
        </p:nvCxnSpPr>
        <p:spPr>
          <a:xfrm>
            <a:off x="6280785" y="5873853"/>
            <a:ext cx="17002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D4E74FC0-A442-4A18-986D-EBE23481FD11}"/>
              </a:ext>
            </a:extLst>
          </p:cNvPr>
          <p:cNvSpPr txBox="1"/>
          <p:nvPr/>
        </p:nvSpPr>
        <p:spPr>
          <a:xfrm>
            <a:off x="4598459" y="5888791"/>
            <a:ext cx="152400" cy="246221"/>
          </a:xfrm>
          <a:prstGeom prst="rect">
            <a:avLst/>
          </a:prstGeom>
          <a:noFill/>
        </p:spPr>
        <p:txBody>
          <a:bodyPr wrap="square" rtlCol="0">
            <a:spAutoFit/>
          </a:bodyPr>
          <a:lstStyle/>
          <a:p>
            <a:r>
              <a:rPr lang="fr-FR" sz="1000" dirty="0">
                <a:solidFill>
                  <a:schemeClr val="accent1">
                    <a:lumMod val="50000"/>
                  </a:schemeClr>
                </a:solidFill>
              </a:rPr>
              <a:t>1</a:t>
            </a:r>
          </a:p>
        </p:txBody>
      </p:sp>
      <p:sp>
        <p:nvSpPr>
          <p:cNvPr id="27" name="ZoneTexte 26">
            <a:extLst>
              <a:ext uri="{FF2B5EF4-FFF2-40B4-BE49-F238E27FC236}">
                <a16:creationId xmlns:a16="http://schemas.microsoft.com/office/drawing/2014/main" id="{9C114040-17B9-4153-8330-10371EDB0C8C}"/>
              </a:ext>
            </a:extLst>
          </p:cNvPr>
          <p:cNvSpPr txBox="1"/>
          <p:nvPr/>
        </p:nvSpPr>
        <p:spPr>
          <a:xfrm>
            <a:off x="5670233" y="5888791"/>
            <a:ext cx="152400" cy="246221"/>
          </a:xfrm>
          <a:prstGeom prst="rect">
            <a:avLst/>
          </a:prstGeom>
          <a:noFill/>
        </p:spPr>
        <p:txBody>
          <a:bodyPr wrap="square" rtlCol="0">
            <a:spAutoFit/>
          </a:bodyPr>
          <a:lstStyle/>
          <a:p>
            <a:r>
              <a:rPr lang="fr-FR" sz="1000" dirty="0">
                <a:solidFill>
                  <a:schemeClr val="accent1">
                    <a:lumMod val="50000"/>
                  </a:schemeClr>
                </a:solidFill>
              </a:rPr>
              <a:t>2</a:t>
            </a:r>
          </a:p>
        </p:txBody>
      </p:sp>
      <p:sp>
        <p:nvSpPr>
          <p:cNvPr id="29" name="ZoneTexte 28">
            <a:extLst>
              <a:ext uri="{FF2B5EF4-FFF2-40B4-BE49-F238E27FC236}">
                <a16:creationId xmlns:a16="http://schemas.microsoft.com/office/drawing/2014/main" id="{E4165A9B-EF6B-4165-8D18-50299A973B90}"/>
              </a:ext>
            </a:extLst>
          </p:cNvPr>
          <p:cNvSpPr txBox="1"/>
          <p:nvPr/>
        </p:nvSpPr>
        <p:spPr>
          <a:xfrm>
            <a:off x="6253163" y="5888791"/>
            <a:ext cx="152400" cy="246221"/>
          </a:xfrm>
          <a:prstGeom prst="rect">
            <a:avLst/>
          </a:prstGeom>
          <a:noFill/>
        </p:spPr>
        <p:txBody>
          <a:bodyPr wrap="square" rtlCol="0">
            <a:spAutoFit/>
          </a:bodyPr>
          <a:lstStyle/>
          <a:p>
            <a:r>
              <a:rPr lang="fr-FR" sz="1000" dirty="0">
                <a:solidFill>
                  <a:schemeClr val="accent1">
                    <a:lumMod val="50000"/>
                  </a:schemeClr>
                </a:solidFill>
              </a:rPr>
              <a:t>3</a:t>
            </a:r>
          </a:p>
        </p:txBody>
      </p:sp>
      <p:pic>
        <p:nvPicPr>
          <p:cNvPr id="6" name="Image 5">
            <a:extLst>
              <a:ext uri="{FF2B5EF4-FFF2-40B4-BE49-F238E27FC236}">
                <a16:creationId xmlns:a16="http://schemas.microsoft.com/office/drawing/2014/main" id="{A77D6D4D-DED5-4581-9DA6-16927F752471}"/>
              </a:ext>
            </a:extLst>
          </p:cNvPr>
          <p:cNvPicPr>
            <a:picLocks noChangeAspect="1"/>
          </p:cNvPicPr>
          <p:nvPr/>
        </p:nvPicPr>
        <p:blipFill>
          <a:blip r:embed="rId2"/>
          <a:stretch>
            <a:fillRect/>
          </a:stretch>
        </p:blipFill>
        <p:spPr>
          <a:xfrm>
            <a:off x="9030657" y="6246271"/>
            <a:ext cx="3039032" cy="493208"/>
          </a:xfrm>
          <a:prstGeom prst="rect">
            <a:avLst/>
          </a:prstGeom>
        </p:spPr>
      </p:pic>
    </p:spTree>
    <p:extLst>
      <p:ext uri="{BB962C8B-B14F-4D97-AF65-F5344CB8AC3E}">
        <p14:creationId xmlns:p14="http://schemas.microsoft.com/office/powerpoint/2010/main" val="214388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57831-2ED9-41E6-8156-44B89202DF0E}"/>
              </a:ext>
            </a:extLst>
          </p:cNvPr>
          <p:cNvSpPr>
            <a:spLocks noGrp="1"/>
          </p:cNvSpPr>
          <p:nvPr>
            <p:ph type="title"/>
          </p:nvPr>
        </p:nvSpPr>
        <p:spPr/>
        <p:txBody>
          <a:bodyPr/>
          <a:lstStyle/>
          <a:p>
            <a:r>
              <a:rPr lang="fr-FR" dirty="0"/>
              <a:t>Métriques liées à la durée du stress</a:t>
            </a:r>
          </a:p>
        </p:txBody>
      </p:sp>
      <p:sp>
        <p:nvSpPr>
          <p:cNvPr id="3" name="Espace réservé du contenu 2">
            <a:extLst>
              <a:ext uri="{FF2B5EF4-FFF2-40B4-BE49-F238E27FC236}">
                <a16:creationId xmlns:a16="http://schemas.microsoft.com/office/drawing/2014/main" id="{AEAB8146-03AF-4BCF-8AA2-32D168AD73A9}"/>
              </a:ext>
            </a:extLst>
          </p:cNvPr>
          <p:cNvSpPr>
            <a:spLocks noGrp="1"/>
          </p:cNvSpPr>
          <p:nvPr>
            <p:ph idx="1"/>
          </p:nvPr>
        </p:nvSpPr>
        <p:spPr/>
        <p:txBody>
          <a:bodyPr/>
          <a:lstStyle/>
          <a:p>
            <a:r>
              <a:rPr lang="fr-FR" dirty="0"/>
              <a:t>Facteur </a:t>
            </a:r>
            <a:r>
              <a:rPr lang="fr-FR" i="1" dirty="0"/>
              <a:t>durée du stress</a:t>
            </a:r>
          </a:p>
          <a:p>
            <a:pPr lvl="1"/>
            <a:r>
              <a:rPr lang="fr-FR" dirty="0"/>
              <a:t>Pas vraiment d’exemple d’indicateur dans la littérature « saumon »</a:t>
            </a:r>
          </a:p>
          <a:p>
            <a:pPr lvl="1"/>
            <a:r>
              <a:rPr lang="fr-FR" dirty="0"/>
              <a:t>Mais des exemples chez d’autres taxons</a:t>
            </a:r>
          </a:p>
          <a:p>
            <a:pPr lvl="1"/>
            <a:endParaRPr lang="fr-FR" dirty="0"/>
          </a:p>
          <a:p>
            <a:pPr lvl="1"/>
            <a:r>
              <a:rPr lang="fr-FR" dirty="0"/>
              <a:t>Durée</a:t>
            </a:r>
          </a:p>
          <a:p>
            <a:pPr lvl="2"/>
            <a:r>
              <a:rPr lang="fr-FR" dirty="0"/>
              <a:t>Durée totale de la période contenant des évènements où la température dépasse un seuil </a:t>
            </a:r>
            <a:r>
              <a:rPr lang="fr-FR" i="1" dirty="0"/>
              <a:t>s</a:t>
            </a:r>
            <a:r>
              <a:rPr lang="fr-FR" dirty="0"/>
              <a:t> pendant </a:t>
            </a:r>
            <a:r>
              <a:rPr lang="fr-FR" i="1" dirty="0"/>
              <a:t>n</a:t>
            </a:r>
            <a:r>
              <a:rPr lang="fr-FR" dirty="0"/>
              <a:t> jours  (par ex. 3)</a:t>
            </a:r>
          </a:p>
          <a:p>
            <a:pPr lvl="1"/>
            <a:endParaRPr lang="fr-FR" dirty="0"/>
          </a:p>
        </p:txBody>
      </p:sp>
      <p:grpSp>
        <p:nvGrpSpPr>
          <p:cNvPr id="17" name="Groupe 16">
            <a:extLst>
              <a:ext uri="{FF2B5EF4-FFF2-40B4-BE49-F238E27FC236}">
                <a16:creationId xmlns:a16="http://schemas.microsoft.com/office/drawing/2014/main" id="{91F340C1-4B37-4073-8871-B9F133A0C0D0}"/>
              </a:ext>
            </a:extLst>
          </p:cNvPr>
          <p:cNvGrpSpPr/>
          <p:nvPr/>
        </p:nvGrpSpPr>
        <p:grpSpPr>
          <a:xfrm>
            <a:off x="3910541" y="5086636"/>
            <a:ext cx="3005655" cy="1406239"/>
            <a:chOff x="3234267" y="820109"/>
            <a:chExt cx="2116666" cy="1406239"/>
          </a:xfrm>
        </p:grpSpPr>
        <p:cxnSp>
          <p:nvCxnSpPr>
            <p:cNvPr id="18" name="Connecteur droit 17">
              <a:extLst>
                <a:ext uri="{FF2B5EF4-FFF2-40B4-BE49-F238E27FC236}">
                  <a16:creationId xmlns:a16="http://schemas.microsoft.com/office/drawing/2014/main" id="{A50FAC6B-F3A0-435F-94A3-8EBDE67A3E2D}"/>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7A03FBF-4294-45EB-BBA7-1123D8868F4C}"/>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0" name="Connecteur droit 19">
            <a:extLst>
              <a:ext uri="{FF2B5EF4-FFF2-40B4-BE49-F238E27FC236}">
                <a16:creationId xmlns:a16="http://schemas.microsoft.com/office/drawing/2014/main" id="{12DD76E2-631A-4409-B9CE-EB7FFCEF201D}"/>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2" name="ZoneTexte 21">
            <a:extLst>
              <a:ext uri="{FF2B5EF4-FFF2-40B4-BE49-F238E27FC236}">
                <a16:creationId xmlns:a16="http://schemas.microsoft.com/office/drawing/2014/main" id="{162EF420-96E6-4A8A-BD50-67C870531CA4}"/>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26" name="ZoneTexte 25">
            <a:extLst>
              <a:ext uri="{FF2B5EF4-FFF2-40B4-BE49-F238E27FC236}">
                <a16:creationId xmlns:a16="http://schemas.microsoft.com/office/drawing/2014/main" id="{860E9145-BF11-498F-A083-9A5C6DECB3FD}"/>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28" name="Forme libre : forme 27">
            <a:extLst>
              <a:ext uri="{FF2B5EF4-FFF2-40B4-BE49-F238E27FC236}">
                <a16:creationId xmlns:a16="http://schemas.microsoft.com/office/drawing/2014/main" id="{E7FCFC29-0792-4E50-9773-1A984785AAED}"/>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2553B367-6D08-41D4-B27E-28475839C010}"/>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 forme 32">
            <a:extLst>
              <a:ext uri="{FF2B5EF4-FFF2-40B4-BE49-F238E27FC236}">
                <a16:creationId xmlns:a16="http://schemas.microsoft.com/office/drawing/2014/main" id="{A2811E04-B7FA-4819-B0D2-7D0A8D93BA33}"/>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orme libre : forme 34">
            <a:extLst>
              <a:ext uri="{FF2B5EF4-FFF2-40B4-BE49-F238E27FC236}">
                <a16:creationId xmlns:a16="http://schemas.microsoft.com/office/drawing/2014/main" id="{CA374C6B-CD17-4B58-A7B2-09CEF5EDD12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1A85734D-D68E-4C02-9137-ADB457416364}"/>
              </a:ext>
            </a:extLst>
          </p:cNvPr>
          <p:cNvSpPr txBox="1"/>
          <p:nvPr/>
        </p:nvSpPr>
        <p:spPr>
          <a:xfrm>
            <a:off x="8281459" y="5227522"/>
            <a:ext cx="3086091" cy="646331"/>
          </a:xfrm>
          <a:prstGeom prst="rect">
            <a:avLst/>
          </a:prstGeom>
          <a:noFill/>
        </p:spPr>
        <p:txBody>
          <a:bodyPr wrap="square" rtlCol="0">
            <a:spAutoFit/>
          </a:bodyPr>
          <a:lstStyle/>
          <a:p>
            <a:r>
              <a:rPr lang="fr-FR" dirty="0"/>
              <a:t>-&gt; </a:t>
            </a:r>
            <a:r>
              <a:rPr lang="fr-FR" i="1" dirty="0"/>
              <a:t>Durée saisonnière </a:t>
            </a:r>
            <a:r>
              <a:rPr lang="fr-FR" dirty="0"/>
              <a:t>de la période propice au stress</a:t>
            </a:r>
          </a:p>
        </p:txBody>
      </p:sp>
      <p:cxnSp>
        <p:nvCxnSpPr>
          <p:cNvPr id="6" name="Connecteur droit 5">
            <a:extLst>
              <a:ext uri="{FF2B5EF4-FFF2-40B4-BE49-F238E27FC236}">
                <a16:creationId xmlns:a16="http://schemas.microsoft.com/office/drawing/2014/main" id="{563F97A4-F211-47C0-836F-DC9B653082B1}"/>
              </a:ext>
            </a:extLst>
          </p:cNvPr>
          <p:cNvCxnSpPr>
            <a:cxnSpLocks/>
          </p:cNvCxnSpPr>
          <p:nvPr/>
        </p:nvCxnSpPr>
        <p:spPr>
          <a:xfrm flipV="1">
            <a:off x="4431506" y="5151121"/>
            <a:ext cx="0" cy="601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222E9E8D-5FFA-42BD-A5DE-D1158AA595CD}"/>
              </a:ext>
            </a:extLst>
          </p:cNvPr>
          <p:cNvCxnSpPr/>
          <p:nvPr/>
        </p:nvCxnSpPr>
        <p:spPr>
          <a:xfrm flipV="1">
            <a:off x="6455092" y="5151120"/>
            <a:ext cx="0" cy="7227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AD6DE7F6-4488-4D50-824C-A766F07C2040}"/>
              </a:ext>
            </a:extLst>
          </p:cNvPr>
          <p:cNvCxnSpPr>
            <a:cxnSpLocks/>
          </p:cNvCxnSpPr>
          <p:nvPr/>
        </p:nvCxnSpPr>
        <p:spPr>
          <a:xfrm>
            <a:off x="4476750" y="5086636"/>
            <a:ext cx="1852613" cy="0"/>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256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EE7921-CD97-4C66-BF26-351057E92480}"/>
              </a:ext>
            </a:extLst>
          </p:cNvPr>
          <p:cNvSpPr>
            <a:spLocks noGrp="1"/>
          </p:cNvSpPr>
          <p:nvPr>
            <p:ph type="title"/>
          </p:nvPr>
        </p:nvSpPr>
        <p:spPr/>
        <p:txBody>
          <a:bodyPr/>
          <a:lstStyle/>
          <a:p>
            <a:r>
              <a:rPr lang="fr-FR" dirty="0"/>
              <a:t>Métriques liées à la durée du stress</a:t>
            </a:r>
          </a:p>
        </p:txBody>
      </p:sp>
      <p:sp>
        <p:nvSpPr>
          <p:cNvPr id="6" name="Espace réservé du contenu 2">
            <a:extLst>
              <a:ext uri="{FF2B5EF4-FFF2-40B4-BE49-F238E27FC236}">
                <a16:creationId xmlns:a16="http://schemas.microsoft.com/office/drawing/2014/main" id="{913A6E56-3619-40C0-BB64-6038FB080AD6}"/>
              </a:ext>
            </a:extLst>
          </p:cNvPr>
          <p:cNvSpPr>
            <a:spLocks noGrp="1"/>
          </p:cNvSpPr>
          <p:nvPr>
            <p:ph idx="1"/>
          </p:nvPr>
        </p:nvSpPr>
        <p:spPr>
          <a:xfrm>
            <a:off x="838200" y="1825625"/>
            <a:ext cx="10515600" cy="4351338"/>
          </a:xfrm>
        </p:spPr>
        <p:txBody>
          <a:bodyPr/>
          <a:lstStyle/>
          <a:p>
            <a:r>
              <a:rPr lang="fr-FR" dirty="0"/>
              <a:t>Facteur </a:t>
            </a:r>
            <a:r>
              <a:rPr lang="fr-FR" i="1" dirty="0"/>
              <a:t>durée du stress</a:t>
            </a:r>
          </a:p>
          <a:p>
            <a:pPr lvl="1"/>
            <a:r>
              <a:rPr lang="fr-FR" dirty="0"/>
              <a:t>Elliott 1994 : « Thermal stress </a:t>
            </a:r>
            <a:r>
              <a:rPr lang="fr-FR" dirty="0" err="1"/>
              <a:t>is</a:t>
            </a:r>
            <a:r>
              <a:rPr lang="fr-FR" dirty="0"/>
              <a:t> </a:t>
            </a:r>
            <a:r>
              <a:rPr lang="fr-FR" dirty="0" err="1"/>
              <a:t>lethal</a:t>
            </a:r>
            <a:r>
              <a:rPr lang="fr-FR" dirty="0"/>
              <a:t> </a:t>
            </a:r>
            <a:r>
              <a:rPr lang="fr-FR" dirty="0" err="1"/>
              <a:t>outside</a:t>
            </a:r>
            <a:r>
              <a:rPr lang="fr-FR" dirty="0"/>
              <a:t> </a:t>
            </a:r>
            <a:r>
              <a:rPr lang="fr-FR" dirty="0" err="1"/>
              <a:t>this</a:t>
            </a:r>
            <a:r>
              <a:rPr lang="fr-FR" dirty="0"/>
              <a:t> </a:t>
            </a:r>
            <a:r>
              <a:rPr lang="fr-FR" dirty="0" err="1"/>
              <a:t>tolerance</a:t>
            </a:r>
            <a:r>
              <a:rPr lang="fr-FR" dirty="0"/>
              <a:t> zone and </a:t>
            </a:r>
            <a:r>
              <a:rPr lang="fr-FR" dirty="0" err="1"/>
              <a:t>death</a:t>
            </a:r>
            <a:r>
              <a:rPr lang="fr-FR" dirty="0"/>
              <a:t> </a:t>
            </a:r>
            <a:r>
              <a:rPr lang="fr-FR" dirty="0" err="1"/>
              <a:t>is</a:t>
            </a:r>
            <a:r>
              <a:rPr lang="fr-FR" dirty="0"/>
              <a:t> a </a:t>
            </a:r>
            <a:r>
              <a:rPr lang="fr-FR" dirty="0" err="1"/>
              <a:t>function</a:t>
            </a:r>
            <a:r>
              <a:rPr lang="fr-FR" dirty="0"/>
              <a:t> of the </a:t>
            </a:r>
            <a:r>
              <a:rPr lang="fr-FR" dirty="0" err="1"/>
              <a:t>exposure</a:t>
            </a:r>
            <a:r>
              <a:rPr lang="fr-FR" dirty="0"/>
              <a:t> time to the thermal stress ».</a:t>
            </a:r>
          </a:p>
          <a:p>
            <a:pPr lvl="1"/>
            <a:endParaRPr lang="fr-FR" dirty="0"/>
          </a:p>
          <a:p>
            <a:pPr lvl="1"/>
            <a:r>
              <a:rPr lang="fr-FR" dirty="0"/>
              <a:t>Durée + intensité</a:t>
            </a:r>
          </a:p>
          <a:p>
            <a:pPr lvl="2"/>
            <a:r>
              <a:rPr lang="fr-FR" dirty="0"/>
              <a:t>Cumul des températures pendant les périodes où la température a dépassé le seuil pendant au moins </a:t>
            </a:r>
            <a:r>
              <a:rPr lang="fr-FR" i="1" dirty="0"/>
              <a:t>n</a:t>
            </a:r>
            <a:r>
              <a:rPr lang="fr-FR" dirty="0"/>
              <a:t> jours</a:t>
            </a:r>
          </a:p>
          <a:p>
            <a:pPr lvl="1"/>
            <a:endParaRPr lang="fr-FR" dirty="0"/>
          </a:p>
        </p:txBody>
      </p:sp>
      <p:grpSp>
        <p:nvGrpSpPr>
          <p:cNvPr id="7" name="Groupe 6">
            <a:extLst>
              <a:ext uri="{FF2B5EF4-FFF2-40B4-BE49-F238E27FC236}">
                <a16:creationId xmlns:a16="http://schemas.microsoft.com/office/drawing/2014/main" id="{56BF74D8-F9ED-4CCA-BB0B-E2049B4E1C9C}"/>
              </a:ext>
            </a:extLst>
          </p:cNvPr>
          <p:cNvGrpSpPr/>
          <p:nvPr/>
        </p:nvGrpSpPr>
        <p:grpSpPr>
          <a:xfrm>
            <a:off x="3910541" y="5086636"/>
            <a:ext cx="3005655" cy="1406239"/>
            <a:chOff x="3234267" y="820109"/>
            <a:chExt cx="2116666" cy="1406239"/>
          </a:xfrm>
        </p:grpSpPr>
        <p:cxnSp>
          <p:nvCxnSpPr>
            <p:cNvPr id="8" name="Connecteur droit 7">
              <a:extLst>
                <a:ext uri="{FF2B5EF4-FFF2-40B4-BE49-F238E27FC236}">
                  <a16:creationId xmlns:a16="http://schemas.microsoft.com/office/drawing/2014/main" id="{90FF0E7B-5425-4CBB-AD9A-2E9D9611B9E8}"/>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30243D3E-0659-4130-B148-33CF94D463BB}"/>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 name="Connecteur droit 9">
            <a:extLst>
              <a:ext uri="{FF2B5EF4-FFF2-40B4-BE49-F238E27FC236}">
                <a16:creationId xmlns:a16="http://schemas.microsoft.com/office/drawing/2014/main" id="{220C7369-6AE0-4565-A9B0-07E6999D69CF}"/>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A830B282-53A0-4478-AFB6-9F24ADCF2EA5}"/>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12" name="ZoneTexte 11">
            <a:extLst>
              <a:ext uri="{FF2B5EF4-FFF2-40B4-BE49-F238E27FC236}">
                <a16:creationId xmlns:a16="http://schemas.microsoft.com/office/drawing/2014/main" id="{537362CE-7ECE-428C-B953-51BBBC2FC7DF}"/>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13" name="Forme libre : forme 12">
            <a:extLst>
              <a:ext uri="{FF2B5EF4-FFF2-40B4-BE49-F238E27FC236}">
                <a16:creationId xmlns:a16="http://schemas.microsoft.com/office/drawing/2014/main" id="{1BBEA7A3-6D4D-4040-AC7E-0FC43A845FE4}"/>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A135D4A0-90BD-4795-9188-E3C0791FDCFF}"/>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 forme 14">
            <a:extLst>
              <a:ext uri="{FF2B5EF4-FFF2-40B4-BE49-F238E27FC236}">
                <a16:creationId xmlns:a16="http://schemas.microsoft.com/office/drawing/2014/main" id="{9F1722A7-0AFA-4DFB-A41C-3E06D0DEA334}"/>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solidFill>
            <a:srgbClr val="FFC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 forme 15">
            <a:extLst>
              <a:ext uri="{FF2B5EF4-FFF2-40B4-BE49-F238E27FC236}">
                <a16:creationId xmlns:a16="http://schemas.microsoft.com/office/drawing/2014/main" id="{BD130693-2748-42F2-AB0D-39023E831B35}"/>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solidFill>
            <a:srgbClr val="FFC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D4E0DE60-CCC1-434B-B4CC-349FCCC02F67}"/>
              </a:ext>
            </a:extLst>
          </p:cNvPr>
          <p:cNvCxnSpPr>
            <a:cxnSpLocks/>
          </p:cNvCxnSpPr>
          <p:nvPr/>
        </p:nvCxnSpPr>
        <p:spPr>
          <a:xfrm flipV="1">
            <a:off x="4431506" y="5151121"/>
            <a:ext cx="0" cy="601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0115442A-3A7F-46FD-996C-CF0AAE42F42D}"/>
              </a:ext>
            </a:extLst>
          </p:cNvPr>
          <p:cNvCxnSpPr/>
          <p:nvPr/>
        </p:nvCxnSpPr>
        <p:spPr>
          <a:xfrm flipV="1">
            <a:off x="6455092" y="5151120"/>
            <a:ext cx="0" cy="7227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28DA3265-4CF2-40D3-A9AF-FD8935C30E7B}"/>
              </a:ext>
            </a:extLst>
          </p:cNvPr>
          <p:cNvCxnSpPr>
            <a:cxnSpLocks/>
          </p:cNvCxnSpPr>
          <p:nvPr/>
        </p:nvCxnSpPr>
        <p:spPr>
          <a:xfrm>
            <a:off x="4476750" y="5086636"/>
            <a:ext cx="1852613" cy="0"/>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7FA76E3D-DFAA-4737-BFFB-DAE4477BB53B}"/>
              </a:ext>
            </a:extLst>
          </p:cNvPr>
          <p:cNvSpPr txBox="1"/>
          <p:nvPr/>
        </p:nvSpPr>
        <p:spPr>
          <a:xfrm>
            <a:off x="8281459" y="5227522"/>
            <a:ext cx="3505727" cy="646331"/>
          </a:xfrm>
          <a:prstGeom prst="rect">
            <a:avLst/>
          </a:prstGeom>
          <a:noFill/>
        </p:spPr>
        <p:txBody>
          <a:bodyPr wrap="square" rtlCol="0">
            <a:spAutoFit/>
          </a:bodyPr>
          <a:lstStyle/>
          <a:p>
            <a:r>
              <a:rPr lang="fr-FR" dirty="0"/>
              <a:t>-&gt; </a:t>
            </a:r>
            <a:r>
              <a:rPr lang="fr-FR" i="1" dirty="0"/>
              <a:t>Accumulation du stress </a:t>
            </a:r>
            <a:r>
              <a:rPr lang="fr-FR" dirty="0"/>
              <a:t>pendant les évènements de stress</a:t>
            </a:r>
          </a:p>
        </p:txBody>
      </p:sp>
    </p:spTree>
    <p:extLst>
      <p:ext uri="{BB962C8B-B14F-4D97-AF65-F5344CB8AC3E}">
        <p14:creationId xmlns:p14="http://schemas.microsoft.com/office/powerpoint/2010/main" val="3401841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EE7921-CD97-4C66-BF26-351057E92480}"/>
              </a:ext>
            </a:extLst>
          </p:cNvPr>
          <p:cNvSpPr>
            <a:spLocks noGrp="1"/>
          </p:cNvSpPr>
          <p:nvPr>
            <p:ph type="title"/>
          </p:nvPr>
        </p:nvSpPr>
        <p:spPr/>
        <p:txBody>
          <a:bodyPr/>
          <a:lstStyle/>
          <a:p>
            <a:r>
              <a:rPr lang="fr-FR" dirty="0"/>
              <a:t>Métriques liées à la durée du stress</a:t>
            </a:r>
          </a:p>
        </p:txBody>
      </p:sp>
      <p:sp>
        <p:nvSpPr>
          <p:cNvPr id="6" name="Espace réservé du contenu 2">
            <a:extLst>
              <a:ext uri="{FF2B5EF4-FFF2-40B4-BE49-F238E27FC236}">
                <a16:creationId xmlns:a16="http://schemas.microsoft.com/office/drawing/2014/main" id="{913A6E56-3619-40C0-BB64-6038FB080AD6}"/>
              </a:ext>
            </a:extLst>
          </p:cNvPr>
          <p:cNvSpPr>
            <a:spLocks noGrp="1"/>
          </p:cNvSpPr>
          <p:nvPr>
            <p:ph idx="1"/>
          </p:nvPr>
        </p:nvSpPr>
        <p:spPr>
          <a:xfrm>
            <a:off x="838200" y="1825625"/>
            <a:ext cx="10515600" cy="4351338"/>
          </a:xfrm>
        </p:spPr>
        <p:txBody>
          <a:bodyPr/>
          <a:lstStyle/>
          <a:p>
            <a:r>
              <a:rPr lang="fr-FR" dirty="0"/>
              <a:t>Facteur </a:t>
            </a:r>
            <a:r>
              <a:rPr lang="fr-FR" i="1" dirty="0"/>
              <a:t>durée du stress</a:t>
            </a:r>
          </a:p>
          <a:p>
            <a:pPr lvl="1"/>
            <a:r>
              <a:rPr lang="fr-FR" dirty="0"/>
              <a:t>Elliott 1994 : « Thermal stress </a:t>
            </a:r>
            <a:r>
              <a:rPr lang="fr-FR" dirty="0" err="1"/>
              <a:t>is</a:t>
            </a:r>
            <a:r>
              <a:rPr lang="fr-FR" dirty="0"/>
              <a:t> </a:t>
            </a:r>
            <a:r>
              <a:rPr lang="fr-FR" dirty="0" err="1"/>
              <a:t>lethal</a:t>
            </a:r>
            <a:r>
              <a:rPr lang="fr-FR" dirty="0"/>
              <a:t> </a:t>
            </a:r>
            <a:r>
              <a:rPr lang="fr-FR" dirty="0" err="1"/>
              <a:t>outside</a:t>
            </a:r>
            <a:r>
              <a:rPr lang="fr-FR" dirty="0"/>
              <a:t> </a:t>
            </a:r>
            <a:r>
              <a:rPr lang="fr-FR" dirty="0" err="1"/>
              <a:t>this</a:t>
            </a:r>
            <a:r>
              <a:rPr lang="fr-FR" dirty="0"/>
              <a:t> </a:t>
            </a:r>
            <a:r>
              <a:rPr lang="fr-FR" dirty="0" err="1"/>
              <a:t>tolerance</a:t>
            </a:r>
            <a:r>
              <a:rPr lang="fr-FR" dirty="0"/>
              <a:t> zone and </a:t>
            </a:r>
            <a:r>
              <a:rPr lang="fr-FR" dirty="0" err="1"/>
              <a:t>death</a:t>
            </a:r>
            <a:r>
              <a:rPr lang="fr-FR" dirty="0"/>
              <a:t> </a:t>
            </a:r>
            <a:r>
              <a:rPr lang="fr-FR" dirty="0" err="1"/>
              <a:t>is</a:t>
            </a:r>
            <a:r>
              <a:rPr lang="fr-FR" dirty="0"/>
              <a:t> a </a:t>
            </a:r>
            <a:r>
              <a:rPr lang="fr-FR" dirty="0" err="1"/>
              <a:t>function</a:t>
            </a:r>
            <a:r>
              <a:rPr lang="fr-FR" dirty="0"/>
              <a:t> of the </a:t>
            </a:r>
            <a:r>
              <a:rPr lang="fr-FR" dirty="0" err="1"/>
              <a:t>exposure</a:t>
            </a:r>
            <a:r>
              <a:rPr lang="fr-FR" dirty="0"/>
              <a:t> time to the thermal stress ».</a:t>
            </a:r>
          </a:p>
          <a:p>
            <a:pPr lvl="1"/>
            <a:endParaRPr lang="fr-FR" dirty="0"/>
          </a:p>
          <a:p>
            <a:pPr lvl="1"/>
            <a:r>
              <a:rPr lang="fr-FR" dirty="0"/>
              <a:t>Durée + intensité</a:t>
            </a:r>
          </a:p>
          <a:p>
            <a:pPr lvl="2"/>
            <a:r>
              <a:rPr lang="fr-FR" dirty="0"/>
              <a:t>Cumul des températures pendant les périodes où la température a dépassé le seuil pendant au moins </a:t>
            </a:r>
            <a:r>
              <a:rPr lang="fr-FR" i="1" dirty="0"/>
              <a:t>n</a:t>
            </a:r>
            <a:r>
              <a:rPr lang="fr-FR" dirty="0"/>
              <a:t> jours </a:t>
            </a:r>
            <a:r>
              <a:rPr lang="fr-FR" b="1" dirty="0"/>
              <a:t>avec pondération par </a:t>
            </a:r>
            <a:r>
              <a:rPr lang="fr-FR" b="1" i="1" dirty="0"/>
              <a:t>n</a:t>
            </a:r>
          </a:p>
          <a:p>
            <a:pPr lvl="1"/>
            <a:endParaRPr lang="fr-FR" dirty="0"/>
          </a:p>
        </p:txBody>
      </p:sp>
      <p:grpSp>
        <p:nvGrpSpPr>
          <p:cNvPr id="7" name="Groupe 6">
            <a:extLst>
              <a:ext uri="{FF2B5EF4-FFF2-40B4-BE49-F238E27FC236}">
                <a16:creationId xmlns:a16="http://schemas.microsoft.com/office/drawing/2014/main" id="{56BF74D8-F9ED-4CCA-BB0B-E2049B4E1C9C}"/>
              </a:ext>
            </a:extLst>
          </p:cNvPr>
          <p:cNvGrpSpPr/>
          <p:nvPr/>
        </p:nvGrpSpPr>
        <p:grpSpPr>
          <a:xfrm>
            <a:off x="1383767" y="5086636"/>
            <a:ext cx="3005655" cy="1406239"/>
            <a:chOff x="3234267" y="820109"/>
            <a:chExt cx="2116666" cy="1406239"/>
          </a:xfrm>
        </p:grpSpPr>
        <p:cxnSp>
          <p:nvCxnSpPr>
            <p:cNvPr id="8" name="Connecteur droit 7">
              <a:extLst>
                <a:ext uri="{FF2B5EF4-FFF2-40B4-BE49-F238E27FC236}">
                  <a16:creationId xmlns:a16="http://schemas.microsoft.com/office/drawing/2014/main" id="{90FF0E7B-5425-4CBB-AD9A-2E9D9611B9E8}"/>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30243D3E-0659-4130-B148-33CF94D463BB}"/>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 name="Connecteur droit 9">
            <a:extLst>
              <a:ext uri="{FF2B5EF4-FFF2-40B4-BE49-F238E27FC236}">
                <a16:creationId xmlns:a16="http://schemas.microsoft.com/office/drawing/2014/main" id="{220C7369-6AE0-4565-A9B0-07E6999D69CF}"/>
              </a:ext>
            </a:extLst>
          </p:cNvPr>
          <p:cNvCxnSpPr>
            <a:cxnSpLocks/>
          </p:cNvCxnSpPr>
          <p:nvPr/>
        </p:nvCxnSpPr>
        <p:spPr>
          <a:xfrm>
            <a:off x="1190623"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A830B282-53A0-4478-AFB6-9F24ADCF2EA5}"/>
              </a:ext>
            </a:extLst>
          </p:cNvPr>
          <p:cNvSpPr txBox="1"/>
          <p:nvPr/>
        </p:nvSpPr>
        <p:spPr>
          <a:xfrm>
            <a:off x="2511421" y="6554114"/>
            <a:ext cx="809625" cy="307777"/>
          </a:xfrm>
          <a:prstGeom prst="rect">
            <a:avLst/>
          </a:prstGeom>
          <a:noFill/>
        </p:spPr>
        <p:txBody>
          <a:bodyPr wrap="square" rtlCol="0">
            <a:spAutoFit/>
          </a:bodyPr>
          <a:lstStyle/>
          <a:p>
            <a:r>
              <a:rPr lang="fr-FR" sz="1400" b="1" dirty="0"/>
              <a:t>Temps</a:t>
            </a:r>
          </a:p>
        </p:txBody>
      </p:sp>
      <p:sp>
        <p:nvSpPr>
          <p:cNvPr id="12" name="ZoneTexte 11">
            <a:extLst>
              <a:ext uri="{FF2B5EF4-FFF2-40B4-BE49-F238E27FC236}">
                <a16:creationId xmlns:a16="http://schemas.microsoft.com/office/drawing/2014/main" id="{537362CE-7ECE-428C-B953-51BBBC2FC7DF}"/>
              </a:ext>
            </a:extLst>
          </p:cNvPr>
          <p:cNvSpPr txBox="1"/>
          <p:nvPr/>
        </p:nvSpPr>
        <p:spPr>
          <a:xfrm>
            <a:off x="838200" y="4863853"/>
            <a:ext cx="704845" cy="369332"/>
          </a:xfrm>
          <a:prstGeom prst="rect">
            <a:avLst/>
          </a:prstGeom>
          <a:noFill/>
        </p:spPr>
        <p:txBody>
          <a:bodyPr wrap="square" rtlCol="0">
            <a:spAutoFit/>
          </a:bodyPr>
          <a:lstStyle/>
          <a:p>
            <a:r>
              <a:rPr lang="fr-FR" b="1" dirty="0"/>
              <a:t>B</a:t>
            </a:r>
          </a:p>
        </p:txBody>
      </p:sp>
      <p:sp>
        <p:nvSpPr>
          <p:cNvPr id="13" name="Forme libre : forme 12">
            <a:extLst>
              <a:ext uri="{FF2B5EF4-FFF2-40B4-BE49-F238E27FC236}">
                <a16:creationId xmlns:a16="http://schemas.microsoft.com/office/drawing/2014/main" id="{1BBEA7A3-6D4D-4040-AC7E-0FC43A845FE4}"/>
              </a:ext>
            </a:extLst>
          </p:cNvPr>
          <p:cNvSpPr/>
          <p:nvPr/>
        </p:nvSpPr>
        <p:spPr>
          <a:xfrm>
            <a:off x="1397526"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A135D4A0-90BD-4795-9188-E3C0791FDCFF}"/>
              </a:ext>
            </a:extLst>
          </p:cNvPr>
          <p:cNvSpPr/>
          <p:nvPr/>
        </p:nvSpPr>
        <p:spPr>
          <a:xfrm>
            <a:off x="1904732"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 forme 14">
            <a:extLst>
              <a:ext uri="{FF2B5EF4-FFF2-40B4-BE49-F238E27FC236}">
                <a16:creationId xmlns:a16="http://schemas.microsoft.com/office/drawing/2014/main" id="{9F1722A7-0AFA-4DFB-A41C-3E06D0DEA334}"/>
              </a:ext>
            </a:extLst>
          </p:cNvPr>
          <p:cNvSpPr/>
          <p:nvPr/>
        </p:nvSpPr>
        <p:spPr>
          <a:xfrm>
            <a:off x="2983439"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solidFill>
            <a:srgbClr val="FFC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 forme 15">
            <a:extLst>
              <a:ext uri="{FF2B5EF4-FFF2-40B4-BE49-F238E27FC236}">
                <a16:creationId xmlns:a16="http://schemas.microsoft.com/office/drawing/2014/main" id="{BD130693-2748-42F2-AB0D-39023E831B35}"/>
              </a:ext>
            </a:extLst>
          </p:cNvPr>
          <p:cNvSpPr/>
          <p:nvPr/>
        </p:nvSpPr>
        <p:spPr>
          <a:xfrm>
            <a:off x="3802589"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solidFill>
            <a:srgbClr val="FFC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D4E0DE60-CCC1-434B-B4CC-349FCCC02F67}"/>
              </a:ext>
            </a:extLst>
          </p:cNvPr>
          <p:cNvCxnSpPr>
            <a:cxnSpLocks/>
          </p:cNvCxnSpPr>
          <p:nvPr/>
        </p:nvCxnSpPr>
        <p:spPr>
          <a:xfrm flipV="1">
            <a:off x="1904732" y="5151121"/>
            <a:ext cx="0" cy="601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0115442A-3A7F-46FD-996C-CF0AAE42F42D}"/>
              </a:ext>
            </a:extLst>
          </p:cNvPr>
          <p:cNvCxnSpPr/>
          <p:nvPr/>
        </p:nvCxnSpPr>
        <p:spPr>
          <a:xfrm flipV="1">
            <a:off x="3928318" y="5151120"/>
            <a:ext cx="0" cy="7227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28DA3265-4CF2-40D3-A9AF-FD8935C30E7B}"/>
              </a:ext>
            </a:extLst>
          </p:cNvPr>
          <p:cNvCxnSpPr>
            <a:cxnSpLocks/>
          </p:cNvCxnSpPr>
          <p:nvPr/>
        </p:nvCxnSpPr>
        <p:spPr>
          <a:xfrm>
            <a:off x="1949976" y="5086636"/>
            <a:ext cx="1852613" cy="0"/>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93E9C224-06C3-43C5-86D8-522F243776CE}"/>
              </a:ext>
            </a:extLst>
          </p:cNvPr>
          <p:cNvSpPr txBox="1"/>
          <p:nvPr/>
        </p:nvSpPr>
        <p:spPr>
          <a:xfrm>
            <a:off x="8281459" y="4586854"/>
            <a:ext cx="3505727" cy="646331"/>
          </a:xfrm>
          <a:prstGeom prst="rect">
            <a:avLst/>
          </a:prstGeom>
          <a:noFill/>
        </p:spPr>
        <p:txBody>
          <a:bodyPr wrap="square" rtlCol="0">
            <a:spAutoFit/>
          </a:bodyPr>
          <a:lstStyle/>
          <a:p>
            <a:r>
              <a:rPr lang="fr-FR" dirty="0"/>
              <a:t>-&gt; </a:t>
            </a:r>
            <a:r>
              <a:rPr lang="fr-FR" i="1" dirty="0"/>
              <a:t>Accumulation pondérée du stress </a:t>
            </a:r>
            <a:r>
              <a:rPr lang="fr-FR" dirty="0"/>
              <a:t>pendant les évènements de stress</a:t>
            </a:r>
          </a:p>
        </p:txBody>
      </p:sp>
      <p:sp>
        <p:nvSpPr>
          <p:cNvPr id="3" name="ZoneTexte 2">
            <a:extLst>
              <a:ext uri="{FF2B5EF4-FFF2-40B4-BE49-F238E27FC236}">
                <a16:creationId xmlns:a16="http://schemas.microsoft.com/office/drawing/2014/main" id="{2374F320-9C53-4936-BF23-F3C59581060D}"/>
              </a:ext>
            </a:extLst>
          </p:cNvPr>
          <p:cNvSpPr txBox="1"/>
          <p:nvPr/>
        </p:nvSpPr>
        <p:spPr>
          <a:xfrm>
            <a:off x="5369451" y="5452110"/>
            <a:ext cx="5933544" cy="923330"/>
          </a:xfrm>
          <a:prstGeom prst="rect">
            <a:avLst/>
          </a:prstGeom>
          <a:noFill/>
        </p:spPr>
        <p:txBody>
          <a:bodyPr wrap="square" rtlCol="0">
            <a:spAutoFit/>
          </a:bodyPr>
          <a:lstStyle/>
          <a:p>
            <a:r>
              <a:rPr lang="fr-FR" dirty="0"/>
              <a:t>e.g. </a:t>
            </a:r>
            <a:r>
              <a:rPr lang="fr-FR" i="1" dirty="0"/>
              <a:t>s</a:t>
            </a:r>
            <a:r>
              <a:rPr lang="fr-FR" dirty="0"/>
              <a:t> = 20 et T°</a:t>
            </a:r>
            <a:r>
              <a:rPr lang="fr-FR" baseline="-25000" dirty="0"/>
              <a:t>(j1, j2, 23) </a:t>
            </a:r>
            <a:r>
              <a:rPr lang="fr-FR" dirty="0"/>
              <a:t>= (21, 21, 23)</a:t>
            </a:r>
          </a:p>
          <a:p>
            <a:r>
              <a:rPr lang="fr-FR" dirty="0"/>
              <a:t>S</a:t>
            </a:r>
            <a:r>
              <a:rPr lang="fr-FR" baseline="-25000" dirty="0"/>
              <a:t>accj1j3</a:t>
            </a:r>
            <a:r>
              <a:rPr lang="fr-FR" dirty="0"/>
              <a:t> = 1 * 1 + 1 * 2 + 3 * 3 = 12</a:t>
            </a:r>
          </a:p>
          <a:p>
            <a:r>
              <a:rPr lang="fr-FR" dirty="0" err="1"/>
              <a:t>S</a:t>
            </a:r>
            <a:r>
              <a:rPr lang="fr-FR" baseline="-25000" dirty="0" err="1"/>
              <a:t>acc</a:t>
            </a:r>
            <a:r>
              <a:rPr lang="fr-FR" dirty="0"/>
              <a:t> = </a:t>
            </a:r>
            <a:r>
              <a:rPr lang="fr-FR" dirty="0" err="1"/>
              <a:t>sum</a:t>
            </a:r>
            <a:r>
              <a:rPr lang="fr-FR" dirty="0"/>
              <a:t>(</a:t>
            </a:r>
            <a:r>
              <a:rPr lang="fr-FR" dirty="0" err="1"/>
              <a:t>S</a:t>
            </a:r>
            <a:r>
              <a:rPr lang="fr-FR" baseline="-25000" dirty="0" err="1"/>
              <a:t>accjkjl</a:t>
            </a:r>
            <a:r>
              <a:rPr lang="fr-FR" dirty="0"/>
              <a:t>) </a:t>
            </a:r>
          </a:p>
        </p:txBody>
      </p:sp>
      <p:pic>
        <p:nvPicPr>
          <p:cNvPr id="4" name="Image 3">
            <a:extLst>
              <a:ext uri="{FF2B5EF4-FFF2-40B4-BE49-F238E27FC236}">
                <a16:creationId xmlns:a16="http://schemas.microsoft.com/office/drawing/2014/main" id="{FE8A3466-8F09-4647-8ECA-C66D2BB98276}"/>
              </a:ext>
            </a:extLst>
          </p:cNvPr>
          <p:cNvPicPr>
            <a:picLocks noChangeAspect="1"/>
          </p:cNvPicPr>
          <p:nvPr/>
        </p:nvPicPr>
        <p:blipFill>
          <a:blip r:embed="rId2"/>
          <a:stretch>
            <a:fillRect/>
          </a:stretch>
        </p:blipFill>
        <p:spPr>
          <a:xfrm>
            <a:off x="9617441" y="6004006"/>
            <a:ext cx="2381582" cy="809738"/>
          </a:xfrm>
          <a:prstGeom prst="rect">
            <a:avLst/>
          </a:prstGeom>
        </p:spPr>
      </p:pic>
      <p:sp>
        <p:nvSpPr>
          <p:cNvPr id="5" name="ZoneTexte 4">
            <a:extLst>
              <a:ext uri="{FF2B5EF4-FFF2-40B4-BE49-F238E27FC236}">
                <a16:creationId xmlns:a16="http://schemas.microsoft.com/office/drawing/2014/main" id="{36359F01-9688-4983-99F5-A321F8A142F2}"/>
              </a:ext>
            </a:extLst>
          </p:cNvPr>
          <p:cNvSpPr txBox="1"/>
          <p:nvPr/>
        </p:nvSpPr>
        <p:spPr>
          <a:xfrm>
            <a:off x="11023600" y="6515100"/>
            <a:ext cx="1168400" cy="369332"/>
          </a:xfrm>
          <a:prstGeom prst="rect">
            <a:avLst/>
          </a:prstGeom>
          <a:noFill/>
        </p:spPr>
        <p:txBody>
          <a:bodyPr wrap="square" rtlCol="0">
            <a:spAutoFit/>
          </a:bodyPr>
          <a:lstStyle/>
          <a:p>
            <a:r>
              <a:rPr lang="fr-FR" dirty="0"/>
              <a:t>(coraux)</a:t>
            </a:r>
          </a:p>
        </p:txBody>
      </p:sp>
    </p:spTree>
    <p:extLst>
      <p:ext uri="{BB962C8B-B14F-4D97-AF65-F5344CB8AC3E}">
        <p14:creationId xmlns:p14="http://schemas.microsoft.com/office/powerpoint/2010/main" val="4232434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fréquence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Facteur </a:t>
            </a:r>
            <a:r>
              <a:rPr lang="fr-FR" i="1" dirty="0"/>
              <a:t>fréquence</a:t>
            </a:r>
            <a:r>
              <a:rPr lang="fr-FR" dirty="0"/>
              <a:t> du stress</a:t>
            </a:r>
          </a:p>
          <a:p>
            <a:pPr lvl="1"/>
            <a:r>
              <a:rPr lang="fr-FR" dirty="0"/>
              <a:t>Un évènement stressant : OK mais potentiellement + dur pour ceux d’après (Gallant et al. 2016, </a:t>
            </a:r>
            <a:r>
              <a:rPr lang="fr-FR" dirty="0" err="1"/>
              <a:t>Tunnah</a:t>
            </a:r>
            <a:r>
              <a:rPr lang="fr-FR" dirty="0"/>
              <a:t> et al. 2017)</a:t>
            </a:r>
          </a:p>
          <a:p>
            <a:pPr lvl="1"/>
            <a:endParaRPr lang="fr-FR" dirty="0"/>
          </a:p>
          <a:p>
            <a:pPr lvl="1"/>
            <a:r>
              <a:rPr lang="fr-FR" dirty="0"/>
              <a:t>Fréquence</a:t>
            </a:r>
          </a:p>
          <a:p>
            <a:pPr lvl="2"/>
            <a:r>
              <a:rPr lang="fr-FR" dirty="0"/>
              <a:t>Nb de fois où on dépasse un seuil</a:t>
            </a:r>
          </a:p>
          <a:p>
            <a:pPr lvl="1"/>
            <a:endParaRPr lang="fr-FR" dirty="0"/>
          </a:p>
        </p:txBody>
      </p:sp>
      <p:grpSp>
        <p:nvGrpSpPr>
          <p:cNvPr id="5" name="Groupe 4">
            <a:extLst>
              <a:ext uri="{FF2B5EF4-FFF2-40B4-BE49-F238E27FC236}">
                <a16:creationId xmlns:a16="http://schemas.microsoft.com/office/drawing/2014/main" id="{D574237A-4F1D-47D9-86BA-7F1B64D6F372}"/>
              </a:ext>
            </a:extLst>
          </p:cNvPr>
          <p:cNvGrpSpPr/>
          <p:nvPr/>
        </p:nvGrpSpPr>
        <p:grpSpPr>
          <a:xfrm>
            <a:off x="3910541" y="5086636"/>
            <a:ext cx="3005655" cy="1406239"/>
            <a:chOff x="3234267" y="820109"/>
            <a:chExt cx="2116666" cy="1406239"/>
          </a:xfrm>
        </p:grpSpPr>
        <p:cxnSp>
          <p:nvCxnSpPr>
            <p:cNvPr id="6" name="Connecteur droit 5">
              <a:extLst>
                <a:ext uri="{FF2B5EF4-FFF2-40B4-BE49-F238E27FC236}">
                  <a16:creationId xmlns:a16="http://schemas.microsoft.com/office/drawing/2014/main" id="{7A0C9CC7-8EF9-4E06-93D7-772D6F3C8C68}"/>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F2285540-CB76-4E79-B5E4-3CBB6BBD436F}"/>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 name="Connecteur droit 7">
            <a:extLst>
              <a:ext uri="{FF2B5EF4-FFF2-40B4-BE49-F238E27FC236}">
                <a16:creationId xmlns:a16="http://schemas.microsoft.com/office/drawing/2014/main" id="{068F7785-9440-4710-9D08-C5123A6CDD4B}"/>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F022717F-D149-4CAB-B493-B5A90D1A815F}"/>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10" name="ZoneTexte 9">
            <a:extLst>
              <a:ext uri="{FF2B5EF4-FFF2-40B4-BE49-F238E27FC236}">
                <a16:creationId xmlns:a16="http://schemas.microsoft.com/office/drawing/2014/main" id="{B8B24396-7C06-4723-A700-3B4B045F6018}"/>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11" name="Forme libre : forme 10">
            <a:extLst>
              <a:ext uri="{FF2B5EF4-FFF2-40B4-BE49-F238E27FC236}">
                <a16:creationId xmlns:a16="http://schemas.microsoft.com/office/drawing/2014/main" id="{DA921E67-BDB5-47A9-AE65-2787CDB7157A}"/>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 forme 11">
            <a:extLst>
              <a:ext uri="{FF2B5EF4-FFF2-40B4-BE49-F238E27FC236}">
                <a16:creationId xmlns:a16="http://schemas.microsoft.com/office/drawing/2014/main" id="{F3689BD2-E5A4-44B7-969F-630E0A6C5BCF}"/>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7D7099C-5A99-4C7C-8CBD-B5E3248D23DA}"/>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96C0A8F0-4386-4D7D-8A93-FEFC082A43C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9D32B401-D95B-4774-A3EB-197E145F9774}"/>
              </a:ext>
            </a:extLst>
          </p:cNvPr>
          <p:cNvCxnSpPr/>
          <p:nvPr/>
        </p:nvCxnSpPr>
        <p:spPr>
          <a:xfrm>
            <a:off x="4503420" y="5873853"/>
            <a:ext cx="472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7FDF69F-A117-4164-B6F6-21C34C32ECE7}"/>
              </a:ext>
            </a:extLst>
          </p:cNvPr>
          <p:cNvCxnSpPr/>
          <p:nvPr/>
        </p:nvCxnSpPr>
        <p:spPr>
          <a:xfrm>
            <a:off x="5510213" y="5873853"/>
            <a:ext cx="472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0B1316F1-6A48-4968-85F0-9AF29F59EC8E}"/>
              </a:ext>
            </a:extLst>
          </p:cNvPr>
          <p:cNvCxnSpPr>
            <a:cxnSpLocks/>
          </p:cNvCxnSpPr>
          <p:nvPr/>
        </p:nvCxnSpPr>
        <p:spPr>
          <a:xfrm>
            <a:off x="6280785" y="5873853"/>
            <a:ext cx="17002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C5975F91-1003-4F65-B599-C163B408C3EE}"/>
              </a:ext>
            </a:extLst>
          </p:cNvPr>
          <p:cNvSpPr txBox="1"/>
          <p:nvPr/>
        </p:nvSpPr>
        <p:spPr>
          <a:xfrm>
            <a:off x="4598459" y="5888791"/>
            <a:ext cx="152400" cy="246221"/>
          </a:xfrm>
          <a:prstGeom prst="rect">
            <a:avLst/>
          </a:prstGeom>
          <a:noFill/>
        </p:spPr>
        <p:txBody>
          <a:bodyPr wrap="square" rtlCol="0">
            <a:spAutoFit/>
          </a:bodyPr>
          <a:lstStyle/>
          <a:p>
            <a:r>
              <a:rPr lang="fr-FR" sz="1000" dirty="0">
                <a:solidFill>
                  <a:schemeClr val="accent1">
                    <a:lumMod val="50000"/>
                  </a:schemeClr>
                </a:solidFill>
              </a:rPr>
              <a:t>1</a:t>
            </a:r>
          </a:p>
        </p:txBody>
      </p:sp>
      <p:sp>
        <p:nvSpPr>
          <p:cNvPr id="20" name="ZoneTexte 19">
            <a:extLst>
              <a:ext uri="{FF2B5EF4-FFF2-40B4-BE49-F238E27FC236}">
                <a16:creationId xmlns:a16="http://schemas.microsoft.com/office/drawing/2014/main" id="{6C97464F-116C-4A56-A142-EF57BAB19F2F}"/>
              </a:ext>
            </a:extLst>
          </p:cNvPr>
          <p:cNvSpPr txBox="1"/>
          <p:nvPr/>
        </p:nvSpPr>
        <p:spPr>
          <a:xfrm>
            <a:off x="5670233" y="5888791"/>
            <a:ext cx="152400" cy="246221"/>
          </a:xfrm>
          <a:prstGeom prst="rect">
            <a:avLst/>
          </a:prstGeom>
          <a:noFill/>
        </p:spPr>
        <p:txBody>
          <a:bodyPr wrap="square" rtlCol="0">
            <a:spAutoFit/>
          </a:bodyPr>
          <a:lstStyle/>
          <a:p>
            <a:r>
              <a:rPr lang="fr-FR" sz="1000" dirty="0">
                <a:solidFill>
                  <a:schemeClr val="accent1">
                    <a:lumMod val="50000"/>
                  </a:schemeClr>
                </a:solidFill>
              </a:rPr>
              <a:t>2</a:t>
            </a:r>
          </a:p>
        </p:txBody>
      </p:sp>
      <p:sp>
        <p:nvSpPr>
          <p:cNvPr id="21" name="ZoneTexte 20">
            <a:extLst>
              <a:ext uri="{FF2B5EF4-FFF2-40B4-BE49-F238E27FC236}">
                <a16:creationId xmlns:a16="http://schemas.microsoft.com/office/drawing/2014/main" id="{8AE3A7DD-99A1-454E-8B95-701FF4218A8E}"/>
              </a:ext>
            </a:extLst>
          </p:cNvPr>
          <p:cNvSpPr txBox="1"/>
          <p:nvPr/>
        </p:nvSpPr>
        <p:spPr>
          <a:xfrm>
            <a:off x="6253163" y="5888791"/>
            <a:ext cx="152400" cy="246221"/>
          </a:xfrm>
          <a:prstGeom prst="rect">
            <a:avLst/>
          </a:prstGeom>
          <a:noFill/>
        </p:spPr>
        <p:txBody>
          <a:bodyPr wrap="square" rtlCol="0">
            <a:spAutoFit/>
          </a:bodyPr>
          <a:lstStyle/>
          <a:p>
            <a:r>
              <a:rPr lang="fr-FR" sz="1000" dirty="0">
                <a:solidFill>
                  <a:schemeClr val="accent1">
                    <a:lumMod val="50000"/>
                  </a:schemeClr>
                </a:solidFill>
              </a:rPr>
              <a:t>3</a:t>
            </a:r>
          </a:p>
        </p:txBody>
      </p:sp>
      <p:sp>
        <p:nvSpPr>
          <p:cNvPr id="23" name="ZoneTexte 22">
            <a:extLst>
              <a:ext uri="{FF2B5EF4-FFF2-40B4-BE49-F238E27FC236}">
                <a16:creationId xmlns:a16="http://schemas.microsoft.com/office/drawing/2014/main" id="{C602B169-3420-43F3-B09C-ACCC87965478}"/>
              </a:ext>
            </a:extLst>
          </p:cNvPr>
          <p:cNvSpPr txBox="1"/>
          <p:nvPr/>
        </p:nvSpPr>
        <p:spPr>
          <a:xfrm>
            <a:off x="7807592" y="5292183"/>
            <a:ext cx="2565134" cy="646331"/>
          </a:xfrm>
          <a:prstGeom prst="rect">
            <a:avLst/>
          </a:prstGeom>
          <a:noFill/>
        </p:spPr>
        <p:txBody>
          <a:bodyPr wrap="square" rtlCol="0">
            <a:spAutoFit/>
          </a:bodyPr>
          <a:lstStyle/>
          <a:p>
            <a:r>
              <a:rPr lang="fr-FR" dirty="0"/>
              <a:t>-&gt; </a:t>
            </a:r>
            <a:r>
              <a:rPr lang="fr-FR" i="1" dirty="0"/>
              <a:t>A calculer dès n=1 ? (Gallant et al. 2017)</a:t>
            </a:r>
            <a:endParaRPr lang="fr-FR" dirty="0"/>
          </a:p>
        </p:txBody>
      </p:sp>
    </p:spTree>
    <p:extLst>
      <p:ext uri="{BB962C8B-B14F-4D97-AF65-F5344CB8AC3E}">
        <p14:creationId xmlns:p14="http://schemas.microsoft.com/office/powerpoint/2010/main" val="3542495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fréquence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Facteur </a:t>
            </a:r>
            <a:r>
              <a:rPr lang="fr-FR" i="1" dirty="0"/>
              <a:t>fréquence</a:t>
            </a:r>
            <a:r>
              <a:rPr lang="fr-FR" dirty="0"/>
              <a:t> du stress</a:t>
            </a:r>
          </a:p>
          <a:p>
            <a:pPr lvl="1"/>
            <a:r>
              <a:rPr lang="fr-FR" dirty="0"/>
              <a:t>Un évènement stressant : OK mais potentiellement + dur pour ceux d’après (Gallant et al. 2016, </a:t>
            </a:r>
            <a:r>
              <a:rPr lang="fr-FR" dirty="0" err="1"/>
              <a:t>Tunnah</a:t>
            </a:r>
            <a:r>
              <a:rPr lang="fr-FR" dirty="0"/>
              <a:t> et al. 2017)</a:t>
            </a:r>
          </a:p>
          <a:p>
            <a:pPr lvl="1"/>
            <a:endParaRPr lang="fr-FR" dirty="0"/>
          </a:p>
          <a:p>
            <a:pPr lvl="1"/>
            <a:r>
              <a:rPr lang="fr-FR" dirty="0"/>
              <a:t>Durée + fréquence</a:t>
            </a:r>
          </a:p>
          <a:p>
            <a:pPr lvl="2"/>
            <a:r>
              <a:rPr lang="fr-FR" dirty="0"/>
              <a:t>Nb de fois où on dépasse un seuil pendant + de </a:t>
            </a:r>
            <a:r>
              <a:rPr lang="fr-FR" i="1" dirty="0"/>
              <a:t>n</a:t>
            </a:r>
            <a:r>
              <a:rPr lang="fr-FR" dirty="0"/>
              <a:t> jours</a:t>
            </a:r>
          </a:p>
          <a:p>
            <a:pPr lvl="1"/>
            <a:endParaRPr lang="fr-FR" dirty="0"/>
          </a:p>
        </p:txBody>
      </p:sp>
      <p:grpSp>
        <p:nvGrpSpPr>
          <p:cNvPr id="5" name="Groupe 4">
            <a:extLst>
              <a:ext uri="{FF2B5EF4-FFF2-40B4-BE49-F238E27FC236}">
                <a16:creationId xmlns:a16="http://schemas.microsoft.com/office/drawing/2014/main" id="{D574237A-4F1D-47D9-86BA-7F1B64D6F372}"/>
              </a:ext>
            </a:extLst>
          </p:cNvPr>
          <p:cNvGrpSpPr/>
          <p:nvPr/>
        </p:nvGrpSpPr>
        <p:grpSpPr>
          <a:xfrm>
            <a:off x="3910541" y="5086636"/>
            <a:ext cx="3005655" cy="1406239"/>
            <a:chOff x="3234267" y="820109"/>
            <a:chExt cx="2116666" cy="1406239"/>
          </a:xfrm>
        </p:grpSpPr>
        <p:cxnSp>
          <p:nvCxnSpPr>
            <p:cNvPr id="6" name="Connecteur droit 5">
              <a:extLst>
                <a:ext uri="{FF2B5EF4-FFF2-40B4-BE49-F238E27FC236}">
                  <a16:creationId xmlns:a16="http://schemas.microsoft.com/office/drawing/2014/main" id="{7A0C9CC7-8EF9-4E06-93D7-772D6F3C8C68}"/>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F2285540-CB76-4E79-B5E4-3CBB6BBD436F}"/>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 name="Connecteur droit 7">
            <a:extLst>
              <a:ext uri="{FF2B5EF4-FFF2-40B4-BE49-F238E27FC236}">
                <a16:creationId xmlns:a16="http://schemas.microsoft.com/office/drawing/2014/main" id="{068F7785-9440-4710-9D08-C5123A6CDD4B}"/>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F022717F-D149-4CAB-B493-B5A90D1A815F}"/>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10" name="ZoneTexte 9">
            <a:extLst>
              <a:ext uri="{FF2B5EF4-FFF2-40B4-BE49-F238E27FC236}">
                <a16:creationId xmlns:a16="http://schemas.microsoft.com/office/drawing/2014/main" id="{B8B24396-7C06-4723-A700-3B4B045F6018}"/>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11" name="Forme libre : forme 10">
            <a:extLst>
              <a:ext uri="{FF2B5EF4-FFF2-40B4-BE49-F238E27FC236}">
                <a16:creationId xmlns:a16="http://schemas.microsoft.com/office/drawing/2014/main" id="{DA921E67-BDB5-47A9-AE65-2787CDB7157A}"/>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 forme 11">
            <a:extLst>
              <a:ext uri="{FF2B5EF4-FFF2-40B4-BE49-F238E27FC236}">
                <a16:creationId xmlns:a16="http://schemas.microsoft.com/office/drawing/2014/main" id="{F3689BD2-E5A4-44B7-969F-630E0A6C5BCF}"/>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7D7099C-5A99-4C7C-8CBD-B5E3248D23DA}"/>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96C0A8F0-4386-4D7D-8A93-FEFC082A43C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3DD2E15D-8692-4082-9DB8-049437E18C71}"/>
              </a:ext>
            </a:extLst>
          </p:cNvPr>
          <p:cNvSpPr txBox="1"/>
          <p:nvPr/>
        </p:nvSpPr>
        <p:spPr>
          <a:xfrm>
            <a:off x="7807592" y="5292183"/>
            <a:ext cx="2565134" cy="646331"/>
          </a:xfrm>
          <a:prstGeom prst="rect">
            <a:avLst/>
          </a:prstGeom>
          <a:noFill/>
        </p:spPr>
        <p:txBody>
          <a:bodyPr wrap="square" rtlCol="0">
            <a:spAutoFit/>
          </a:bodyPr>
          <a:lstStyle/>
          <a:p>
            <a:r>
              <a:rPr lang="fr-FR" dirty="0"/>
              <a:t>-&gt; </a:t>
            </a:r>
            <a:r>
              <a:rPr lang="fr-FR" i="1" dirty="0"/>
              <a:t>A calculer dès n=1 ? (Gallant et al. 2017)</a:t>
            </a:r>
            <a:endParaRPr lang="fr-FR" dirty="0"/>
          </a:p>
        </p:txBody>
      </p:sp>
      <p:cxnSp>
        <p:nvCxnSpPr>
          <p:cNvPr id="16" name="Connecteur droit 15">
            <a:extLst>
              <a:ext uri="{FF2B5EF4-FFF2-40B4-BE49-F238E27FC236}">
                <a16:creationId xmlns:a16="http://schemas.microsoft.com/office/drawing/2014/main" id="{9D32B401-D95B-4774-A3EB-197E145F9774}"/>
              </a:ext>
            </a:extLst>
          </p:cNvPr>
          <p:cNvCxnSpPr/>
          <p:nvPr/>
        </p:nvCxnSpPr>
        <p:spPr>
          <a:xfrm>
            <a:off x="4503420" y="5873853"/>
            <a:ext cx="472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7FDF69F-A117-4164-B6F6-21C34C32ECE7}"/>
              </a:ext>
            </a:extLst>
          </p:cNvPr>
          <p:cNvCxnSpPr/>
          <p:nvPr/>
        </p:nvCxnSpPr>
        <p:spPr>
          <a:xfrm>
            <a:off x="5510213" y="5873853"/>
            <a:ext cx="472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0B1316F1-6A48-4968-85F0-9AF29F59EC8E}"/>
              </a:ext>
            </a:extLst>
          </p:cNvPr>
          <p:cNvCxnSpPr>
            <a:cxnSpLocks/>
          </p:cNvCxnSpPr>
          <p:nvPr/>
        </p:nvCxnSpPr>
        <p:spPr>
          <a:xfrm>
            <a:off x="6280785" y="5873853"/>
            <a:ext cx="17002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C5975F91-1003-4F65-B599-C163B408C3EE}"/>
              </a:ext>
            </a:extLst>
          </p:cNvPr>
          <p:cNvSpPr txBox="1"/>
          <p:nvPr/>
        </p:nvSpPr>
        <p:spPr>
          <a:xfrm>
            <a:off x="4598459" y="5888791"/>
            <a:ext cx="152400" cy="246221"/>
          </a:xfrm>
          <a:prstGeom prst="rect">
            <a:avLst/>
          </a:prstGeom>
          <a:noFill/>
        </p:spPr>
        <p:txBody>
          <a:bodyPr wrap="square" rtlCol="0">
            <a:spAutoFit/>
          </a:bodyPr>
          <a:lstStyle/>
          <a:p>
            <a:r>
              <a:rPr lang="fr-FR" sz="1000" dirty="0">
                <a:solidFill>
                  <a:schemeClr val="accent1">
                    <a:lumMod val="50000"/>
                  </a:schemeClr>
                </a:solidFill>
              </a:rPr>
              <a:t>1</a:t>
            </a:r>
          </a:p>
        </p:txBody>
      </p:sp>
      <p:sp>
        <p:nvSpPr>
          <p:cNvPr id="20" name="ZoneTexte 19">
            <a:extLst>
              <a:ext uri="{FF2B5EF4-FFF2-40B4-BE49-F238E27FC236}">
                <a16:creationId xmlns:a16="http://schemas.microsoft.com/office/drawing/2014/main" id="{6C97464F-116C-4A56-A142-EF57BAB19F2F}"/>
              </a:ext>
            </a:extLst>
          </p:cNvPr>
          <p:cNvSpPr txBox="1"/>
          <p:nvPr/>
        </p:nvSpPr>
        <p:spPr>
          <a:xfrm>
            <a:off x="5670233" y="5888791"/>
            <a:ext cx="152400" cy="246221"/>
          </a:xfrm>
          <a:prstGeom prst="rect">
            <a:avLst/>
          </a:prstGeom>
          <a:noFill/>
        </p:spPr>
        <p:txBody>
          <a:bodyPr wrap="square" rtlCol="0">
            <a:spAutoFit/>
          </a:bodyPr>
          <a:lstStyle/>
          <a:p>
            <a:r>
              <a:rPr lang="fr-FR" sz="1000" dirty="0">
                <a:solidFill>
                  <a:schemeClr val="accent1">
                    <a:lumMod val="50000"/>
                  </a:schemeClr>
                </a:solidFill>
              </a:rPr>
              <a:t>2</a:t>
            </a:r>
          </a:p>
        </p:txBody>
      </p:sp>
      <p:sp>
        <p:nvSpPr>
          <p:cNvPr id="21" name="ZoneTexte 20">
            <a:extLst>
              <a:ext uri="{FF2B5EF4-FFF2-40B4-BE49-F238E27FC236}">
                <a16:creationId xmlns:a16="http://schemas.microsoft.com/office/drawing/2014/main" id="{8AE3A7DD-99A1-454E-8B95-701FF4218A8E}"/>
              </a:ext>
            </a:extLst>
          </p:cNvPr>
          <p:cNvSpPr txBox="1"/>
          <p:nvPr/>
        </p:nvSpPr>
        <p:spPr>
          <a:xfrm>
            <a:off x="6253163" y="5888791"/>
            <a:ext cx="152400" cy="246221"/>
          </a:xfrm>
          <a:prstGeom prst="rect">
            <a:avLst/>
          </a:prstGeom>
          <a:noFill/>
        </p:spPr>
        <p:txBody>
          <a:bodyPr wrap="square" rtlCol="0">
            <a:spAutoFit/>
          </a:bodyPr>
          <a:lstStyle/>
          <a:p>
            <a:r>
              <a:rPr lang="fr-FR" sz="1000" dirty="0">
                <a:solidFill>
                  <a:schemeClr val="accent1">
                    <a:lumMod val="50000"/>
                  </a:schemeClr>
                </a:solidFill>
              </a:rPr>
              <a:t>3</a:t>
            </a:r>
          </a:p>
        </p:txBody>
      </p:sp>
      <p:pic>
        <p:nvPicPr>
          <p:cNvPr id="22" name="Image 21">
            <a:extLst>
              <a:ext uri="{FF2B5EF4-FFF2-40B4-BE49-F238E27FC236}">
                <a16:creationId xmlns:a16="http://schemas.microsoft.com/office/drawing/2014/main" id="{9FB4A354-4D8E-4C57-9284-81E5A9EE5027}"/>
              </a:ext>
            </a:extLst>
          </p:cNvPr>
          <p:cNvPicPr>
            <a:picLocks noChangeAspect="1"/>
          </p:cNvPicPr>
          <p:nvPr/>
        </p:nvPicPr>
        <p:blipFill>
          <a:blip r:embed="rId2"/>
          <a:stretch>
            <a:fillRect/>
          </a:stretch>
        </p:blipFill>
        <p:spPr>
          <a:xfrm>
            <a:off x="9030657" y="6246271"/>
            <a:ext cx="3039032" cy="493208"/>
          </a:xfrm>
          <a:prstGeom prst="rect">
            <a:avLst/>
          </a:prstGeom>
        </p:spPr>
      </p:pic>
    </p:spTree>
    <p:extLst>
      <p:ext uri="{BB962C8B-B14F-4D97-AF65-F5344CB8AC3E}">
        <p14:creationId xmlns:p14="http://schemas.microsoft.com/office/powerpoint/2010/main" val="1274569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fréquence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Facteur </a:t>
            </a:r>
            <a:r>
              <a:rPr lang="fr-FR" i="1" dirty="0"/>
              <a:t>fréquence</a:t>
            </a:r>
            <a:r>
              <a:rPr lang="fr-FR" dirty="0"/>
              <a:t> du stress</a:t>
            </a:r>
          </a:p>
          <a:p>
            <a:pPr lvl="1"/>
            <a:r>
              <a:rPr lang="fr-FR" dirty="0"/>
              <a:t>Un évènement stressant : OK mais potentiellement + dur pour ceux d’après (Gallant et al. 2016, </a:t>
            </a:r>
            <a:r>
              <a:rPr lang="fr-FR" dirty="0" err="1"/>
              <a:t>Tunnah</a:t>
            </a:r>
            <a:r>
              <a:rPr lang="fr-FR" dirty="0"/>
              <a:t> et al. 2017)</a:t>
            </a:r>
          </a:p>
          <a:p>
            <a:pPr lvl="1"/>
            <a:endParaRPr lang="fr-FR" dirty="0"/>
          </a:p>
          <a:p>
            <a:pPr lvl="1"/>
            <a:r>
              <a:rPr lang="fr-FR" dirty="0"/>
              <a:t>Durée + fréquence</a:t>
            </a:r>
          </a:p>
          <a:p>
            <a:pPr lvl="2"/>
            <a:r>
              <a:rPr lang="fr-FR" dirty="0"/>
              <a:t>Temps de récupération moyen entre chaque évènement stress (avec </a:t>
            </a:r>
            <a:r>
              <a:rPr lang="fr-FR" i="1" dirty="0"/>
              <a:t>n</a:t>
            </a:r>
            <a:r>
              <a:rPr lang="fr-FR" dirty="0"/>
              <a:t> = 1 ou +)</a:t>
            </a:r>
          </a:p>
          <a:p>
            <a:pPr lvl="1"/>
            <a:endParaRPr lang="fr-FR" dirty="0"/>
          </a:p>
        </p:txBody>
      </p:sp>
      <p:grpSp>
        <p:nvGrpSpPr>
          <p:cNvPr id="5" name="Groupe 4">
            <a:extLst>
              <a:ext uri="{FF2B5EF4-FFF2-40B4-BE49-F238E27FC236}">
                <a16:creationId xmlns:a16="http://schemas.microsoft.com/office/drawing/2014/main" id="{D574237A-4F1D-47D9-86BA-7F1B64D6F372}"/>
              </a:ext>
            </a:extLst>
          </p:cNvPr>
          <p:cNvGrpSpPr/>
          <p:nvPr/>
        </p:nvGrpSpPr>
        <p:grpSpPr>
          <a:xfrm>
            <a:off x="3910541" y="5086636"/>
            <a:ext cx="3005655" cy="1406239"/>
            <a:chOff x="3234267" y="820109"/>
            <a:chExt cx="2116666" cy="1406239"/>
          </a:xfrm>
        </p:grpSpPr>
        <p:cxnSp>
          <p:nvCxnSpPr>
            <p:cNvPr id="6" name="Connecteur droit 5">
              <a:extLst>
                <a:ext uri="{FF2B5EF4-FFF2-40B4-BE49-F238E27FC236}">
                  <a16:creationId xmlns:a16="http://schemas.microsoft.com/office/drawing/2014/main" id="{7A0C9CC7-8EF9-4E06-93D7-772D6F3C8C68}"/>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F2285540-CB76-4E79-B5E4-3CBB6BBD436F}"/>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 name="Connecteur droit 7">
            <a:extLst>
              <a:ext uri="{FF2B5EF4-FFF2-40B4-BE49-F238E27FC236}">
                <a16:creationId xmlns:a16="http://schemas.microsoft.com/office/drawing/2014/main" id="{068F7785-9440-4710-9D08-C5123A6CDD4B}"/>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F022717F-D149-4CAB-B493-B5A90D1A815F}"/>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10" name="ZoneTexte 9">
            <a:extLst>
              <a:ext uri="{FF2B5EF4-FFF2-40B4-BE49-F238E27FC236}">
                <a16:creationId xmlns:a16="http://schemas.microsoft.com/office/drawing/2014/main" id="{B8B24396-7C06-4723-A700-3B4B045F6018}"/>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11" name="Forme libre : forme 10">
            <a:extLst>
              <a:ext uri="{FF2B5EF4-FFF2-40B4-BE49-F238E27FC236}">
                <a16:creationId xmlns:a16="http://schemas.microsoft.com/office/drawing/2014/main" id="{DA921E67-BDB5-47A9-AE65-2787CDB7157A}"/>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 forme 11">
            <a:extLst>
              <a:ext uri="{FF2B5EF4-FFF2-40B4-BE49-F238E27FC236}">
                <a16:creationId xmlns:a16="http://schemas.microsoft.com/office/drawing/2014/main" id="{F3689BD2-E5A4-44B7-969F-630E0A6C5BCF}"/>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7D7099C-5A99-4C7C-8CBD-B5E3248D23DA}"/>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96C0A8F0-4386-4D7D-8A93-FEFC082A43C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9D32B401-D95B-4774-A3EB-197E145F9774}"/>
              </a:ext>
            </a:extLst>
          </p:cNvPr>
          <p:cNvCxnSpPr>
            <a:cxnSpLocks/>
          </p:cNvCxnSpPr>
          <p:nvPr/>
        </p:nvCxnSpPr>
        <p:spPr>
          <a:xfrm>
            <a:off x="5076825" y="5456329"/>
            <a:ext cx="320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5C77B6E-F3E9-4091-953D-6680FBF0BD68}"/>
              </a:ext>
            </a:extLst>
          </p:cNvPr>
          <p:cNvCxnSpPr>
            <a:cxnSpLocks/>
          </p:cNvCxnSpPr>
          <p:nvPr/>
        </p:nvCxnSpPr>
        <p:spPr>
          <a:xfrm>
            <a:off x="6008688" y="5456329"/>
            <a:ext cx="320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A4F3436-A14E-4A34-8CC6-9DB15B98A0B5}"/>
              </a:ext>
            </a:extLst>
          </p:cNvPr>
          <p:cNvCxnSpPr>
            <a:cxnSpLocks/>
          </p:cNvCxnSpPr>
          <p:nvPr/>
        </p:nvCxnSpPr>
        <p:spPr>
          <a:xfrm>
            <a:off x="5458143" y="5086636"/>
            <a:ext cx="55054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79CE97B-9D25-406C-BAB8-D32A35B75C27}"/>
              </a:ext>
            </a:extLst>
          </p:cNvPr>
          <p:cNvCxnSpPr/>
          <p:nvPr/>
        </p:nvCxnSpPr>
        <p:spPr>
          <a:xfrm flipV="1">
            <a:off x="5238750" y="5162550"/>
            <a:ext cx="323850" cy="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A68F6F1-F99A-42E6-9AC3-F7AA174B7FE9}"/>
              </a:ext>
            </a:extLst>
          </p:cNvPr>
          <p:cNvCxnSpPr>
            <a:cxnSpLocks/>
          </p:cNvCxnSpPr>
          <p:nvPr/>
        </p:nvCxnSpPr>
        <p:spPr>
          <a:xfrm flipH="1" flipV="1">
            <a:off x="5766991" y="5160143"/>
            <a:ext cx="329009" cy="156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39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fréquence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Facteur </a:t>
            </a:r>
            <a:r>
              <a:rPr lang="fr-FR" i="1" dirty="0"/>
              <a:t>fréquence</a:t>
            </a:r>
            <a:r>
              <a:rPr lang="fr-FR" dirty="0"/>
              <a:t> du stress</a:t>
            </a:r>
          </a:p>
          <a:p>
            <a:pPr lvl="1"/>
            <a:r>
              <a:rPr lang="fr-FR" dirty="0"/>
              <a:t>Un évènement stressant : OK mais potentiellement + dur pour ceux d’après (Gallant et al. 2016, </a:t>
            </a:r>
            <a:r>
              <a:rPr lang="fr-FR" dirty="0" err="1"/>
              <a:t>Tunnah</a:t>
            </a:r>
            <a:r>
              <a:rPr lang="fr-FR" dirty="0"/>
              <a:t> et al. 2017)</a:t>
            </a:r>
          </a:p>
          <a:p>
            <a:pPr lvl="1"/>
            <a:endParaRPr lang="fr-FR" dirty="0"/>
          </a:p>
          <a:p>
            <a:pPr lvl="1"/>
            <a:r>
              <a:rPr lang="fr-FR" dirty="0"/>
              <a:t>Durée + intensité</a:t>
            </a:r>
          </a:p>
          <a:p>
            <a:pPr lvl="2"/>
            <a:r>
              <a:rPr lang="fr-FR" dirty="0"/>
              <a:t>Proportion de périodes stressantes/non stressantes pendant la période propice au stress</a:t>
            </a:r>
          </a:p>
          <a:p>
            <a:pPr lvl="1"/>
            <a:endParaRPr lang="fr-FR" dirty="0"/>
          </a:p>
        </p:txBody>
      </p:sp>
      <p:grpSp>
        <p:nvGrpSpPr>
          <p:cNvPr id="5" name="Groupe 4">
            <a:extLst>
              <a:ext uri="{FF2B5EF4-FFF2-40B4-BE49-F238E27FC236}">
                <a16:creationId xmlns:a16="http://schemas.microsoft.com/office/drawing/2014/main" id="{D574237A-4F1D-47D9-86BA-7F1B64D6F372}"/>
              </a:ext>
            </a:extLst>
          </p:cNvPr>
          <p:cNvGrpSpPr/>
          <p:nvPr/>
        </p:nvGrpSpPr>
        <p:grpSpPr>
          <a:xfrm>
            <a:off x="3910541" y="5086636"/>
            <a:ext cx="3005655" cy="1406239"/>
            <a:chOff x="3234267" y="820109"/>
            <a:chExt cx="2116666" cy="1406239"/>
          </a:xfrm>
        </p:grpSpPr>
        <p:cxnSp>
          <p:nvCxnSpPr>
            <p:cNvPr id="6" name="Connecteur droit 5">
              <a:extLst>
                <a:ext uri="{FF2B5EF4-FFF2-40B4-BE49-F238E27FC236}">
                  <a16:creationId xmlns:a16="http://schemas.microsoft.com/office/drawing/2014/main" id="{7A0C9CC7-8EF9-4E06-93D7-772D6F3C8C68}"/>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F2285540-CB76-4E79-B5E4-3CBB6BBD436F}"/>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 name="Connecteur droit 7">
            <a:extLst>
              <a:ext uri="{FF2B5EF4-FFF2-40B4-BE49-F238E27FC236}">
                <a16:creationId xmlns:a16="http://schemas.microsoft.com/office/drawing/2014/main" id="{068F7785-9440-4710-9D08-C5123A6CDD4B}"/>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F022717F-D149-4CAB-B493-B5A90D1A815F}"/>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10" name="ZoneTexte 9">
            <a:extLst>
              <a:ext uri="{FF2B5EF4-FFF2-40B4-BE49-F238E27FC236}">
                <a16:creationId xmlns:a16="http://schemas.microsoft.com/office/drawing/2014/main" id="{B8B24396-7C06-4723-A700-3B4B045F6018}"/>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11" name="Forme libre : forme 10">
            <a:extLst>
              <a:ext uri="{FF2B5EF4-FFF2-40B4-BE49-F238E27FC236}">
                <a16:creationId xmlns:a16="http://schemas.microsoft.com/office/drawing/2014/main" id="{DA921E67-BDB5-47A9-AE65-2787CDB7157A}"/>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 forme 11">
            <a:extLst>
              <a:ext uri="{FF2B5EF4-FFF2-40B4-BE49-F238E27FC236}">
                <a16:creationId xmlns:a16="http://schemas.microsoft.com/office/drawing/2014/main" id="{F3689BD2-E5A4-44B7-969F-630E0A6C5BCF}"/>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7D7099C-5A99-4C7C-8CBD-B5E3248D23DA}"/>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solidFill>
            <a:srgbClr val="FFC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96C0A8F0-4386-4D7D-8A93-FEFC082A43C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solidFill>
            <a:srgbClr val="FFC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a:extLst>
              <a:ext uri="{FF2B5EF4-FFF2-40B4-BE49-F238E27FC236}">
                <a16:creationId xmlns:a16="http://schemas.microsoft.com/office/drawing/2014/main" id="{9D4F16AB-E156-407A-AB3E-1F4B90C88A7D}"/>
              </a:ext>
            </a:extLst>
          </p:cNvPr>
          <p:cNvCxnSpPr>
            <a:cxnSpLocks/>
          </p:cNvCxnSpPr>
          <p:nvPr/>
        </p:nvCxnSpPr>
        <p:spPr>
          <a:xfrm flipV="1">
            <a:off x="4427220" y="5115483"/>
            <a:ext cx="0" cy="601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7E77ECEC-F57F-4BD8-935A-A796AC96F367}"/>
              </a:ext>
            </a:extLst>
          </p:cNvPr>
          <p:cNvCxnSpPr/>
          <p:nvPr/>
        </p:nvCxnSpPr>
        <p:spPr>
          <a:xfrm flipV="1">
            <a:off x="6450806" y="5115482"/>
            <a:ext cx="0" cy="72273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 name="Forme libre : forme 3">
            <a:extLst>
              <a:ext uri="{FF2B5EF4-FFF2-40B4-BE49-F238E27FC236}">
                <a16:creationId xmlns:a16="http://schemas.microsoft.com/office/drawing/2014/main" id="{659248FE-A174-44BC-AB51-DB73BD8E4E30}"/>
              </a:ext>
            </a:extLst>
          </p:cNvPr>
          <p:cNvSpPr/>
          <p:nvPr/>
        </p:nvSpPr>
        <p:spPr>
          <a:xfrm>
            <a:off x="5067300" y="5643563"/>
            <a:ext cx="447675" cy="135544"/>
          </a:xfrm>
          <a:custGeom>
            <a:avLst/>
            <a:gdLst>
              <a:gd name="connsiteX0" fmla="*/ 0 w 447675"/>
              <a:gd name="connsiteY0" fmla="*/ 0 h 135544"/>
              <a:gd name="connsiteX1" fmla="*/ 57150 w 447675"/>
              <a:gd name="connsiteY1" fmla="*/ 85725 h 135544"/>
              <a:gd name="connsiteX2" fmla="*/ 214313 w 447675"/>
              <a:gd name="connsiteY2" fmla="*/ 133350 h 135544"/>
              <a:gd name="connsiteX3" fmla="*/ 352425 w 447675"/>
              <a:gd name="connsiteY3" fmla="*/ 114300 h 135544"/>
              <a:gd name="connsiteX4" fmla="*/ 447675 w 447675"/>
              <a:gd name="connsiteY4" fmla="*/ 0 h 13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75" h="135544">
                <a:moveTo>
                  <a:pt x="0" y="0"/>
                </a:moveTo>
                <a:cubicBezTo>
                  <a:pt x="10715" y="31750"/>
                  <a:pt x="21431" y="63500"/>
                  <a:pt x="57150" y="85725"/>
                </a:cubicBezTo>
                <a:cubicBezTo>
                  <a:pt x="92869" y="107950"/>
                  <a:pt x="165101" y="128588"/>
                  <a:pt x="214313" y="133350"/>
                </a:cubicBezTo>
                <a:cubicBezTo>
                  <a:pt x="263526" y="138113"/>
                  <a:pt x="313531" y="136525"/>
                  <a:pt x="352425" y="114300"/>
                </a:cubicBezTo>
                <a:cubicBezTo>
                  <a:pt x="391319" y="92075"/>
                  <a:pt x="419497" y="46037"/>
                  <a:pt x="447675" y="0"/>
                </a:cubicBezTo>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 forme 14">
            <a:extLst>
              <a:ext uri="{FF2B5EF4-FFF2-40B4-BE49-F238E27FC236}">
                <a16:creationId xmlns:a16="http://schemas.microsoft.com/office/drawing/2014/main" id="{0F9424BC-3E92-42A1-9733-740E916B200A}"/>
              </a:ext>
            </a:extLst>
          </p:cNvPr>
          <p:cNvSpPr/>
          <p:nvPr/>
        </p:nvSpPr>
        <p:spPr>
          <a:xfrm>
            <a:off x="5995988" y="5638800"/>
            <a:ext cx="333375" cy="165321"/>
          </a:xfrm>
          <a:custGeom>
            <a:avLst/>
            <a:gdLst>
              <a:gd name="connsiteX0" fmla="*/ 0 w 333375"/>
              <a:gd name="connsiteY0" fmla="*/ 0 h 165321"/>
              <a:gd name="connsiteX1" fmla="*/ 28575 w 333375"/>
              <a:gd name="connsiteY1" fmla="*/ 104775 h 165321"/>
              <a:gd name="connsiteX2" fmla="*/ 85725 w 333375"/>
              <a:gd name="connsiteY2" fmla="*/ 152400 h 165321"/>
              <a:gd name="connsiteX3" fmla="*/ 233362 w 333375"/>
              <a:gd name="connsiteY3" fmla="*/ 152400 h 165321"/>
              <a:gd name="connsiteX4" fmla="*/ 333375 w 333375"/>
              <a:gd name="connsiteY4" fmla="*/ 4763 h 16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165321">
                <a:moveTo>
                  <a:pt x="0" y="0"/>
                </a:moveTo>
                <a:cubicBezTo>
                  <a:pt x="7144" y="39687"/>
                  <a:pt x="14288" y="79375"/>
                  <a:pt x="28575" y="104775"/>
                </a:cubicBezTo>
                <a:cubicBezTo>
                  <a:pt x="42862" y="130175"/>
                  <a:pt x="51594" y="144462"/>
                  <a:pt x="85725" y="152400"/>
                </a:cubicBezTo>
                <a:cubicBezTo>
                  <a:pt x="119856" y="160338"/>
                  <a:pt x="192087" y="177006"/>
                  <a:pt x="233362" y="152400"/>
                </a:cubicBezTo>
                <a:cubicBezTo>
                  <a:pt x="274637" y="127794"/>
                  <a:pt x="304006" y="66278"/>
                  <a:pt x="333375" y="4763"/>
                </a:cubicBezTo>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avec flèche 24">
            <a:extLst>
              <a:ext uri="{FF2B5EF4-FFF2-40B4-BE49-F238E27FC236}">
                <a16:creationId xmlns:a16="http://schemas.microsoft.com/office/drawing/2014/main" id="{34131CD8-E5F7-4731-A33B-988A544ACABE}"/>
              </a:ext>
            </a:extLst>
          </p:cNvPr>
          <p:cNvCxnSpPr/>
          <p:nvPr/>
        </p:nvCxnSpPr>
        <p:spPr>
          <a:xfrm flipV="1">
            <a:off x="5014912" y="5153810"/>
            <a:ext cx="323850" cy="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A19F9C7-522B-40A1-A8CD-E2AB40336882}"/>
              </a:ext>
            </a:extLst>
          </p:cNvPr>
          <p:cNvSpPr/>
          <p:nvPr/>
        </p:nvSpPr>
        <p:spPr>
          <a:xfrm>
            <a:off x="5443007" y="5146664"/>
            <a:ext cx="138628" cy="2506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22B61D81-4395-46EF-9A32-4517D4286C17}"/>
              </a:ext>
            </a:extLst>
          </p:cNvPr>
          <p:cNvSpPr/>
          <p:nvPr/>
        </p:nvSpPr>
        <p:spPr>
          <a:xfrm>
            <a:off x="5443007" y="5011727"/>
            <a:ext cx="138614" cy="1281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43472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fluctuation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Variance</a:t>
            </a:r>
          </a:p>
          <a:p>
            <a:pPr lvl="1"/>
            <a:r>
              <a:rPr lang="fr-FR" dirty="0"/>
              <a:t>Plus difficile de récupérer dans un environnement fluctuant ?</a:t>
            </a:r>
          </a:p>
          <a:p>
            <a:pPr lvl="1"/>
            <a:r>
              <a:rPr lang="fr-FR" dirty="0"/>
              <a:t>Métriques possibles :</a:t>
            </a:r>
          </a:p>
          <a:p>
            <a:pPr lvl="1"/>
            <a:endParaRPr lang="fr-FR" dirty="0"/>
          </a:p>
          <a:p>
            <a:pPr lvl="2"/>
            <a:r>
              <a:rPr lang="fr-FR" dirty="0"/>
              <a:t>Amplitude journalière</a:t>
            </a:r>
          </a:p>
          <a:p>
            <a:pPr lvl="2"/>
            <a:r>
              <a:rPr lang="fr-FR" dirty="0"/>
              <a:t>Variance totale pendant la saison</a:t>
            </a:r>
          </a:p>
          <a:p>
            <a:pPr lvl="3"/>
            <a:r>
              <a:rPr lang="fr-FR" dirty="0"/>
              <a:t>Pas très pertinent ?</a:t>
            </a:r>
          </a:p>
          <a:p>
            <a:pPr lvl="2"/>
            <a:r>
              <a:rPr lang="fr-FR" dirty="0"/>
              <a:t>Variance </a:t>
            </a:r>
            <a:r>
              <a:rPr lang="fr-FR" i="1" dirty="0"/>
              <a:t>autour de la tendance</a:t>
            </a:r>
          </a:p>
          <a:p>
            <a:pPr lvl="2"/>
            <a:r>
              <a:rPr lang="fr-FR" dirty="0"/>
              <a:t>Variance </a:t>
            </a:r>
            <a:r>
              <a:rPr lang="fr-FR" i="1" dirty="0"/>
              <a:t>pendant la période chaude</a:t>
            </a:r>
          </a:p>
          <a:p>
            <a:pPr lvl="2"/>
            <a:r>
              <a:rPr lang="fr-FR" dirty="0"/>
              <a:t>Variance </a:t>
            </a:r>
            <a:r>
              <a:rPr lang="fr-FR" i="1" dirty="0"/>
              <a:t>au-dessus du seuil</a:t>
            </a:r>
          </a:p>
        </p:txBody>
      </p:sp>
      <p:grpSp>
        <p:nvGrpSpPr>
          <p:cNvPr id="4" name="Groupe 3">
            <a:extLst>
              <a:ext uri="{FF2B5EF4-FFF2-40B4-BE49-F238E27FC236}">
                <a16:creationId xmlns:a16="http://schemas.microsoft.com/office/drawing/2014/main" id="{75C7B184-7AC4-4B97-9399-275C3D4A67A4}"/>
              </a:ext>
            </a:extLst>
          </p:cNvPr>
          <p:cNvGrpSpPr/>
          <p:nvPr/>
        </p:nvGrpSpPr>
        <p:grpSpPr>
          <a:xfrm>
            <a:off x="7534123" y="3136341"/>
            <a:ext cx="3005655" cy="1406239"/>
            <a:chOff x="3234267" y="820109"/>
            <a:chExt cx="2116666" cy="1406239"/>
          </a:xfrm>
        </p:grpSpPr>
        <p:cxnSp>
          <p:nvCxnSpPr>
            <p:cNvPr id="5" name="Connecteur droit 4">
              <a:extLst>
                <a:ext uri="{FF2B5EF4-FFF2-40B4-BE49-F238E27FC236}">
                  <a16:creationId xmlns:a16="http://schemas.microsoft.com/office/drawing/2014/main" id="{1864A2C9-08D1-4B2E-8601-28B16569481F}"/>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A7FA597F-E4AB-4D6D-A51F-576F44FA3157}"/>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Forme libre : forme 6">
            <a:extLst>
              <a:ext uri="{FF2B5EF4-FFF2-40B4-BE49-F238E27FC236}">
                <a16:creationId xmlns:a16="http://schemas.microsoft.com/office/drawing/2014/main" id="{B8A67AD1-9D12-4F0A-A79A-863F63C8EAFC}"/>
              </a:ext>
            </a:extLst>
          </p:cNvPr>
          <p:cNvSpPr/>
          <p:nvPr/>
        </p:nvSpPr>
        <p:spPr>
          <a:xfrm>
            <a:off x="7542590" y="3398313"/>
            <a:ext cx="3048000" cy="774091"/>
          </a:xfrm>
          <a:custGeom>
            <a:avLst/>
            <a:gdLst>
              <a:gd name="connsiteX0" fmla="*/ 0 w 3048000"/>
              <a:gd name="connsiteY0" fmla="*/ 737049 h 774091"/>
              <a:gd name="connsiteX1" fmla="*/ 262467 w 3048000"/>
              <a:gd name="connsiteY1" fmla="*/ 516916 h 774091"/>
              <a:gd name="connsiteX2" fmla="*/ 397934 w 3048000"/>
              <a:gd name="connsiteY2" fmla="*/ 102049 h 774091"/>
              <a:gd name="connsiteX3" fmla="*/ 618067 w 3048000"/>
              <a:gd name="connsiteY3" fmla="*/ 161316 h 774091"/>
              <a:gd name="connsiteX4" fmla="*/ 660400 w 3048000"/>
              <a:gd name="connsiteY4" fmla="*/ 567716 h 774091"/>
              <a:gd name="connsiteX5" fmla="*/ 922867 w 3048000"/>
              <a:gd name="connsiteY5" fmla="*/ 753983 h 774091"/>
              <a:gd name="connsiteX6" fmla="*/ 1066800 w 3048000"/>
              <a:gd name="connsiteY6" fmla="*/ 593116 h 774091"/>
              <a:gd name="connsiteX7" fmla="*/ 1159934 w 3048000"/>
              <a:gd name="connsiteY7" fmla="*/ 220583 h 774091"/>
              <a:gd name="connsiteX8" fmla="*/ 1329267 w 3048000"/>
              <a:gd name="connsiteY8" fmla="*/ 34316 h 774091"/>
              <a:gd name="connsiteX9" fmla="*/ 1473200 w 3048000"/>
              <a:gd name="connsiteY9" fmla="*/ 195183 h 774091"/>
              <a:gd name="connsiteX10" fmla="*/ 1532467 w 3048000"/>
              <a:gd name="connsiteY10" fmla="*/ 508449 h 774091"/>
              <a:gd name="connsiteX11" fmla="*/ 1600200 w 3048000"/>
              <a:gd name="connsiteY11" fmla="*/ 703183 h 774091"/>
              <a:gd name="connsiteX12" fmla="*/ 1794934 w 3048000"/>
              <a:gd name="connsiteY12" fmla="*/ 762449 h 774091"/>
              <a:gd name="connsiteX13" fmla="*/ 1964267 w 3048000"/>
              <a:gd name="connsiteY13" fmla="*/ 491516 h 774091"/>
              <a:gd name="connsiteX14" fmla="*/ 2040467 w 3048000"/>
              <a:gd name="connsiteY14" fmla="*/ 186716 h 774091"/>
              <a:gd name="connsiteX15" fmla="*/ 2133600 w 3048000"/>
              <a:gd name="connsiteY15" fmla="*/ 449 h 774091"/>
              <a:gd name="connsiteX16" fmla="*/ 2336800 w 3048000"/>
              <a:gd name="connsiteY16" fmla="*/ 237516 h 774091"/>
              <a:gd name="connsiteX17" fmla="*/ 2387600 w 3048000"/>
              <a:gd name="connsiteY17" fmla="*/ 618516 h 774091"/>
              <a:gd name="connsiteX18" fmla="*/ 2438400 w 3048000"/>
              <a:gd name="connsiteY18" fmla="*/ 745516 h 774091"/>
              <a:gd name="connsiteX19" fmla="*/ 2599267 w 3048000"/>
              <a:gd name="connsiteY19" fmla="*/ 669316 h 774091"/>
              <a:gd name="connsiteX20" fmla="*/ 2785534 w 3048000"/>
              <a:gd name="connsiteY20" fmla="*/ 339116 h 774091"/>
              <a:gd name="connsiteX21" fmla="*/ 2844800 w 3048000"/>
              <a:gd name="connsiteY21" fmla="*/ 93583 h 774091"/>
              <a:gd name="connsiteX22" fmla="*/ 3048000 w 3048000"/>
              <a:gd name="connsiteY22" fmla="*/ 51249 h 77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48000" h="774091">
                <a:moveTo>
                  <a:pt x="0" y="737049"/>
                </a:moveTo>
                <a:cubicBezTo>
                  <a:pt x="98072" y="679899"/>
                  <a:pt x="196145" y="622749"/>
                  <a:pt x="262467" y="516916"/>
                </a:cubicBezTo>
                <a:cubicBezTo>
                  <a:pt x="328789" y="411083"/>
                  <a:pt x="338667" y="161316"/>
                  <a:pt x="397934" y="102049"/>
                </a:cubicBezTo>
                <a:cubicBezTo>
                  <a:pt x="457201" y="42782"/>
                  <a:pt x="574323" y="83705"/>
                  <a:pt x="618067" y="161316"/>
                </a:cubicBezTo>
                <a:cubicBezTo>
                  <a:pt x="661811" y="238927"/>
                  <a:pt x="609600" y="468938"/>
                  <a:pt x="660400" y="567716"/>
                </a:cubicBezTo>
                <a:cubicBezTo>
                  <a:pt x="711200" y="666494"/>
                  <a:pt x="855134" y="749750"/>
                  <a:pt x="922867" y="753983"/>
                </a:cubicBezTo>
                <a:cubicBezTo>
                  <a:pt x="990600" y="758216"/>
                  <a:pt x="1027289" y="682016"/>
                  <a:pt x="1066800" y="593116"/>
                </a:cubicBezTo>
                <a:cubicBezTo>
                  <a:pt x="1106311" y="504216"/>
                  <a:pt x="1116190" y="313716"/>
                  <a:pt x="1159934" y="220583"/>
                </a:cubicBezTo>
                <a:cubicBezTo>
                  <a:pt x="1203679" y="127450"/>
                  <a:pt x="1277056" y="38549"/>
                  <a:pt x="1329267" y="34316"/>
                </a:cubicBezTo>
                <a:cubicBezTo>
                  <a:pt x="1381478" y="30083"/>
                  <a:pt x="1439333" y="116161"/>
                  <a:pt x="1473200" y="195183"/>
                </a:cubicBezTo>
                <a:cubicBezTo>
                  <a:pt x="1507067" y="274205"/>
                  <a:pt x="1511300" y="423782"/>
                  <a:pt x="1532467" y="508449"/>
                </a:cubicBezTo>
                <a:cubicBezTo>
                  <a:pt x="1553634" y="593116"/>
                  <a:pt x="1556456" y="660850"/>
                  <a:pt x="1600200" y="703183"/>
                </a:cubicBezTo>
                <a:cubicBezTo>
                  <a:pt x="1643944" y="745516"/>
                  <a:pt x="1734256" y="797727"/>
                  <a:pt x="1794934" y="762449"/>
                </a:cubicBezTo>
                <a:cubicBezTo>
                  <a:pt x="1855612" y="727171"/>
                  <a:pt x="1923345" y="587471"/>
                  <a:pt x="1964267" y="491516"/>
                </a:cubicBezTo>
                <a:cubicBezTo>
                  <a:pt x="2005189" y="395560"/>
                  <a:pt x="2012245" y="268560"/>
                  <a:pt x="2040467" y="186716"/>
                </a:cubicBezTo>
                <a:cubicBezTo>
                  <a:pt x="2068689" y="104872"/>
                  <a:pt x="2084211" y="-8018"/>
                  <a:pt x="2133600" y="449"/>
                </a:cubicBezTo>
                <a:cubicBezTo>
                  <a:pt x="2182989" y="8916"/>
                  <a:pt x="2294467" y="134505"/>
                  <a:pt x="2336800" y="237516"/>
                </a:cubicBezTo>
                <a:cubicBezTo>
                  <a:pt x="2379133" y="340527"/>
                  <a:pt x="2370667" y="533849"/>
                  <a:pt x="2387600" y="618516"/>
                </a:cubicBezTo>
                <a:cubicBezTo>
                  <a:pt x="2404533" y="703183"/>
                  <a:pt x="2403122" y="737049"/>
                  <a:pt x="2438400" y="745516"/>
                </a:cubicBezTo>
                <a:cubicBezTo>
                  <a:pt x="2473678" y="753983"/>
                  <a:pt x="2541411" y="737049"/>
                  <a:pt x="2599267" y="669316"/>
                </a:cubicBezTo>
                <a:cubicBezTo>
                  <a:pt x="2657123" y="601583"/>
                  <a:pt x="2744612" y="435071"/>
                  <a:pt x="2785534" y="339116"/>
                </a:cubicBezTo>
                <a:cubicBezTo>
                  <a:pt x="2826456" y="243160"/>
                  <a:pt x="2801056" y="141561"/>
                  <a:pt x="2844800" y="93583"/>
                </a:cubicBezTo>
                <a:cubicBezTo>
                  <a:pt x="2888544" y="45605"/>
                  <a:pt x="2968272" y="48427"/>
                  <a:pt x="3048000" y="5124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3B4B997A-0273-472A-958F-D6F4106EB3C7}"/>
              </a:ext>
            </a:extLst>
          </p:cNvPr>
          <p:cNvSpPr/>
          <p:nvPr/>
        </p:nvSpPr>
        <p:spPr>
          <a:xfrm>
            <a:off x="7610324" y="3695096"/>
            <a:ext cx="177800" cy="211666"/>
          </a:xfrm>
          <a:custGeom>
            <a:avLst/>
            <a:gdLst>
              <a:gd name="connsiteX0" fmla="*/ 0 w 177800"/>
              <a:gd name="connsiteY0" fmla="*/ 211666 h 211666"/>
              <a:gd name="connsiteX1" fmla="*/ 127000 w 177800"/>
              <a:gd name="connsiteY1" fmla="*/ 160866 h 211666"/>
              <a:gd name="connsiteX2" fmla="*/ 177800 w 177800"/>
              <a:gd name="connsiteY2" fmla="*/ 0 h 211666"/>
            </a:gdLst>
            <a:ahLst/>
            <a:cxnLst>
              <a:cxn ang="0">
                <a:pos x="connsiteX0" y="connsiteY0"/>
              </a:cxn>
              <a:cxn ang="0">
                <a:pos x="connsiteX1" y="connsiteY1"/>
              </a:cxn>
              <a:cxn ang="0">
                <a:pos x="connsiteX2" y="connsiteY2"/>
              </a:cxn>
            </a:cxnLst>
            <a:rect l="l" t="t" r="r" b="b"/>
            <a:pathLst>
              <a:path w="177800" h="211666">
                <a:moveTo>
                  <a:pt x="0" y="211666"/>
                </a:moveTo>
                <a:cubicBezTo>
                  <a:pt x="48683" y="203905"/>
                  <a:pt x="97367" y="196144"/>
                  <a:pt x="127000" y="160866"/>
                </a:cubicBezTo>
                <a:cubicBezTo>
                  <a:pt x="156633" y="125588"/>
                  <a:pt x="167216" y="62794"/>
                  <a:pt x="17780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306FD22E-78F3-467D-98C2-B9E086A3E00B}"/>
              </a:ext>
            </a:extLst>
          </p:cNvPr>
          <p:cNvSpPr/>
          <p:nvPr/>
        </p:nvSpPr>
        <p:spPr>
          <a:xfrm>
            <a:off x="9252858" y="3695096"/>
            <a:ext cx="177800" cy="211666"/>
          </a:xfrm>
          <a:custGeom>
            <a:avLst/>
            <a:gdLst>
              <a:gd name="connsiteX0" fmla="*/ 0 w 177800"/>
              <a:gd name="connsiteY0" fmla="*/ 211666 h 211666"/>
              <a:gd name="connsiteX1" fmla="*/ 127000 w 177800"/>
              <a:gd name="connsiteY1" fmla="*/ 160866 h 211666"/>
              <a:gd name="connsiteX2" fmla="*/ 177800 w 177800"/>
              <a:gd name="connsiteY2" fmla="*/ 0 h 211666"/>
            </a:gdLst>
            <a:ahLst/>
            <a:cxnLst>
              <a:cxn ang="0">
                <a:pos x="connsiteX0" y="connsiteY0"/>
              </a:cxn>
              <a:cxn ang="0">
                <a:pos x="connsiteX1" y="connsiteY1"/>
              </a:cxn>
              <a:cxn ang="0">
                <a:pos x="connsiteX2" y="connsiteY2"/>
              </a:cxn>
            </a:cxnLst>
            <a:rect l="l" t="t" r="r" b="b"/>
            <a:pathLst>
              <a:path w="177800" h="211666">
                <a:moveTo>
                  <a:pt x="0" y="211666"/>
                </a:moveTo>
                <a:cubicBezTo>
                  <a:pt x="48683" y="203905"/>
                  <a:pt x="97367" y="196144"/>
                  <a:pt x="127000" y="160866"/>
                </a:cubicBezTo>
                <a:cubicBezTo>
                  <a:pt x="156633" y="125588"/>
                  <a:pt x="167216" y="62794"/>
                  <a:pt x="17780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69B1D621-520D-497C-B64A-B374BBB679AF}"/>
              </a:ext>
            </a:extLst>
          </p:cNvPr>
          <p:cNvSpPr/>
          <p:nvPr/>
        </p:nvSpPr>
        <p:spPr>
          <a:xfrm rot="5836617">
            <a:off x="8269030" y="3708942"/>
            <a:ext cx="177800" cy="211666"/>
          </a:xfrm>
          <a:custGeom>
            <a:avLst/>
            <a:gdLst>
              <a:gd name="connsiteX0" fmla="*/ 0 w 177800"/>
              <a:gd name="connsiteY0" fmla="*/ 211666 h 211666"/>
              <a:gd name="connsiteX1" fmla="*/ 127000 w 177800"/>
              <a:gd name="connsiteY1" fmla="*/ 160866 h 211666"/>
              <a:gd name="connsiteX2" fmla="*/ 177800 w 177800"/>
              <a:gd name="connsiteY2" fmla="*/ 0 h 211666"/>
            </a:gdLst>
            <a:ahLst/>
            <a:cxnLst>
              <a:cxn ang="0">
                <a:pos x="connsiteX0" y="connsiteY0"/>
              </a:cxn>
              <a:cxn ang="0">
                <a:pos x="connsiteX1" y="connsiteY1"/>
              </a:cxn>
              <a:cxn ang="0">
                <a:pos x="connsiteX2" y="connsiteY2"/>
              </a:cxn>
            </a:cxnLst>
            <a:rect l="l" t="t" r="r" b="b"/>
            <a:pathLst>
              <a:path w="177800" h="211666">
                <a:moveTo>
                  <a:pt x="0" y="211666"/>
                </a:moveTo>
                <a:cubicBezTo>
                  <a:pt x="48683" y="203905"/>
                  <a:pt x="97367" y="196144"/>
                  <a:pt x="127000" y="160866"/>
                </a:cubicBezTo>
                <a:cubicBezTo>
                  <a:pt x="156633" y="125588"/>
                  <a:pt x="167216" y="62794"/>
                  <a:pt x="17780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 forme 10">
            <a:extLst>
              <a:ext uri="{FF2B5EF4-FFF2-40B4-BE49-F238E27FC236}">
                <a16:creationId xmlns:a16="http://schemas.microsoft.com/office/drawing/2014/main" id="{5A5A8B46-AAF4-4F3D-827B-8D4AFB8731BA}"/>
              </a:ext>
            </a:extLst>
          </p:cNvPr>
          <p:cNvSpPr/>
          <p:nvPr/>
        </p:nvSpPr>
        <p:spPr>
          <a:xfrm rot="5836617">
            <a:off x="9985329" y="3729686"/>
            <a:ext cx="177800" cy="211666"/>
          </a:xfrm>
          <a:custGeom>
            <a:avLst/>
            <a:gdLst>
              <a:gd name="connsiteX0" fmla="*/ 0 w 177800"/>
              <a:gd name="connsiteY0" fmla="*/ 211666 h 211666"/>
              <a:gd name="connsiteX1" fmla="*/ 127000 w 177800"/>
              <a:gd name="connsiteY1" fmla="*/ 160866 h 211666"/>
              <a:gd name="connsiteX2" fmla="*/ 177800 w 177800"/>
              <a:gd name="connsiteY2" fmla="*/ 0 h 211666"/>
            </a:gdLst>
            <a:ahLst/>
            <a:cxnLst>
              <a:cxn ang="0">
                <a:pos x="connsiteX0" y="connsiteY0"/>
              </a:cxn>
              <a:cxn ang="0">
                <a:pos x="connsiteX1" y="connsiteY1"/>
              </a:cxn>
              <a:cxn ang="0">
                <a:pos x="connsiteX2" y="connsiteY2"/>
              </a:cxn>
            </a:cxnLst>
            <a:rect l="l" t="t" r="r" b="b"/>
            <a:pathLst>
              <a:path w="177800" h="211666">
                <a:moveTo>
                  <a:pt x="0" y="211666"/>
                </a:moveTo>
                <a:cubicBezTo>
                  <a:pt x="48683" y="203905"/>
                  <a:pt x="97367" y="196144"/>
                  <a:pt x="127000" y="160866"/>
                </a:cubicBezTo>
                <a:cubicBezTo>
                  <a:pt x="156633" y="125588"/>
                  <a:pt x="167216" y="62794"/>
                  <a:pt x="17780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7CC07322-2922-403E-A358-13219953D4D1}"/>
              </a:ext>
            </a:extLst>
          </p:cNvPr>
          <p:cNvSpPr txBox="1"/>
          <p:nvPr/>
        </p:nvSpPr>
        <p:spPr>
          <a:xfrm rot="16200000">
            <a:off x="6876509" y="3519060"/>
            <a:ext cx="809625" cy="369332"/>
          </a:xfrm>
          <a:prstGeom prst="rect">
            <a:avLst/>
          </a:prstGeom>
          <a:noFill/>
        </p:spPr>
        <p:txBody>
          <a:bodyPr wrap="square" rtlCol="0">
            <a:spAutoFit/>
          </a:bodyPr>
          <a:lstStyle/>
          <a:p>
            <a:r>
              <a:rPr lang="fr-FR" b="1" dirty="0"/>
              <a:t>T°</a:t>
            </a:r>
          </a:p>
        </p:txBody>
      </p:sp>
      <p:sp>
        <p:nvSpPr>
          <p:cNvPr id="13" name="ZoneTexte 12">
            <a:extLst>
              <a:ext uri="{FF2B5EF4-FFF2-40B4-BE49-F238E27FC236}">
                <a16:creationId xmlns:a16="http://schemas.microsoft.com/office/drawing/2014/main" id="{B5A8CB0E-4B47-4D42-B7CC-503870CE94F2}"/>
              </a:ext>
            </a:extLst>
          </p:cNvPr>
          <p:cNvSpPr txBox="1"/>
          <p:nvPr/>
        </p:nvSpPr>
        <p:spPr>
          <a:xfrm>
            <a:off x="8661777" y="4646195"/>
            <a:ext cx="809625" cy="307777"/>
          </a:xfrm>
          <a:prstGeom prst="rect">
            <a:avLst/>
          </a:prstGeom>
          <a:noFill/>
        </p:spPr>
        <p:txBody>
          <a:bodyPr wrap="square" rtlCol="0">
            <a:spAutoFit/>
          </a:bodyPr>
          <a:lstStyle/>
          <a:p>
            <a:r>
              <a:rPr lang="fr-FR" sz="1400" b="1" dirty="0"/>
              <a:t>Temps</a:t>
            </a:r>
          </a:p>
        </p:txBody>
      </p:sp>
      <p:sp>
        <p:nvSpPr>
          <p:cNvPr id="14" name="ZoneTexte 13">
            <a:extLst>
              <a:ext uri="{FF2B5EF4-FFF2-40B4-BE49-F238E27FC236}">
                <a16:creationId xmlns:a16="http://schemas.microsoft.com/office/drawing/2014/main" id="{1DAFD6CB-B29E-4CD9-87E8-2F51510D2BBA}"/>
              </a:ext>
            </a:extLst>
          </p:cNvPr>
          <p:cNvSpPr txBox="1"/>
          <p:nvPr/>
        </p:nvSpPr>
        <p:spPr>
          <a:xfrm>
            <a:off x="10167258" y="4672186"/>
            <a:ext cx="2171695" cy="307777"/>
          </a:xfrm>
          <a:prstGeom prst="rect">
            <a:avLst/>
          </a:prstGeom>
          <a:noFill/>
        </p:spPr>
        <p:txBody>
          <a:bodyPr wrap="square" rtlCol="0">
            <a:spAutoFit/>
          </a:bodyPr>
          <a:lstStyle/>
          <a:p>
            <a:r>
              <a:rPr lang="el-GR" sz="1400" i="1" dirty="0"/>
              <a:t>σ</a:t>
            </a:r>
            <a:r>
              <a:rPr lang="fr-FR" sz="1400" i="1" dirty="0"/>
              <a:t>² intra-saisonnière</a:t>
            </a:r>
          </a:p>
        </p:txBody>
      </p:sp>
      <p:sp>
        <p:nvSpPr>
          <p:cNvPr id="15" name="ZoneTexte 14">
            <a:extLst>
              <a:ext uri="{FF2B5EF4-FFF2-40B4-BE49-F238E27FC236}">
                <a16:creationId xmlns:a16="http://schemas.microsoft.com/office/drawing/2014/main" id="{C492F7EA-4CFA-40B1-BAAA-EB2BC9AD62A7}"/>
              </a:ext>
            </a:extLst>
          </p:cNvPr>
          <p:cNvSpPr txBox="1"/>
          <p:nvPr/>
        </p:nvSpPr>
        <p:spPr>
          <a:xfrm>
            <a:off x="7113565" y="2843471"/>
            <a:ext cx="704845" cy="369332"/>
          </a:xfrm>
          <a:prstGeom prst="rect">
            <a:avLst/>
          </a:prstGeom>
          <a:noFill/>
        </p:spPr>
        <p:txBody>
          <a:bodyPr wrap="square" rtlCol="0">
            <a:spAutoFit/>
          </a:bodyPr>
          <a:lstStyle/>
          <a:p>
            <a:r>
              <a:rPr lang="fr-FR" b="1" dirty="0"/>
              <a:t>C</a:t>
            </a:r>
          </a:p>
        </p:txBody>
      </p:sp>
    </p:spTree>
    <p:extLst>
      <p:ext uri="{BB962C8B-B14F-4D97-AF65-F5344CB8AC3E}">
        <p14:creationId xmlns:p14="http://schemas.microsoft.com/office/powerpoint/2010/main" val="670094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fluctuation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Variance</a:t>
            </a:r>
          </a:p>
          <a:p>
            <a:pPr lvl="1"/>
            <a:r>
              <a:rPr lang="fr-FR" dirty="0"/>
              <a:t>Plus difficile de récupérer dans un environnement fluctuant ?</a:t>
            </a:r>
          </a:p>
          <a:p>
            <a:pPr lvl="1"/>
            <a:r>
              <a:rPr lang="fr-FR" dirty="0"/>
              <a:t>Métriques possibles :</a:t>
            </a:r>
          </a:p>
          <a:p>
            <a:pPr lvl="1"/>
            <a:endParaRPr lang="fr-FR" dirty="0"/>
          </a:p>
          <a:p>
            <a:pPr lvl="2"/>
            <a:r>
              <a:rPr lang="fr-FR" dirty="0"/>
              <a:t>Amplitude journalière</a:t>
            </a:r>
          </a:p>
          <a:p>
            <a:pPr lvl="2"/>
            <a:r>
              <a:rPr lang="fr-FR" dirty="0"/>
              <a:t>Variance totale pendant la saison</a:t>
            </a:r>
          </a:p>
          <a:p>
            <a:pPr lvl="3"/>
            <a:r>
              <a:rPr lang="fr-FR" dirty="0"/>
              <a:t>Pas très pertinent ?</a:t>
            </a:r>
          </a:p>
          <a:p>
            <a:pPr lvl="2"/>
            <a:r>
              <a:rPr lang="fr-FR" dirty="0"/>
              <a:t>Variance </a:t>
            </a:r>
            <a:r>
              <a:rPr lang="fr-FR" i="1" dirty="0"/>
              <a:t>autour de la tendance</a:t>
            </a:r>
          </a:p>
          <a:p>
            <a:pPr lvl="2"/>
            <a:r>
              <a:rPr lang="fr-FR" dirty="0"/>
              <a:t>Variance </a:t>
            </a:r>
            <a:r>
              <a:rPr lang="fr-FR" i="1" dirty="0"/>
              <a:t>pendant la période chaude</a:t>
            </a:r>
          </a:p>
          <a:p>
            <a:pPr lvl="2"/>
            <a:r>
              <a:rPr lang="fr-FR" dirty="0"/>
              <a:t>Variance </a:t>
            </a:r>
            <a:r>
              <a:rPr lang="fr-FR" i="1" dirty="0"/>
              <a:t>au-dessus du seuil</a:t>
            </a:r>
          </a:p>
        </p:txBody>
      </p:sp>
    </p:spTree>
    <p:extLst>
      <p:ext uri="{BB962C8B-B14F-4D97-AF65-F5344CB8AC3E}">
        <p14:creationId xmlns:p14="http://schemas.microsoft.com/office/powerpoint/2010/main" val="406765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E1BC1-B629-4395-A9DA-B41192C92BB8}"/>
              </a:ext>
            </a:extLst>
          </p:cNvPr>
          <p:cNvSpPr>
            <a:spLocks noGrp="1"/>
          </p:cNvSpPr>
          <p:nvPr>
            <p:ph type="title"/>
          </p:nvPr>
        </p:nvSpPr>
        <p:spPr/>
        <p:txBody>
          <a:bodyPr/>
          <a:lstStyle/>
          <a:p>
            <a:r>
              <a:rPr lang="fr-FR" dirty="0"/>
              <a:t>Stress thermique</a:t>
            </a:r>
          </a:p>
        </p:txBody>
      </p:sp>
      <p:sp>
        <p:nvSpPr>
          <p:cNvPr id="3" name="Espace réservé du contenu 2">
            <a:extLst>
              <a:ext uri="{FF2B5EF4-FFF2-40B4-BE49-F238E27FC236}">
                <a16:creationId xmlns:a16="http://schemas.microsoft.com/office/drawing/2014/main" id="{A31A93EC-B224-4A3E-B5B9-BBB7128868D9}"/>
              </a:ext>
            </a:extLst>
          </p:cNvPr>
          <p:cNvSpPr>
            <a:spLocks noGrp="1"/>
          </p:cNvSpPr>
          <p:nvPr>
            <p:ph idx="1"/>
          </p:nvPr>
        </p:nvSpPr>
        <p:spPr>
          <a:xfrm>
            <a:off x="838199" y="1825625"/>
            <a:ext cx="10738899" cy="4351338"/>
          </a:xfrm>
        </p:spPr>
        <p:txBody>
          <a:bodyPr/>
          <a:lstStyle/>
          <a:p>
            <a:r>
              <a:rPr lang="fr-FR" dirty="0"/>
              <a:t>Il y aurait un </a:t>
            </a:r>
            <a:r>
              <a:rPr lang="fr-FR" b="1" dirty="0"/>
              <a:t>seuil</a:t>
            </a:r>
            <a:r>
              <a:rPr lang="fr-FR" dirty="0"/>
              <a:t> à partir duquel on peut considérer que le poisson est en état de stress thermique</a:t>
            </a:r>
          </a:p>
          <a:p>
            <a:pPr lvl="1"/>
            <a:r>
              <a:rPr lang="fr-FR" dirty="0"/>
              <a:t>Lié au passage à la respiration anaérobie</a:t>
            </a:r>
          </a:p>
          <a:p>
            <a:pPr lvl="2"/>
            <a:r>
              <a:rPr lang="fr-FR" dirty="0"/>
              <a:t>Plusieurs mécanismes invoqués : hypoxie, accumulation de composés toxiques, énergie ++</a:t>
            </a:r>
          </a:p>
          <a:p>
            <a:pPr lvl="1"/>
            <a:r>
              <a:rPr lang="fr-FR" dirty="0"/>
              <a:t>Seuil à en-dessous duquel le poisson peut vivre longtemps</a:t>
            </a:r>
          </a:p>
          <a:p>
            <a:pPr lvl="2"/>
            <a:r>
              <a:rPr lang="fr-FR" dirty="0" err="1"/>
              <a:t>Incipient</a:t>
            </a:r>
            <a:r>
              <a:rPr lang="fr-FR" dirty="0"/>
              <a:t> </a:t>
            </a:r>
            <a:r>
              <a:rPr lang="fr-FR" dirty="0" err="1"/>
              <a:t>lethal</a:t>
            </a:r>
            <a:r>
              <a:rPr lang="fr-FR" dirty="0"/>
              <a:t> </a:t>
            </a:r>
            <a:r>
              <a:rPr lang="fr-FR" dirty="0" err="1"/>
              <a:t>level</a:t>
            </a:r>
            <a:r>
              <a:rPr lang="fr-FR" dirty="0"/>
              <a:t> +/- = </a:t>
            </a:r>
            <a:r>
              <a:rPr lang="fr-FR" dirty="0" err="1"/>
              <a:t>T</a:t>
            </a:r>
            <a:r>
              <a:rPr lang="fr-FR" baseline="-25000" dirty="0" err="1"/>
              <a:t>crit</a:t>
            </a:r>
            <a:endParaRPr lang="fr-FR" baseline="-25000" dirty="0"/>
          </a:p>
          <a:p>
            <a:pPr lvl="1"/>
            <a:r>
              <a:rPr lang="fr-FR" dirty="0"/>
              <a:t>Il y a aussi un seuil supérieur au-delà duquel la mort est rapide/certaine</a:t>
            </a:r>
          </a:p>
          <a:p>
            <a:pPr lvl="2"/>
            <a:r>
              <a:rPr lang="fr-FR" dirty="0" err="1"/>
              <a:t>Upper</a:t>
            </a:r>
            <a:r>
              <a:rPr lang="fr-FR" dirty="0"/>
              <a:t> </a:t>
            </a:r>
            <a:r>
              <a:rPr lang="fr-FR" dirty="0" err="1"/>
              <a:t>lethal</a:t>
            </a:r>
            <a:r>
              <a:rPr lang="fr-FR" dirty="0"/>
              <a:t> </a:t>
            </a:r>
            <a:r>
              <a:rPr lang="fr-FR" dirty="0" err="1"/>
              <a:t>level</a:t>
            </a:r>
            <a:r>
              <a:rPr lang="fr-FR" dirty="0"/>
              <a:t> = </a:t>
            </a:r>
            <a:r>
              <a:rPr lang="fr-FR" dirty="0" err="1"/>
              <a:t>Death</a:t>
            </a:r>
            <a:r>
              <a:rPr lang="fr-FR" dirty="0"/>
              <a:t> ?</a:t>
            </a:r>
          </a:p>
          <a:p>
            <a:pPr lvl="2"/>
            <a:r>
              <a:rPr lang="fr-FR" dirty="0" err="1"/>
              <a:t>CT</a:t>
            </a:r>
            <a:r>
              <a:rPr lang="fr-FR" baseline="-25000" dirty="0" err="1"/>
              <a:t>max</a:t>
            </a:r>
            <a:endParaRPr lang="fr-FR" baseline="-25000" dirty="0"/>
          </a:p>
        </p:txBody>
      </p:sp>
    </p:spTree>
    <p:extLst>
      <p:ext uri="{BB962C8B-B14F-4D97-AF65-F5344CB8AC3E}">
        <p14:creationId xmlns:p14="http://schemas.microsoft.com/office/powerpoint/2010/main" val="1938847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fluctuation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Variance</a:t>
            </a:r>
          </a:p>
          <a:p>
            <a:pPr lvl="1"/>
            <a:r>
              <a:rPr lang="fr-FR" dirty="0"/>
              <a:t>Plus difficile de récupérer dans un environnement fluctuant ?</a:t>
            </a:r>
          </a:p>
          <a:p>
            <a:pPr lvl="1"/>
            <a:r>
              <a:rPr lang="fr-FR" dirty="0"/>
              <a:t>Métriques possibles :</a:t>
            </a:r>
          </a:p>
          <a:p>
            <a:pPr lvl="1"/>
            <a:endParaRPr lang="fr-FR" dirty="0"/>
          </a:p>
          <a:p>
            <a:pPr lvl="2"/>
            <a:r>
              <a:rPr lang="fr-FR" dirty="0"/>
              <a:t>Amplitude journalière</a:t>
            </a:r>
          </a:p>
          <a:p>
            <a:pPr lvl="2"/>
            <a:r>
              <a:rPr lang="fr-FR" dirty="0"/>
              <a:t>Variance totale pendant la saison</a:t>
            </a:r>
          </a:p>
          <a:p>
            <a:pPr lvl="3"/>
            <a:r>
              <a:rPr lang="fr-FR" dirty="0"/>
              <a:t>Pas très pertinent ?</a:t>
            </a:r>
          </a:p>
          <a:p>
            <a:pPr lvl="2"/>
            <a:r>
              <a:rPr lang="fr-FR" dirty="0"/>
              <a:t>Variance </a:t>
            </a:r>
            <a:r>
              <a:rPr lang="fr-FR" i="1" dirty="0"/>
              <a:t>autour de la tendance</a:t>
            </a:r>
          </a:p>
          <a:p>
            <a:pPr lvl="2"/>
            <a:r>
              <a:rPr lang="fr-FR" dirty="0"/>
              <a:t>Variance </a:t>
            </a:r>
            <a:r>
              <a:rPr lang="fr-FR" i="1" dirty="0"/>
              <a:t>pendant la période chaude</a:t>
            </a:r>
          </a:p>
          <a:p>
            <a:pPr lvl="2"/>
            <a:r>
              <a:rPr lang="fr-FR" dirty="0"/>
              <a:t>Variance </a:t>
            </a:r>
            <a:r>
              <a:rPr lang="fr-FR" i="1" dirty="0"/>
              <a:t>au-dessus du seuil</a:t>
            </a:r>
          </a:p>
        </p:txBody>
      </p:sp>
      <p:grpSp>
        <p:nvGrpSpPr>
          <p:cNvPr id="4" name="Groupe 3">
            <a:extLst>
              <a:ext uri="{FF2B5EF4-FFF2-40B4-BE49-F238E27FC236}">
                <a16:creationId xmlns:a16="http://schemas.microsoft.com/office/drawing/2014/main" id="{F94B0909-8483-41B2-BEC8-F97410BE2A87}"/>
              </a:ext>
            </a:extLst>
          </p:cNvPr>
          <p:cNvGrpSpPr/>
          <p:nvPr/>
        </p:nvGrpSpPr>
        <p:grpSpPr>
          <a:xfrm>
            <a:off x="6535511" y="3026325"/>
            <a:ext cx="5082202" cy="3285575"/>
            <a:chOff x="352425" y="2891388"/>
            <a:chExt cx="5082202" cy="3285575"/>
          </a:xfrm>
        </p:grpSpPr>
        <p:pic>
          <p:nvPicPr>
            <p:cNvPr id="5" name="Image 4">
              <a:extLst>
                <a:ext uri="{FF2B5EF4-FFF2-40B4-BE49-F238E27FC236}">
                  <a16:creationId xmlns:a16="http://schemas.microsoft.com/office/drawing/2014/main" id="{50E1620A-B6B1-416E-A1F1-D73DD5803C1D}"/>
                </a:ext>
              </a:extLst>
            </p:cNvPr>
            <p:cNvPicPr>
              <a:picLocks noChangeAspect="1"/>
            </p:cNvPicPr>
            <p:nvPr/>
          </p:nvPicPr>
          <p:blipFill>
            <a:blip r:embed="rId2"/>
            <a:stretch>
              <a:fillRect/>
            </a:stretch>
          </p:blipFill>
          <p:spPr>
            <a:xfrm>
              <a:off x="352425" y="2891388"/>
              <a:ext cx="5082202" cy="3285575"/>
            </a:xfrm>
            <a:prstGeom prst="rect">
              <a:avLst/>
            </a:prstGeom>
          </p:spPr>
        </p:pic>
        <p:cxnSp>
          <p:nvCxnSpPr>
            <p:cNvPr id="6" name="Connecteur droit avec flèche 5">
              <a:extLst>
                <a:ext uri="{FF2B5EF4-FFF2-40B4-BE49-F238E27FC236}">
                  <a16:creationId xmlns:a16="http://schemas.microsoft.com/office/drawing/2014/main" id="{E86E66C1-32AF-4DA0-88DB-F70C5B1986D1}"/>
                </a:ext>
              </a:extLst>
            </p:cNvPr>
            <p:cNvCxnSpPr/>
            <p:nvPr/>
          </p:nvCxnSpPr>
          <p:spPr>
            <a:xfrm flipV="1">
              <a:off x="838200" y="4857750"/>
              <a:ext cx="66675" cy="2667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6874B581-16D6-4212-AAC6-1DC39757626A}"/>
                </a:ext>
              </a:extLst>
            </p:cNvPr>
            <p:cNvCxnSpPr>
              <a:cxnSpLocks/>
            </p:cNvCxnSpPr>
            <p:nvPr/>
          </p:nvCxnSpPr>
          <p:spPr>
            <a:xfrm>
              <a:off x="1047750" y="4686575"/>
              <a:ext cx="314325" cy="568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59F33982-ABF3-451E-9496-42512ABCA19D}"/>
                </a:ext>
              </a:extLst>
            </p:cNvPr>
            <p:cNvCxnSpPr>
              <a:cxnSpLocks/>
            </p:cNvCxnSpPr>
            <p:nvPr/>
          </p:nvCxnSpPr>
          <p:spPr>
            <a:xfrm>
              <a:off x="1543050" y="4934225"/>
              <a:ext cx="314325" cy="568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81572207-2092-43AF-A3BA-70EB2867B413}"/>
                </a:ext>
              </a:extLst>
            </p:cNvPr>
            <p:cNvCxnSpPr/>
            <p:nvPr/>
          </p:nvCxnSpPr>
          <p:spPr>
            <a:xfrm flipV="1">
              <a:off x="1819275" y="4534175"/>
              <a:ext cx="66675" cy="2667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2096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fluctuation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Variance</a:t>
            </a:r>
          </a:p>
          <a:p>
            <a:pPr lvl="1"/>
            <a:r>
              <a:rPr lang="fr-FR" dirty="0"/>
              <a:t>Plus difficile de récupérer dans un environnement fluctuant ?</a:t>
            </a:r>
          </a:p>
          <a:p>
            <a:pPr lvl="1"/>
            <a:r>
              <a:rPr lang="fr-FR" dirty="0"/>
              <a:t>Métriques possibles :</a:t>
            </a:r>
          </a:p>
          <a:p>
            <a:pPr lvl="1"/>
            <a:endParaRPr lang="fr-FR" dirty="0"/>
          </a:p>
          <a:p>
            <a:pPr lvl="2"/>
            <a:r>
              <a:rPr lang="fr-FR" dirty="0"/>
              <a:t>Amplitude journalière</a:t>
            </a:r>
          </a:p>
          <a:p>
            <a:pPr lvl="2"/>
            <a:r>
              <a:rPr lang="fr-FR" dirty="0"/>
              <a:t>Variance totale pendant la saison</a:t>
            </a:r>
          </a:p>
          <a:p>
            <a:pPr lvl="3"/>
            <a:r>
              <a:rPr lang="fr-FR" dirty="0"/>
              <a:t>Pas très pertinent ?</a:t>
            </a:r>
          </a:p>
          <a:p>
            <a:pPr lvl="2"/>
            <a:r>
              <a:rPr lang="fr-FR" dirty="0"/>
              <a:t>Variance </a:t>
            </a:r>
            <a:r>
              <a:rPr lang="fr-FR" i="1" dirty="0"/>
              <a:t>autour de la tendance</a:t>
            </a:r>
          </a:p>
          <a:p>
            <a:pPr lvl="2"/>
            <a:r>
              <a:rPr lang="fr-FR" dirty="0"/>
              <a:t>Variance </a:t>
            </a:r>
            <a:r>
              <a:rPr lang="fr-FR" i="1" dirty="0"/>
              <a:t>pendant la période chaude</a:t>
            </a:r>
          </a:p>
          <a:p>
            <a:pPr lvl="2"/>
            <a:r>
              <a:rPr lang="fr-FR" dirty="0"/>
              <a:t>Variance </a:t>
            </a:r>
            <a:r>
              <a:rPr lang="fr-FR" i="1" dirty="0"/>
              <a:t>au-dessus du seuil</a:t>
            </a:r>
          </a:p>
        </p:txBody>
      </p:sp>
      <p:grpSp>
        <p:nvGrpSpPr>
          <p:cNvPr id="4" name="Groupe 3">
            <a:extLst>
              <a:ext uri="{FF2B5EF4-FFF2-40B4-BE49-F238E27FC236}">
                <a16:creationId xmlns:a16="http://schemas.microsoft.com/office/drawing/2014/main" id="{F94B0909-8483-41B2-BEC8-F97410BE2A87}"/>
              </a:ext>
            </a:extLst>
          </p:cNvPr>
          <p:cNvGrpSpPr/>
          <p:nvPr/>
        </p:nvGrpSpPr>
        <p:grpSpPr>
          <a:xfrm>
            <a:off x="6535511" y="3026325"/>
            <a:ext cx="5082202" cy="3285575"/>
            <a:chOff x="352425" y="2891388"/>
            <a:chExt cx="5082202" cy="3285575"/>
          </a:xfrm>
        </p:grpSpPr>
        <p:pic>
          <p:nvPicPr>
            <p:cNvPr id="5" name="Image 4">
              <a:extLst>
                <a:ext uri="{FF2B5EF4-FFF2-40B4-BE49-F238E27FC236}">
                  <a16:creationId xmlns:a16="http://schemas.microsoft.com/office/drawing/2014/main" id="{50E1620A-B6B1-416E-A1F1-D73DD5803C1D}"/>
                </a:ext>
              </a:extLst>
            </p:cNvPr>
            <p:cNvPicPr>
              <a:picLocks noChangeAspect="1"/>
            </p:cNvPicPr>
            <p:nvPr/>
          </p:nvPicPr>
          <p:blipFill>
            <a:blip r:embed="rId2"/>
            <a:stretch>
              <a:fillRect/>
            </a:stretch>
          </p:blipFill>
          <p:spPr>
            <a:xfrm>
              <a:off x="352425" y="2891388"/>
              <a:ext cx="5082202" cy="3285575"/>
            </a:xfrm>
            <a:prstGeom prst="rect">
              <a:avLst/>
            </a:prstGeom>
          </p:spPr>
        </p:pic>
        <p:cxnSp>
          <p:nvCxnSpPr>
            <p:cNvPr id="6" name="Connecteur droit avec flèche 5">
              <a:extLst>
                <a:ext uri="{FF2B5EF4-FFF2-40B4-BE49-F238E27FC236}">
                  <a16:creationId xmlns:a16="http://schemas.microsoft.com/office/drawing/2014/main" id="{E86E66C1-32AF-4DA0-88DB-F70C5B1986D1}"/>
                </a:ext>
              </a:extLst>
            </p:cNvPr>
            <p:cNvCxnSpPr>
              <a:cxnSpLocks/>
            </p:cNvCxnSpPr>
            <p:nvPr/>
          </p:nvCxnSpPr>
          <p:spPr>
            <a:xfrm flipV="1">
              <a:off x="3814536" y="3399578"/>
              <a:ext cx="249464" cy="2028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6874B581-16D6-4212-AAC6-1DC39757626A}"/>
                </a:ext>
              </a:extLst>
            </p:cNvPr>
            <p:cNvCxnSpPr>
              <a:cxnSpLocks/>
            </p:cNvCxnSpPr>
            <p:nvPr/>
          </p:nvCxnSpPr>
          <p:spPr>
            <a:xfrm>
              <a:off x="3345542" y="3294063"/>
              <a:ext cx="0" cy="2110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59F33982-ABF3-451E-9496-42512ABCA19D}"/>
                </a:ext>
              </a:extLst>
            </p:cNvPr>
            <p:cNvCxnSpPr>
              <a:cxnSpLocks/>
            </p:cNvCxnSpPr>
            <p:nvPr/>
          </p:nvCxnSpPr>
          <p:spPr>
            <a:xfrm>
              <a:off x="2893526" y="3671482"/>
              <a:ext cx="256074" cy="1948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81572207-2092-43AF-A3BA-70EB2867B413}"/>
                </a:ext>
              </a:extLst>
            </p:cNvPr>
            <p:cNvCxnSpPr/>
            <p:nvPr/>
          </p:nvCxnSpPr>
          <p:spPr>
            <a:xfrm flipV="1">
              <a:off x="3345542" y="3602426"/>
              <a:ext cx="66675" cy="2667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Ellipse 9">
            <a:extLst>
              <a:ext uri="{FF2B5EF4-FFF2-40B4-BE49-F238E27FC236}">
                <a16:creationId xmlns:a16="http://schemas.microsoft.com/office/drawing/2014/main" id="{AC6D20CB-3038-40D3-A088-CB98C54EE9C3}"/>
              </a:ext>
            </a:extLst>
          </p:cNvPr>
          <p:cNvSpPr/>
          <p:nvPr/>
        </p:nvSpPr>
        <p:spPr>
          <a:xfrm>
            <a:off x="8345714" y="3164114"/>
            <a:ext cx="2365829" cy="8708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6E7AE7AF-DDBC-4DF7-A3D3-746DBB4A1F33}"/>
              </a:ext>
            </a:extLst>
          </p:cNvPr>
          <p:cNvSpPr txBox="1"/>
          <p:nvPr/>
        </p:nvSpPr>
        <p:spPr>
          <a:xfrm>
            <a:off x="419099" y="5576798"/>
            <a:ext cx="9401175" cy="1477328"/>
          </a:xfrm>
          <a:prstGeom prst="rect">
            <a:avLst/>
          </a:prstGeom>
          <a:noFill/>
        </p:spPr>
        <p:txBody>
          <a:bodyPr wrap="square" rtlCol="0">
            <a:spAutoFit/>
          </a:bodyPr>
          <a:lstStyle/>
          <a:p>
            <a:r>
              <a:rPr lang="fr-FR" b="1" i="1" dirty="0"/>
              <a:t>Période chaude :</a:t>
            </a:r>
          </a:p>
          <a:p>
            <a:pPr marL="285750" indent="-285750">
              <a:buFontTx/>
              <a:buChar char="-"/>
            </a:pPr>
            <a:r>
              <a:rPr lang="fr-FR" i="1" dirty="0"/>
              <a:t>Période fixe (e.g. Juillet-Aout) -&gt; </a:t>
            </a:r>
            <a:r>
              <a:rPr lang="fr-FR" i="1" dirty="0" err="1"/>
              <a:t>Bowerman</a:t>
            </a:r>
            <a:r>
              <a:rPr lang="fr-FR" i="1" dirty="0"/>
              <a:t> et al. 2021</a:t>
            </a:r>
          </a:p>
          <a:p>
            <a:pPr marL="285750" indent="-285750">
              <a:buFontTx/>
              <a:buChar char="-"/>
            </a:pPr>
            <a:r>
              <a:rPr lang="fr-FR" i="1" dirty="0"/>
              <a:t>10% + élevés de la distrib. (Gaussienne)</a:t>
            </a:r>
          </a:p>
          <a:p>
            <a:pPr marL="285750" indent="-285750">
              <a:buFontTx/>
              <a:buChar char="-"/>
            </a:pPr>
            <a:r>
              <a:rPr lang="fr-FR" i="1" dirty="0"/>
              <a:t>Médiane et 7 jours autour (Barnett et al. 2020 : pic de migration, ou pareil pour la T°)</a:t>
            </a:r>
          </a:p>
          <a:p>
            <a:pPr marL="285750" indent="-285750">
              <a:buFontTx/>
              <a:buChar char="-"/>
            </a:pPr>
            <a:endParaRPr lang="fr-FR" i="1" dirty="0"/>
          </a:p>
        </p:txBody>
      </p:sp>
    </p:spTree>
    <p:extLst>
      <p:ext uri="{BB962C8B-B14F-4D97-AF65-F5344CB8AC3E}">
        <p14:creationId xmlns:p14="http://schemas.microsoft.com/office/powerpoint/2010/main" val="37970604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Métriques liées à la fluctuation du stress</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a:t>Variance</a:t>
            </a:r>
          </a:p>
          <a:p>
            <a:pPr lvl="1"/>
            <a:r>
              <a:rPr lang="fr-FR" dirty="0"/>
              <a:t>Plus difficile de récupérer dans un environnement fluctuant ?</a:t>
            </a:r>
          </a:p>
          <a:p>
            <a:pPr lvl="1"/>
            <a:r>
              <a:rPr lang="fr-FR" dirty="0"/>
              <a:t>Métriques possibles :</a:t>
            </a:r>
          </a:p>
          <a:p>
            <a:pPr lvl="1"/>
            <a:endParaRPr lang="fr-FR" dirty="0"/>
          </a:p>
          <a:p>
            <a:pPr lvl="2"/>
            <a:r>
              <a:rPr lang="fr-FR" dirty="0"/>
              <a:t>Amplitude journalière</a:t>
            </a:r>
          </a:p>
          <a:p>
            <a:pPr lvl="2"/>
            <a:r>
              <a:rPr lang="fr-FR" dirty="0"/>
              <a:t>Variance totale pendant la saison</a:t>
            </a:r>
          </a:p>
          <a:p>
            <a:pPr lvl="3"/>
            <a:r>
              <a:rPr lang="fr-FR" dirty="0"/>
              <a:t>Pas très pertinent ?</a:t>
            </a:r>
          </a:p>
          <a:p>
            <a:pPr lvl="2"/>
            <a:r>
              <a:rPr lang="fr-FR" dirty="0"/>
              <a:t>Variance </a:t>
            </a:r>
            <a:r>
              <a:rPr lang="fr-FR" i="1" dirty="0"/>
              <a:t>autour de la tendance</a:t>
            </a:r>
          </a:p>
          <a:p>
            <a:pPr lvl="2"/>
            <a:r>
              <a:rPr lang="fr-FR" dirty="0"/>
              <a:t>Variance </a:t>
            </a:r>
            <a:r>
              <a:rPr lang="fr-FR" i="1" dirty="0"/>
              <a:t>pendant la période chaude</a:t>
            </a:r>
          </a:p>
          <a:p>
            <a:pPr lvl="2"/>
            <a:r>
              <a:rPr lang="fr-FR" dirty="0"/>
              <a:t>Variance </a:t>
            </a:r>
            <a:r>
              <a:rPr lang="fr-FR" i="1" dirty="0"/>
              <a:t>au-dessus du seuil</a:t>
            </a:r>
          </a:p>
        </p:txBody>
      </p:sp>
      <p:grpSp>
        <p:nvGrpSpPr>
          <p:cNvPr id="4" name="Groupe 3">
            <a:extLst>
              <a:ext uri="{FF2B5EF4-FFF2-40B4-BE49-F238E27FC236}">
                <a16:creationId xmlns:a16="http://schemas.microsoft.com/office/drawing/2014/main" id="{F94B0909-8483-41B2-BEC8-F97410BE2A87}"/>
              </a:ext>
            </a:extLst>
          </p:cNvPr>
          <p:cNvGrpSpPr/>
          <p:nvPr/>
        </p:nvGrpSpPr>
        <p:grpSpPr>
          <a:xfrm>
            <a:off x="6535511" y="3026325"/>
            <a:ext cx="5082202" cy="3285575"/>
            <a:chOff x="352425" y="2891388"/>
            <a:chExt cx="5082202" cy="3285575"/>
          </a:xfrm>
        </p:grpSpPr>
        <p:pic>
          <p:nvPicPr>
            <p:cNvPr id="5" name="Image 4">
              <a:extLst>
                <a:ext uri="{FF2B5EF4-FFF2-40B4-BE49-F238E27FC236}">
                  <a16:creationId xmlns:a16="http://schemas.microsoft.com/office/drawing/2014/main" id="{50E1620A-B6B1-416E-A1F1-D73DD5803C1D}"/>
                </a:ext>
              </a:extLst>
            </p:cNvPr>
            <p:cNvPicPr>
              <a:picLocks noChangeAspect="1"/>
            </p:cNvPicPr>
            <p:nvPr/>
          </p:nvPicPr>
          <p:blipFill>
            <a:blip r:embed="rId2"/>
            <a:stretch>
              <a:fillRect/>
            </a:stretch>
          </p:blipFill>
          <p:spPr>
            <a:xfrm>
              <a:off x="352425" y="2891388"/>
              <a:ext cx="5082202" cy="3285575"/>
            </a:xfrm>
            <a:prstGeom prst="rect">
              <a:avLst/>
            </a:prstGeom>
          </p:spPr>
        </p:pic>
        <p:cxnSp>
          <p:nvCxnSpPr>
            <p:cNvPr id="7" name="Connecteur droit avec flèche 6">
              <a:extLst>
                <a:ext uri="{FF2B5EF4-FFF2-40B4-BE49-F238E27FC236}">
                  <a16:creationId xmlns:a16="http://schemas.microsoft.com/office/drawing/2014/main" id="{6874B581-16D6-4212-AAC6-1DC39757626A}"/>
                </a:ext>
              </a:extLst>
            </p:cNvPr>
            <p:cNvCxnSpPr>
              <a:cxnSpLocks/>
            </p:cNvCxnSpPr>
            <p:nvPr/>
          </p:nvCxnSpPr>
          <p:spPr>
            <a:xfrm flipV="1">
              <a:off x="3021563" y="3199235"/>
              <a:ext cx="180522" cy="1460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59F33982-ABF3-451E-9496-42512ABCA19D}"/>
                </a:ext>
              </a:extLst>
            </p:cNvPr>
            <p:cNvCxnSpPr>
              <a:cxnSpLocks/>
            </p:cNvCxnSpPr>
            <p:nvPr/>
          </p:nvCxnSpPr>
          <p:spPr>
            <a:xfrm>
              <a:off x="2752497" y="3243632"/>
              <a:ext cx="82064" cy="158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81572207-2092-43AF-A3BA-70EB2867B413}"/>
                </a:ext>
              </a:extLst>
            </p:cNvPr>
            <p:cNvCxnSpPr>
              <a:cxnSpLocks/>
            </p:cNvCxnSpPr>
            <p:nvPr/>
          </p:nvCxnSpPr>
          <p:spPr>
            <a:xfrm>
              <a:off x="3360577" y="3243997"/>
              <a:ext cx="113845" cy="1179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ZoneTexte 15">
            <a:extLst>
              <a:ext uri="{FF2B5EF4-FFF2-40B4-BE49-F238E27FC236}">
                <a16:creationId xmlns:a16="http://schemas.microsoft.com/office/drawing/2014/main" id="{6E7AE7AF-DDBC-4DF7-A3D3-746DBB4A1F33}"/>
              </a:ext>
            </a:extLst>
          </p:cNvPr>
          <p:cNvSpPr txBox="1"/>
          <p:nvPr/>
        </p:nvSpPr>
        <p:spPr>
          <a:xfrm>
            <a:off x="419100" y="5988734"/>
            <a:ext cx="5994400" cy="646331"/>
          </a:xfrm>
          <a:prstGeom prst="rect">
            <a:avLst/>
          </a:prstGeom>
          <a:noFill/>
        </p:spPr>
        <p:txBody>
          <a:bodyPr wrap="square" rtlCol="0">
            <a:spAutoFit/>
          </a:bodyPr>
          <a:lstStyle/>
          <a:p>
            <a:r>
              <a:rPr lang="fr-FR" i="1" dirty="0"/>
              <a:t>Plus facile de s’acclimater/récupérer si le stress est toujours du même niveau ?</a:t>
            </a:r>
          </a:p>
        </p:txBody>
      </p:sp>
      <p:cxnSp>
        <p:nvCxnSpPr>
          <p:cNvPr id="12" name="Connecteur droit 11">
            <a:extLst>
              <a:ext uri="{FF2B5EF4-FFF2-40B4-BE49-F238E27FC236}">
                <a16:creationId xmlns:a16="http://schemas.microsoft.com/office/drawing/2014/main" id="{127DF29E-85AB-41F4-923B-00F3D8DD15BA}"/>
              </a:ext>
            </a:extLst>
          </p:cNvPr>
          <p:cNvCxnSpPr/>
          <p:nvPr/>
        </p:nvCxnSpPr>
        <p:spPr>
          <a:xfrm>
            <a:off x="6931349" y="3534515"/>
            <a:ext cx="4546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88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AC78-FB46-4BF9-BD79-4F4389786458}"/>
              </a:ext>
            </a:extLst>
          </p:cNvPr>
          <p:cNvSpPr>
            <a:spLocks noGrp="1"/>
          </p:cNvSpPr>
          <p:nvPr>
            <p:ph type="title"/>
          </p:nvPr>
        </p:nvSpPr>
        <p:spPr/>
        <p:txBody>
          <a:bodyPr/>
          <a:lstStyle/>
          <a:p>
            <a:r>
              <a:rPr lang="fr-FR" dirty="0"/>
              <a:t>Métriques liées à la fluctuation du stress</a:t>
            </a:r>
          </a:p>
        </p:txBody>
      </p:sp>
      <p:sp>
        <p:nvSpPr>
          <p:cNvPr id="3" name="Espace réservé du contenu 2">
            <a:extLst>
              <a:ext uri="{FF2B5EF4-FFF2-40B4-BE49-F238E27FC236}">
                <a16:creationId xmlns:a16="http://schemas.microsoft.com/office/drawing/2014/main" id="{3E400DA4-BA9E-499C-9664-9108D50772CF}"/>
              </a:ext>
            </a:extLst>
          </p:cNvPr>
          <p:cNvSpPr>
            <a:spLocks noGrp="1"/>
          </p:cNvSpPr>
          <p:nvPr>
            <p:ph idx="1"/>
          </p:nvPr>
        </p:nvSpPr>
        <p:spPr>
          <a:xfrm>
            <a:off x="838200" y="1825625"/>
            <a:ext cx="6019800" cy="4351338"/>
          </a:xfrm>
        </p:spPr>
        <p:txBody>
          <a:bodyPr/>
          <a:lstStyle/>
          <a:p>
            <a:r>
              <a:rPr lang="fr-FR" dirty="0"/>
              <a:t>Corey et al. 2017</a:t>
            </a:r>
          </a:p>
          <a:p>
            <a:endParaRPr lang="fr-FR" dirty="0"/>
          </a:p>
          <a:p>
            <a:r>
              <a:rPr lang="fr-FR" dirty="0"/>
              <a:t>On s’attend à une meilleure récup si variance –</a:t>
            </a:r>
          </a:p>
          <a:p>
            <a:r>
              <a:rPr lang="fr-FR" dirty="0"/>
              <a:t>Paradoxalement, - de mortalité si périodes de stress + longues ?</a:t>
            </a:r>
          </a:p>
          <a:p>
            <a:r>
              <a:rPr lang="fr-FR" dirty="0"/>
              <a:t>Autre métrique possible : (moyenne des) </a:t>
            </a:r>
            <a:r>
              <a:rPr lang="fr-FR" b="1" dirty="0"/>
              <a:t>pente</a:t>
            </a:r>
            <a:r>
              <a:rPr lang="fr-FR" dirty="0"/>
              <a:t>(s) </a:t>
            </a:r>
            <a:r>
              <a:rPr lang="fr-FR" b="1" dirty="0"/>
              <a:t>post-stress</a:t>
            </a:r>
          </a:p>
        </p:txBody>
      </p:sp>
      <p:pic>
        <p:nvPicPr>
          <p:cNvPr id="4" name="Image 3">
            <a:extLst>
              <a:ext uri="{FF2B5EF4-FFF2-40B4-BE49-F238E27FC236}">
                <a16:creationId xmlns:a16="http://schemas.microsoft.com/office/drawing/2014/main" id="{C1FA35E0-E3EE-48F3-B1E0-0A68F9FEC0BE}"/>
              </a:ext>
            </a:extLst>
          </p:cNvPr>
          <p:cNvPicPr>
            <a:picLocks noChangeAspect="1"/>
          </p:cNvPicPr>
          <p:nvPr/>
        </p:nvPicPr>
        <p:blipFill>
          <a:blip r:embed="rId2"/>
          <a:stretch>
            <a:fillRect/>
          </a:stretch>
        </p:blipFill>
        <p:spPr>
          <a:xfrm>
            <a:off x="7410306" y="2616200"/>
            <a:ext cx="3943494" cy="2587091"/>
          </a:xfrm>
          <a:prstGeom prst="rect">
            <a:avLst/>
          </a:prstGeom>
        </p:spPr>
      </p:pic>
    </p:spTree>
    <p:extLst>
      <p:ext uri="{BB962C8B-B14F-4D97-AF65-F5344CB8AC3E}">
        <p14:creationId xmlns:p14="http://schemas.microsoft.com/office/powerpoint/2010/main" val="2086587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AC78-FB46-4BF9-BD79-4F4389786458}"/>
              </a:ext>
            </a:extLst>
          </p:cNvPr>
          <p:cNvSpPr>
            <a:spLocks noGrp="1"/>
          </p:cNvSpPr>
          <p:nvPr>
            <p:ph type="title"/>
          </p:nvPr>
        </p:nvSpPr>
        <p:spPr/>
        <p:txBody>
          <a:bodyPr/>
          <a:lstStyle/>
          <a:p>
            <a:r>
              <a:rPr lang="fr-FR" dirty="0"/>
              <a:t>Métriques liées à la fluctuation du stress</a:t>
            </a:r>
          </a:p>
        </p:txBody>
      </p:sp>
      <p:sp>
        <p:nvSpPr>
          <p:cNvPr id="3" name="Espace réservé du contenu 2">
            <a:extLst>
              <a:ext uri="{FF2B5EF4-FFF2-40B4-BE49-F238E27FC236}">
                <a16:creationId xmlns:a16="http://schemas.microsoft.com/office/drawing/2014/main" id="{3E400DA4-BA9E-499C-9664-9108D50772CF}"/>
              </a:ext>
            </a:extLst>
          </p:cNvPr>
          <p:cNvSpPr>
            <a:spLocks noGrp="1"/>
          </p:cNvSpPr>
          <p:nvPr>
            <p:ph idx="1"/>
          </p:nvPr>
        </p:nvSpPr>
        <p:spPr>
          <a:xfrm>
            <a:off x="838200" y="1825625"/>
            <a:ext cx="6019800" cy="4351338"/>
          </a:xfrm>
        </p:spPr>
        <p:txBody>
          <a:bodyPr/>
          <a:lstStyle/>
          <a:p>
            <a:r>
              <a:rPr lang="fr-FR" dirty="0"/>
              <a:t>Corey et al. 2017</a:t>
            </a:r>
          </a:p>
          <a:p>
            <a:endParaRPr lang="fr-FR" dirty="0"/>
          </a:p>
          <a:p>
            <a:r>
              <a:rPr lang="fr-FR" dirty="0"/>
              <a:t>Mais</a:t>
            </a:r>
            <a:endParaRPr lang="fr-FR" b="1" dirty="0"/>
          </a:p>
        </p:txBody>
      </p:sp>
      <p:pic>
        <p:nvPicPr>
          <p:cNvPr id="5" name="Image 4">
            <a:extLst>
              <a:ext uri="{FF2B5EF4-FFF2-40B4-BE49-F238E27FC236}">
                <a16:creationId xmlns:a16="http://schemas.microsoft.com/office/drawing/2014/main" id="{EDEA3410-1EC6-4089-9707-9E81DFCE9DD0}"/>
              </a:ext>
            </a:extLst>
          </p:cNvPr>
          <p:cNvPicPr>
            <a:picLocks noChangeAspect="1"/>
          </p:cNvPicPr>
          <p:nvPr/>
        </p:nvPicPr>
        <p:blipFill>
          <a:blip r:embed="rId2"/>
          <a:stretch>
            <a:fillRect/>
          </a:stretch>
        </p:blipFill>
        <p:spPr>
          <a:xfrm>
            <a:off x="3848100" y="2996737"/>
            <a:ext cx="5696745" cy="3315163"/>
          </a:xfrm>
          <a:prstGeom prst="rect">
            <a:avLst/>
          </a:prstGeom>
        </p:spPr>
      </p:pic>
    </p:spTree>
    <p:extLst>
      <p:ext uri="{BB962C8B-B14F-4D97-AF65-F5344CB8AC3E}">
        <p14:creationId xmlns:p14="http://schemas.microsoft.com/office/powerpoint/2010/main" val="10892247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Autres métriques liées à la récupération</a:t>
            </a:r>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a:xfrm>
            <a:off x="838200" y="1825624"/>
            <a:ext cx="10515600" cy="4865461"/>
          </a:xfrm>
        </p:spPr>
        <p:txBody>
          <a:bodyPr>
            <a:normAutofit lnSpcReduction="10000"/>
          </a:bodyPr>
          <a:lstStyle/>
          <a:p>
            <a:r>
              <a:rPr lang="fr-FR" dirty="0"/>
              <a:t>Brutalité</a:t>
            </a:r>
          </a:p>
          <a:p>
            <a:pPr lvl="1"/>
            <a:r>
              <a:rPr lang="fr-FR" dirty="0"/>
              <a:t>Plus difficile de récupérer si les changements sont brutaux ?</a:t>
            </a:r>
          </a:p>
          <a:p>
            <a:pPr lvl="2"/>
            <a:r>
              <a:rPr lang="fr-FR" dirty="0"/>
              <a:t>Amplitude journalière</a:t>
            </a:r>
          </a:p>
          <a:p>
            <a:pPr lvl="2"/>
            <a:r>
              <a:rPr lang="fr-FR" dirty="0"/>
              <a:t>Pente moyenne</a:t>
            </a:r>
          </a:p>
          <a:p>
            <a:r>
              <a:rPr lang="fr-FR" dirty="0"/>
              <a:t>Régularité</a:t>
            </a:r>
          </a:p>
          <a:p>
            <a:pPr lvl="1"/>
            <a:r>
              <a:rPr lang="fr-FR" dirty="0"/>
              <a:t>Plus difficile de récupérer si les changements sont réguliers ?</a:t>
            </a:r>
          </a:p>
          <a:p>
            <a:pPr lvl="2"/>
            <a:r>
              <a:rPr lang="fr-FR" dirty="0"/>
              <a:t>Cf Callaghan et al. 2016, </a:t>
            </a:r>
            <a:r>
              <a:rPr lang="fr-FR" dirty="0" err="1"/>
              <a:t>Tunnah</a:t>
            </a:r>
            <a:r>
              <a:rPr lang="fr-FR" dirty="0"/>
              <a:t> et al. 2017, Corey et al. 2017</a:t>
            </a:r>
          </a:p>
          <a:p>
            <a:pPr lvl="2"/>
            <a:r>
              <a:rPr lang="fr-FR" dirty="0"/>
              <a:t>Variance de </a:t>
            </a:r>
            <a:r>
              <a:rPr lang="fr-FR" dirty="0" err="1"/>
              <a:t>X</a:t>
            </a:r>
            <a:r>
              <a:rPr lang="fr-FR" baseline="-25000" dirty="0" err="1"/>
              <a:t>t</a:t>
            </a:r>
            <a:r>
              <a:rPr lang="fr-FR" baseline="-25000" dirty="0"/>
              <a:t> </a:t>
            </a:r>
            <a:r>
              <a:rPr lang="fr-FR" dirty="0"/>
              <a:t>(temps entre chaque </a:t>
            </a:r>
            <a:r>
              <a:rPr lang="fr-FR" dirty="0" err="1"/>
              <a:t>év</a:t>
            </a:r>
            <a:r>
              <a:rPr lang="fr-FR" dirty="0"/>
              <a:t>. stressant) ou IQR (q</a:t>
            </a:r>
            <a:r>
              <a:rPr lang="fr-FR" baseline="-25000" dirty="0"/>
              <a:t>90</a:t>
            </a:r>
            <a:r>
              <a:rPr lang="fr-FR" dirty="0"/>
              <a:t>-9</a:t>
            </a:r>
            <a:r>
              <a:rPr lang="fr-FR" baseline="-25000" dirty="0"/>
              <a:t>10</a:t>
            </a:r>
            <a:r>
              <a:rPr lang="fr-FR" dirty="0"/>
              <a:t>/q</a:t>
            </a:r>
            <a:r>
              <a:rPr lang="fr-FR" baseline="-25000" dirty="0"/>
              <a:t>50</a:t>
            </a:r>
            <a:r>
              <a:rPr lang="fr-FR" dirty="0"/>
              <a:t>)</a:t>
            </a:r>
          </a:p>
          <a:p>
            <a:pPr lvl="2"/>
            <a:endParaRPr lang="fr-FR" baseline="-25000" dirty="0"/>
          </a:p>
          <a:p>
            <a:r>
              <a:rPr lang="fr-FR" dirty="0"/>
              <a:t>Retour à la normale</a:t>
            </a:r>
          </a:p>
          <a:p>
            <a:pPr lvl="1"/>
            <a:r>
              <a:rPr lang="en-US" dirty="0"/>
              <a:t>The best recovery temperature is the temperature experienced by the fish prior to the high temperature event that is within the tolerance zone for the fish.</a:t>
            </a:r>
          </a:p>
          <a:p>
            <a:pPr lvl="2"/>
            <a:r>
              <a:rPr lang="en-US" dirty="0" err="1"/>
              <a:t>moyenne</a:t>
            </a:r>
            <a:r>
              <a:rPr lang="en-US" dirty="0"/>
              <a:t>(</a:t>
            </a:r>
            <a:r>
              <a:rPr lang="en-US" dirty="0" err="1"/>
              <a:t>t</a:t>
            </a:r>
            <a:r>
              <a:rPr lang="en-US" baseline="-25000" dirty="0" err="1"/>
              <a:t>prestress</a:t>
            </a:r>
            <a:r>
              <a:rPr lang="en-US" dirty="0" err="1"/>
              <a:t>-t</a:t>
            </a:r>
            <a:r>
              <a:rPr lang="en-US" baseline="-25000" dirty="0" err="1"/>
              <a:t>poststress</a:t>
            </a:r>
            <a:r>
              <a:rPr lang="en-US" dirty="0"/>
              <a:t>), </a:t>
            </a:r>
            <a:r>
              <a:rPr lang="en-US" dirty="0" err="1"/>
              <a:t>mais</a:t>
            </a:r>
            <a:r>
              <a:rPr lang="en-US" dirty="0"/>
              <a:t> quelle echelle </a:t>
            </a:r>
            <a:r>
              <a:rPr lang="en-US" dirty="0" err="1"/>
              <a:t>temporelle</a:t>
            </a:r>
            <a:r>
              <a:rPr lang="en-US" dirty="0"/>
              <a:t> ?</a:t>
            </a:r>
          </a:p>
          <a:p>
            <a:pPr lvl="1"/>
            <a:endParaRPr lang="fr-FR" dirty="0"/>
          </a:p>
          <a:p>
            <a:endParaRPr lang="fr-FR" baseline="-25000" dirty="0"/>
          </a:p>
        </p:txBody>
      </p:sp>
    </p:spTree>
    <p:extLst>
      <p:ext uri="{BB962C8B-B14F-4D97-AF65-F5344CB8AC3E}">
        <p14:creationId xmlns:p14="http://schemas.microsoft.com/office/powerpoint/2010/main" val="3476395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9D0CD-99DF-4D07-B7C6-C669D17E1E7A}"/>
              </a:ext>
            </a:extLst>
          </p:cNvPr>
          <p:cNvSpPr>
            <a:spLocks noGrp="1"/>
          </p:cNvSpPr>
          <p:nvPr>
            <p:ph type="title"/>
          </p:nvPr>
        </p:nvSpPr>
        <p:spPr/>
        <p:txBody>
          <a:bodyPr/>
          <a:lstStyle/>
          <a:p>
            <a:r>
              <a:rPr lang="fr-FR" dirty="0"/>
              <a:t>Récapitulatif des métriques liées à la récupération</a:t>
            </a:r>
          </a:p>
        </p:txBody>
      </p:sp>
      <p:sp>
        <p:nvSpPr>
          <p:cNvPr id="3" name="Espace réservé du contenu 2">
            <a:extLst>
              <a:ext uri="{FF2B5EF4-FFF2-40B4-BE49-F238E27FC236}">
                <a16:creationId xmlns:a16="http://schemas.microsoft.com/office/drawing/2014/main" id="{6DEB0546-39CB-4168-B678-BF25BA9B7D57}"/>
              </a:ext>
            </a:extLst>
          </p:cNvPr>
          <p:cNvSpPr>
            <a:spLocks noGrp="1"/>
          </p:cNvSpPr>
          <p:nvPr>
            <p:ph idx="1"/>
          </p:nvPr>
        </p:nvSpPr>
        <p:spPr>
          <a:xfrm>
            <a:off x="838200" y="1825624"/>
            <a:ext cx="10515600" cy="5032375"/>
          </a:xfrm>
        </p:spPr>
        <p:txBody>
          <a:bodyPr>
            <a:normAutofit fontScale="92500" lnSpcReduction="10000"/>
          </a:bodyPr>
          <a:lstStyle/>
          <a:p>
            <a:r>
              <a:rPr lang="fr-FR" dirty="0"/>
              <a:t>Durée</a:t>
            </a:r>
          </a:p>
          <a:p>
            <a:pPr lvl="1"/>
            <a:r>
              <a:rPr lang="fr-FR" dirty="0"/>
              <a:t>Nb de jours consécutifs moyen, maximal ou total où un seuil est dépassé, avec ou non nombre minimal de jours </a:t>
            </a:r>
            <a:r>
              <a:rPr lang="fr-FR" i="1" dirty="0"/>
              <a:t>n,</a:t>
            </a:r>
            <a:r>
              <a:rPr lang="fr-FR" dirty="0"/>
              <a:t> durée saisonnière totale</a:t>
            </a:r>
          </a:p>
          <a:p>
            <a:r>
              <a:rPr lang="fr-FR" dirty="0"/>
              <a:t>Fréquence</a:t>
            </a:r>
          </a:p>
          <a:p>
            <a:pPr lvl="1"/>
            <a:r>
              <a:rPr lang="fr-FR" dirty="0"/>
              <a:t>Nb de jours où on dépasse le seuil</a:t>
            </a:r>
          </a:p>
          <a:p>
            <a:r>
              <a:rPr lang="fr-FR" dirty="0"/>
              <a:t>Durée + fréquence</a:t>
            </a:r>
          </a:p>
          <a:p>
            <a:pPr lvl="1"/>
            <a:r>
              <a:rPr lang="fr-FR" dirty="0"/>
              <a:t>Nb de fois où on dépasse le seuil pendant au moins </a:t>
            </a:r>
            <a:r>
              <a:rPr lang="fr-FR" i="1" dirty="0"/>
              <a:t>n</a:t>
            </a:r>
            <a:r>
              <a:rPr lang="fr-FR" dirty="0"/>
              <a:t> jours (n = 1, ou </a:t>
            </a:r>
            <a:r>
              <a:rPr lang="fr-FR" i="1" dirty="0"/>
              <a:t>3</a:t>
            </a:r>
            <a:r>
              <a:rPr lang="fr-FR" dirty="0"/>
              <a:t>, ou autre ?), temps moyen entre chaque période</a:t>
            </a:r>
          </a:p>
          <a:p>
            <a:r>
              <a:rPr lang="fr-FR" dirty="0"/>
              <a:t>Durée + intensité</a:t>
            </a:r>
          </a:p>
          <a:p>
            <a:pPr lvl="1"/>
            <a:r>
              <a:rPr lang="fr-FR" dirty="0"/>
              <a:t>Cumul des températures pendant les périodes où la température a dépassé le seuil pendant au moins </a:t>
            </a:r>
            <a:r>
              <a:rPr lang="fr-FR" i="1" dirty="0"/>
              <a:t>n</a:t>
            </a:r>
            <a:r>
              <a:rPr lang="fr-FR" dirty="0"/>
              <a:t> jours, avec pondération par </a:t>
            </a:r>
            <a:r>
              <a:rPr lang="fr-FR" i="1" dirty="0"/>
              <a:t>n</a:t>
            </a:r>
            <a:r>
              <a:rPr lang="fr-FR" dirty="0"/>
              <a:t> ou non, % stress/non-stress</a:t>
            </a:r>
            <a:endParaRPr lang="fr-FR" i="1" dirty="0"/>
          </a:p>
          <a:p>
            <a:r>
              <a:rPr lang="fr-FR" dirty="0"/>
              <a:t>Variance du stress</a:t>
            </a:r>
          </a:p>
          <a:p>
            <a:pPr lvl="1"/>
            <a:r>
              <a:rPr lang="fr-FR" dirty="0"/>
              <a:t>Amplitude journalière, variance autour de la tendance moyenne, variance pendant la période chaude, variance au-dessus du seuil</a:t>
            </a:r>
          </a:p>
        </p:txBody>
      </p:sp>
    </p:spTree>
    <p:extLst>
      <p:ext uri="{BB962C8B-B14F-4D97-AF65-F5344CB8AC3E}">
        <p14:creationId xmlns:p14="http://schemas.microsoft.com/office/powerpoint/2010/main" val="2893294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B9C05-4A7C-49D9-96B6-68E1E2509C53}"/>
              </a:ext>
            </a:extLst>
          </p:cNvPr>
          <p:cNvSpPr>
            <a:spLocks noGrp="1"/>
          </p:cNvSpPr>
          <p:nvPr>
            <p:ph type="title"/>
          </p:nvPr>
        </p:nvSpPr>
        <p:spPr/>
        <p:txBody>
          <a:bodyPr/>
          <a:lstStyle/>
          <a:p>
            <a:r>
              <a:rPr lang="fr-FR" dirty="0"/>
              <a:t>Effets indirects/</a:t>
            </a:r>
            <a:r>
              <a:rPr lang="fr-FR" dirty="0" err="1"/>
              <a:t>sublétaux</a:t>
            </a:r>
            <a:endParaRPr lang="fr-FR" dirty="0"/>
          </a:p>
        </p:txBody>
      </p:sp>
      <p:sp>
        <p:nvSpPr>
          <p:cNvPr id="3" name="Espace réservé du contenu 2">
            <a:extLst>
              <a:ext uri="{FF2B5EF4-FFF2-40B4-BE49-F238E27FC236}">
                <a16:creationId xmlns:a16="http://schemas.microsoft.com/office/drawing/2014/main" id="{A52E6007-0A00-4B07-B8DF-6D39708B2DD7}"/>
              </a:ext>
            </a:extLst>
          </p:cNvPr>
          <p:cNvSpPr>
            <a:spLocks noGrp="1"/>
          </p:cNvSpPr>
          <p:nvPr>
            <p:ph idx="1"/>
          </p:nvPr>
        </p:nvSpPr>
        <p:spPr/>
        <p:txBody>
          <a:bodyPr/>
          <a:lstStyle/>
          <a:p>
            <a:endParaRPr lang="fr-FR"/>
          </a:p>
        </p:txBody>
      </p:sp>
      <p:sp>
        <p:nvSpPr>
          <p:cNvPr id="7" name="ZoneTexte 6">
            <a:extLst>
              <a:ext uri="{FF2B5EF4-FFF2-40B4-BE49-F238E27FC236}">
                <a16:creationId xmlns:a16="http://schemas.microsoft.com/office/drawing/2014/main" id="{7F96BB78-8A25-4D1E-A32E-B86FE9C46243}"/>
              </a:ext>
            </a:extLst>
          </p:cNvPr>
          <p:cNvSpPr txBox="1"/>
          <p:nvPr/>
        </p:nvSpPr>
        <p:spPr>
          <a:xfrm>
            <a:off x="1201845" y="5785686"/>
            <a:ext cx="2495862" cy="369332"/>
          </a:xfrm>
          <a:prstGeom prst="rect">
            <a:avLst/>
          </a:prstGeom>
          <a:noFill/>
        </p:spPr>
        <p:txBody>
          <a:bodyPr wrap="square" rtlCol="0">
            <a:spAutoFit/>
          </a:bodyPr>
          <a:lstStyle/>
          <a:p>
            <a:pPr algn="ctr"/>
            <a:r>
              <a:rPr lang="fr-FR" dirty="0"/>
              <a:t>Elliott 1994</a:t>
            </a:r>
          </a:p>
        </p:txBody>
      </p:sp>
      <p:sp>
        <p:nvSpPr>
          <p:cNvPr id="8" name="Rectangle 7">
            <a:extLst>
              <a:ext uri="{FF2B5EF4-FFF2-40B4-BE49-F238E27FC236}">
                <a16:creationId xmlns:a16="http://schemas.microsoft.com/office/drawing/2014/main" id="{67D28DBD-8A68-49C9-98C0-705D6E29FA87}"/>
              </a:ext>
            </a:extLst>
          </p:cNvPr>
          <p:cNvSpPr/>
          <p:nvPr/>
        </p:nvSpPr>
        <p:spPr>
          <a:xfrm>
            <a:off x="5257800" y="2748609"/>
            <a:ext cx="6096000" cy="1200329"/>
          </a:xfrm>
          <a:prstGeom prst="rect">
            <a:avLst/>
          </a:prstGeom>
        </p:spPr>
        <p:txBody>
          <a:bodyPr>
            <a:spAutoFit/>
          </a:bodyPr>
          <a:lstStyle/>
          <a:p>
            <a:r>
              <a:rPr lang="fr-FR" dirty="0"/>
              <a:t>Elliott 1994 : </a:t>
            </a:r>
            <a:r>
              <a:rPr lang="fr-FR" b="1" dirty="0"/>
              <a:t>« The </a:t>
            </a:r>
            <a:r>
              <a:rPr lang="fr-FR" b="1" dirty="0" err="1"/>
              <a:t>incipient</a:t>
            </a:r>
            <a:r>
              <a:rPr lang="fr-FR" b="1" dirty="0"/>
              <a:t> </a:t>
            </a:r>
            <a:r>
              <a:rPr lang="fr-FR" b="1" dirty="0" err="1"/>
              <a:t>lethal</a:t>
            </a:r>
            <a:r>
              <a:rPr lang="fr-FR" b="1" dirty="0"/>
              <a:t> </a:t>
            </a:r>
            <a:r>
              <a:rPr lang="fr-FR" b="1" dirty="0" err="1"/>
              <a:t>leval</a:t>
            </a:r>
            <a:r>
              <a:rPr lang="fr-FR" b="1" dirty="0"/>
              <a:t> </a:t>
            </a:r>
            <a:r>
              <a:rPr lang="fr-FR" b="1" dirty="0" err="1"/>
              <a:t>defines</a:t>
            </a:r>
            <a:r>
              <a:rPr lang="fr-FR" b="1" dirty="0"/>
              <a:t> a </a:t>
            </a:r>
            <a:r>
              <a:rPr lang="fr-FR" b="1" dirty="0" err="1"/>
              <a:t>tolerance</a:t>
            </a:r>
            <a:r>
              <a:rPr lang="fr-FR" b="1" dirty="0"/>
              <a:t> zone </a:t>
            </a:r>
            <a:r>
              <a:rPr lang="fr-FR" b="1" dirty="0" err="1"/>
              <a:t>within</a:t>
            </a:r>
            <a:r>
              <a:rPr lang="fr-FR" b="1" dirty="0"/>
              <a:t> </a:t>
            </a:r>
            <a:r>
              <a:rPr lang="fr-FR" b="1" dirty="0" err="1"/>
              <a:t>which</a:t>
            </a:r>
            <a:r>
              <a:rPr lang="fr-FR" b="1" dirty="0"/>
              <a:t> the </a:t>
            </a:r>
            <a:r>
              <a:rPr lang="fr-FR" b="1" dirty="0" err="1"/>
              <a:t>fish</a:t>
            </a:r>
            <a:r>
              <a:rPr lang="fr-FR" b="1" dirty="0"/>
              <a:t> can live for a </a:t>
            </a:r>
            <a:r>
              <a:rPr lang="fr-FR" b="1" dirty="0" err="1"/>
              <a:t>considerable</a:t>
            </a:r>
            <a:r>
              <a:rPr lang="fr-FR" b="1" dirty="0"/>
              <a:t> time. Thermal stress </a:t>
            </a:r>
            <a:r>
              <a:rPr lang="fr-FR" b="1" dirty="0" err="1"/>
              <a:t>is</a:t>
            </a:r>
            <a:r>
              <a:rPr lang="fr-FR" b="1" dirty="0"/>
              <a:t> </a:t>
            </a:r>
            <a:r>
              <a:rPr lang="fr-FR" b="1" dirty="0" err="1"/>
              <a:t>lethal</a:t>
            </a:r>
            <a:r>
              <a:rPr lang="fr-FR" b="1" dirty="0"/>
              <a:t> </a:t>
            </a:r>
            <a:r>
              <a:rPr lang="fr-FR" b="1" dirty="0" err="1"/>
              <a:t>outside</a:t>
            </a:r>
            <a:r>
              <a:rPr lang="fr-FR" b="1" dirty="0"/>
              <a:t> </a:t>
            </a:r>
            <a:r>
              <a:rPr lang="fr-FR" b="1" dirty="0" err="1"/>
              <a:t>this</a:t>
            </a:r>
            <a:r>
              <a:rPr lang="fr-FR" b="1" dirty="0"/>
              <a:t> </a:t>
            </a:r>
            <a:r>
              <a:rPr lang="fr-FR" b="1" dirty="0" err="1"/>
              <a:t>tolerance</a:t>
            </a:r>
            <a:r>
              <a:rPr lang="fr-FR" b="1" dirty="0"/>
              <a:t> zone and </a:t>
            </a:r>
            <a:r>
              <a:rPr lang="fr-FR" b="1" dirty="0" err="1"/>
              <a:t>death</a:t>
            </a:r>
            <a:r>
              <a:rPr lang="fr-FR" b="1" dirty="0"/>
              <a:t> </a:t>
            </a:r>
            <a:r>
              <a:rPr lang="fr-FR" b="1" dirty="0" err="1"/>
              <a:t>is</a:t>
            </a:r>
            <a:r>
              <a:rPr lang="fr-FR" b="1" dirty="0"/>
              <a:t> a </a:t>
            </a:r>
            <a:r>
              <a:rPr lang="fr-FR" b="1" dirty="0" err="1"/>
              <a:t>function</a:t>
            </a:r>
            <a:r>
              <a:rPr lang="fr-FR" b="1" dirty="0"/>
              <a:t> of the </a:t>
            </a:r>
            <a:r>
              <a:rPr lang="fr-FR" b="1" dirty="0" err="1"/>
              <a:t>exposure</a:t>
            </a:r>
            <a:r>
              <a:rPr lang="fr-FR" b="1" dirty="0"/>
              <a:t> time to the thermal stress ».</a:t>
            </a:r>
          </a:p>
        </p:txBody>
      </p:sp>
      <p:sp>
        <p:nvSpPr>
          <p:cNvPr id="5" name="Rectangle 4">
            <a:extLst>
              <a:ext uri="{FF2B5EF4-FFF2-40B4-BE49-F238E27FC236}">
                <a16:creationId xmlns:a16="http://schemas.microsoft.com/office/drawing/2014/main" id="{8BAF2249-4C69-46C3-BE0F-ED287FD273FB}"/>
              </a:ext>
            </a:extLst>
          </p:cNvPr>
          <p:cNvSpPr/>
          <p:nvPr/>
        </p:nvSpPr>
        <p:spPr>
          <a:xfrm>
            <a:off x="5257800" y="4526108"/>
            <a:ext cx="6096000" cy="1477328"/>
          </a:xfrm>
          <a:prstGeom prst="rect">
            <a:avLst/>
          </a:prstGeom>
        </p:spPr>
        <p:txBody>
          <a:bodyPr>
            <a:spAutoFit/>
          </a:bodyPr>
          <a:lstStyle/>
          <a:p>
            <a:r>
              <a:rPr lang="fr-FR" dirty="0"/>
              <a:t>Mais aussi, juste avant « … </a:t>
            </a:r>
            <a:r>
              <a:rPr lang="fr-FR" dirty="0" err="1"/>
              <a:t>it</a:t>
            </a:r>
            <a:r>
              <a:rPr lang="fr-FR" dirty="0"/>
              <a:t> </a:t>
            </a:r>
            <a:r>
              <a:rPr lang="fr-FR" dirty="0" err="1"/>
              <a:t>would</a:t>
            </a:r>
            <a:r>
              <a:rPr lang="fr-FR" dirty="0"/>
              <a:t> </a:t>
            </a:r>
            <a:r>
              <a:rPr lang="fr-FR" dirty="0" err="1"/>
              <a:t>be</a:t>
            </a:r>
            <a:r>
              <a:rPr lang="fr-FR" dirty="0"/>
              <a:t> </a:t>
            </a:r>
            <a:r>
              <a:rPr lang="fr-FR" dirty="0" err="1"/>
              <a:t>foolish</a:t>
            </a:r>
            <a:r>
              <a:rPr lang="fr-FR" dirty="0"/>
              <a:t> to </a:t>
            </a:r>
            <a:r>
              <a:rPr lang="fr-FR" dirty="0" err="1"/>
              <a:t>define</a:t>
            </a:r>
            <a:r>
              <a:rPr lang="fr-FR" dirty="0"/>
              <a:t> the thermal axis </a:t>
            </a:r>
            <a:r>
              <a:rPr lang="fr-FR" dirty="0" err="1"/>
              <a:t>simply</a:t>
            </a:r>
            <a:r>
              <a:rPr lang="fr-FR" dirty="0"/>
              <a:t> in </a:t>
            </a:r>
            <a:r>
              <a:rPr lang="fr-FR" dirty="0" err="1"/>
              <a:t>terms</a:t>
            </a:r>
            <a:r>
              <a:rPr lang="fr-FR" dirty="0"/>
              <a:t> of the </a:t>
            </a:r>
            <a:r>
              <a:rPr lang="fr-FR" dirty="0" err="1"/>
              <a:t>critical</a:t>
            </a:r>
            <a:r>
              <a:rPr lang="fr-FR" dirty="0"/>
              <a:t> </a:t>
            </a:r>
            <a:r>
              <a:rPr lang="fr-FR" dirty="0" err="1"/>
              <a:t>limits</a:t>
            </a:r>
            <a:r>
              <a:rPr lang="fr-FR" dirty="0"/>
              <a:t> for </a:t>
            </a:r>
            <a:r>
              <a:rPr lang="fr-FR" dirty="0" err="1"/>
              <a:t>survival</a:t>
            </a:r>
            <a:r>
              <a:rPr lang="fr-FR" dirty="0"/>
              <a:t>. There are </a:t>
            </a:r>
            <a:r>
              <a:rPr lang="fr-FR" dirty="0" err="1"/>
              <a:t>narrower</a:t>
            </a:r>
            <a:r>
              <a:rPr lang="fr-FR" dirty="0"/>
              <a:t> </a:t>
            </a:r>
            <a:r>
              <a:rPr lang="fr-FR" dirty="0" err="1"/>
              <a:t>limits</a:t>
            </a:r>
            <a:r>
              <a:rPr lang="fr-FR" dirty="0"/>
              <a:t> for </a:t>
            </a:r>
            <a:r>
              <a:rPr lang="fr-FR" dirty="0" err="1"/>
              <a:t>feeding</a:t>
            </a:r>
            <a:r>
              <a:rPr lang="fr-FR" dirty="0"/>
              <a:t>, </a:t>
            </a:r>
            <a:r>
              <a:rPr lang="fr-FR" dirty="0" err="1"/>
              <a:t>even</a:t>
            </a:r>
            <a:r>
              <a:rPr lang="fr-FR" dirty="0"/>
              <a:t> </a:t>
            </a:r>
            <a:r>
              <a:rPr lang="fr-FR" dirty="0" err="1"/>
              <a:t>narrower</a:t>
            </a:r>
            <a:r>
              <a:rPr lang="fr-FR" dirty="0"/>
              <a:t> </a:t>
            </a:r>
            <a:r>
              <a:rPr lang="fr-FR" dirty="0" err="1"/>
              <a:t>limits</a:t>
            </a:r>
            <a:r>
              <a:rPr lang="fr-FR" dirty="0"/>
              <a:t> for </a:t>
            </a:r>
            <a:r>
              <a:rPr lang="fr-FR" dirty="0" err="1"/>
              <a:t>growth</a:t>
            </a:r>
            <a:r>
              <a:rPr lang="fr-FR" dirty="0"/>
              <a:t> and, as </a:t>
            </a:r>
            <a:r>
              <a:rPr lang="fr-FR" dirty="0" err="1"/>
              <a:t>will</a:t>
            </a:r>
            <a:r>
              <a:rPr lang="fr-FR" dirty="0"/>
              <a:t> </a:t>
            </a:r>
            <a:r>
              <a:rPr lang="fr-FR" dirty="0" err="1"/>
              <a:t>be</a:t>
            </a:r>
            <a:r>
              <a:rPr lang="fr-FR" dirty="0"/>
              <a:t> </a:t>
            </a:r>
            <a:r>
              <a:rPr lang="fr-FR" dirty="0" err="1"/>
              <a:t>shown</a:t>
            </a:r>
            <a:r>
              <a:rPr lang="fr-FR" dirty="0"/>
              <a:t> </a:t>
            </a:r>
            <a:r>
              <a:rPr lang="fr-FR" dirty="0" err="1"/>
              <a:t>later</a:t>
            </a:r>
            <a:r>
              <a:rPr lang="fr-FR" dirty="0"/>
              <a:t>, the latter </a:t>
            </a:r>
            <a:r>
              <a:rPr lang="fr-FR" dirty="0" err="1"/>
              <a:t>limits</a:t>
            </a:r>
            <a:r>
              <a:rPr lang="fr-FR" dirty="0"/>
              <a:t> change </a:t>
            </a:r>
            <a:r>
              <a:rPr lang="fr-FR" dirty="0" err="1"/>
              <a:t>with</a:t>
            </a:r>
            <a:r>
              <a:rPr lang="fr-FR" dirty="0"/>
              <a:t> </a:t>
            </a:r>
            <a:r>
              <a:rPr lang="fr-FR" dirty="0" err="1"/>
              <a:t>daily</a:t>
            </a:r>
            <a:r>
              <a:rPr lang="fr-FR" dirty="0"/>
              <a:t> </a:t>
            </a:r>
            <a:r>
              <a:rPr lang="fr-FR" dirty="0" err="1"/>
              <a:t>food</a:t>
            </a:r>
            <a:r>
              <a:rPr lang="fr-FR" dirty="0"/>
              <a:t> </a:t>
            </a:r>
            <a:r>
              <a:rPr lang="fr-FR" dirty="0" err="1"/>
              <a:t>intake</a:t>
            </a:r>
            <a:r>
              <a:rPr lang="fr-FR" dirty="0"/>
              <a:t>. »</a:t>
            </a:r>
          </a:p>
        </p:txBody>
      </p:sp>
      <p:pic>
        <p:nvPicPr>
          <p:cNvPr id="9" name="Image 8">
            <a:extLst>
              <a:ext uri="{FF2B5EF4-FFF2-40B4-BE49-F238E27FC236}">
                <a16:creationId xmlns:a16="http://schemas.microsoft.com/office/drawing/2014/main" id="{611B0A79-1B6E-455F-A436-956E2B6EA95F}"/>
              </a:ext>
            </a:extLst>
          </p:cNvPr>
          <p:cNvPicPr>
            <a:picLocks noChangeAspect="1"/>
          </p:cNvPicPr>
          <p:nvPr/>
        </p:nvPicPr>
        <p:blipFill>
          <a:blip r:embed="rId2"/>
          <a:stretch>
            <a:fillRect/>
          </a:stretch>
        </p:blipFill>
        <p:spPr>
          <a:xfrm>
            <a:off x="552183" y="2617749"/>
            <a:ext cx="4595375" cy="3122855"/>
          </a:xfrm>
          <a:prstGeom prst="rect">
            <a:avLst/>
          </a:prstGeom>
        </p:spPr>
      </p:pic>
    </p:spTree>
    <p:extLst>
      <p:ext uri="{BB962C8B-B14F-4D97-AF65-F5344CB8AC3E}">
        <p14:creationId xmlns:p14="http://schemas.microsoft.com/office/powerpoint/2010/main" val="13797061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DDB68E-B977-41E2-BDD1-CC9B4EC61211}"/>
              </a:ext>
            </a:extLst>
          </p:cNvPr>
          <p:cNvSpPr>
            <a:spLocks noGrp="1"/>
          </p:cNvSpPr>
          <p:nvPr>
            <p:ph type="title"/>
          </p:nvPr>
        </p:nvSpPr>
        <p:spPr/>
        <p:txBody>
          <a:bodyPr/>
          <a:lstStyle/>
          <a:p>
            <a:r>
              <a:rPr lang="fr-FR" dirty="0"/>
              <a:t>Effets indirects/</a:t>
            </a:r>
            <a:r>
              <a:rPr lang="fr-FR" dirty="0" err="1"/>
              <a:t>sublétaux</a:t>
            </a:r>
            <a:endParaRPr lang="fr-FR" dirty="0"/>
          </a:p>
        </p:txBody>
      </p:sp>
      <p:pic>
        <p:nvPicPr>
          <p:cNvPr id="5" name="Espace réservé du contenu 4">
            <a:extLst>
              <a:ext uri="{FF2B5EF4-FFF2-40B4-BE49-F238E27FC236}">
                <a16:creationId xmlns:a16="http://schemas.microsoft.com/office/drawing/2014/main" id="{1D1AC73B-05E2-43D8-A077-DF6A2DC8D7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1625" y="220266"/>
            <a:ext cx="2538132" cy="1797844"/>
          </a:xfrm>
        </p:spPr>
      </p:pic>
      <p:sp>
        <p:nvSpPr>
          <p:cNvPr id="6" name="Espace réservé du contenu 2">
            <a:extLst>
              <a:ext uri="{FF2B5EF4-FFF2-40B4-BE49-F238E27FC236}">
                <a16:creationId xmlns:a16="http://schemas.microsoft.com/office/drawing/2014/main" id="{1CED3B03-C6C7-4D48-AF7A-96F1E5EBD4FC}"/>
              </a:ext>
            </a:extLst>
          </p:cNvPr>
          <p:cNvSpPr txBox="1">
            <a:spLocks/>
          </p:cNvSpPr>
          <p:nvPr/>
        </p:nvSpPr>
        <p:spPr>
          <a:xfrm>
            <a:off x="838200" y="1825624"/>
            <a:ext cx="10515600" cy="4879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Sans parler de stress thermique, différents traits sont liés à la température</a:t>
            </a:r>
          </a:p>
          <a:p>
            <a:pPr lvl="1"/>
            <a:r>
              <a:rPr lang="fr-FR" dirty="0"/>
              <a:t>Vitesse de nage (</a:t>
            </a:r>
            <a:r>
              <a:rPr lang="fr-FR" dirty="0" err="1"/>
              <a:t>Alabaster</a:t>
            </a:r>
            <a:r>
              <a:rPr lang="fr-FR" dirty="0"/>
              <a:t> 1990)</a:t>
            </a:r>
          </a:p>
          <a:p>
            <a:pPr lvl="1"/>
            <a:r>
              <a:rPr lang="fr-FR" dirty="0"/>
              <a:t>Consommation d’énergie (Enders et al. 2005)</a:t>
            </a:r>
          </a:p>
          <a:p>
            <a:pPr lvl="1"/>
            <a:r>
              <a:rPr lang="fr-FR" dirty="0"/>
              <a:t>Phénologie (</a:t>
            </a:r>
            <a:r>
              <a:rPr lang="fr-FR" dirty="0" err="1"/>
              <a:t>Jonsson</a:t>
            </a:r>
            <a:r>
              <a:rPr lang="fr-FR" dirty="0"/>
              <a:t> &amp; </a:t>
            </a:r>
            <a:r>
              <a:rPr lang="fr-FR" dirty="0" err="1"/>
              <a:t>Jonsson</a:t>
            </a:r>
            <a:r>
              <a:rPr lang="fr-FR" dirty="0"/>
              <a:t> 2009)</a:t>
            </a:r>
          </a:p>
          <a:p>
            <a:pPr lvl="1"/>
            <a:r>
              <a:rPr lang="fr-FR" dirty="0"/>
              <a:t>Proba d’infection par des parasites/maladies (Cairns et al. 2005)</a:t>
            </a:r>
          </a:p>
          <a:p>
            <a:endParaRPr lang="fr-FR" dirty="0"/>
          </a:p>
          <a:p>
            <a:r>
              <a:rPr lang="fr-FR" dirty="0"/>
              <a:t>La performance des saumons décroît rapidement à mesure que la température s’écarte de </a:t>
            </a:r>
            <a:r>
              <a:rPr lang="fr-FR" dirty="0" err="1"/>
              <a:t>T</a:t>
            </a:r>
            <a:r>
              <a:rPr lang="fr-FR" baseline="-25000" dirty="0" err="1"/>
              <a:t>opt</a:t>
            </a:r>
            <a:endParaRPr lang="fr-FR" baseline="-25000" dirty="0"/>
          </a:p>
          <a:p>
            <a:endParaRPr lang="fr-FR" baseline="-25000" dirty="0"/>
          </a:p>
          <a:p>
            <a:r>
              <a:rPr lang="fr-FR" dirty="0"/>
              <a:t>Même sous </a:t>
            </a:r>
            <a:r>
              <a:rPr lang="fr-FR" dirty="0" err="1"/>
              <a:t>T</a:t>
            </a:r>
            <a:r>
              <a:rPr lang="fr-FR" baseline="-25000" dirty="0" err="1"/>
              <a:t>crit</a:t>
            </a:r>
            <a:r>
              <a:rPr lang="fr-FR" dirty="0"/>
              <a:t>, il peut y avoir un lien entre température et survie</a:t>
            </a:r>
          </a:p>
          <a:p>
            <a:endParaRPr lang="fr-FR" baseline="-25000" dirty="0"/>
          </a:p>
          <a:p>
            <a:pPr lvl="1"/>
            <a:endParaRPr lang="fr-FR" dirty="0"/>
          </a:p>
          <a:p>
            <a:pPr lvl="1"/>
            <a:endParaRPr lang="fr-FR" dirty="0"/>
          </a:p>
        </p:txBody>
      </p:sp>
    </p:spTree>
    <p:extLst>
      <p:ext uri="{BB962C8B-B14F-4D97-AF65-F5344CB8AC3E}">
        <p14:creationId xmlns:p14="http://schemas.microsoft.com/office/powerpoint/2010/main" val="2871927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6E9AF6-2A9F-4D06-B0B1-2D818059FE91}"/>
              </a:ext>
            </a:extLst>
          </p:cNvPr>
          <p:cNvSpPr>
            <a:spLocks noGrp="1"/>
          </p:cNvSpPr>
          <p:nvPr>
            <p:ph type="title"/>
          </p:nvPr>
        </p:nvSpPr>
        <p:spPr/>
        <p:txBody>
          <a:bodyPr/>
          <a:lstStyle/>
          <a:p>
            <a:r>
              <a:rPr lang="fr-FR" dirty="0"/>
              <a:t>Effets indirects/</a:t>
            </a:r>
            <a:r>
              <a:rPr lang="fr-FR" dirty="0" err="1"/>
              <a:t>sublétaux</a:t>
            </a:r>
            <a:endParaRPr lang="fr-FR" dirty="0"/>
          </a:p>
        </p:txBody>
      </p:sp>
      <p:sp>
        <p:nvSpPr>
          <p:cNvPr id="3" name="Espace réservé du contenu 2">
            <a:extLst>
              <a:ext uri="{FF2B5EF4-FFF2-40B4-BE49-F238E27FC236}">
                <a16:creationId xmlns:a16="http://schemas.microsoft.com/office/drawing/2014/main" id="{96DC49F1-54CE-4D92-982E-E9BE2EEB9405}"/>
              </a:ext>
            </a:extLst>
          </p:cNvPr>
          <p:cNvSpPr>
            <a:spLocks noGrp="1"/>
          </p:cNvSpPr>
          <p:nvPr>
            <p:ph idx="1"/>
          </p:nvPr>
        </p:nvSpPr>
        <p:spPr>
          <a:xfrm>
            <a:off x="838200" y="1825625"/>
            <a:ext cx="5896429" cy="4351338"/>
          </a:xfrm>
        </p:spPr>
        <p:txBody>
          <a:bodyPr>
            <a:normAutofit fontScale="92500"/>
          </a:bodyPr>
          <a:lstStyle/>
          <a:p>
            <a:r>
              <a:rPr lang="fr-FR" dirty="0" err="1"/>
              <a:t>Alabaster</a:t>
            </a:r>
            <a:r>
              <a:rPr lang="fr-FR" dirty="0"/>
              <a:t> 1990 : taux de migration diminue avec la température</a:t>
            </a:r>
          </a:p>
          <a:p>
            <a:pPr lvl="1"/>
            <a:r>
              <a:rPr lang="fr-FR" dirty="0"/>
              <a:t>50% à 19,5, 25% à 22,5, mais pas de seuil clair</a:t>
            </a:r>
          </a:p>
          <a:p>
            <a:pPr lvl="1"/>
            <a:endParaRPr lang="fr-FR" dirty="0"/>
          </a:p>
          <a:p>
            <a:r>
              <a:rPr lang="fr-FR" dirty="0"/>
              <a:t>Enders et al. 2005 : coûts énergétiques associés à la nage + avec la température</a:t>
            </a:r>
          </a:p>
          <a:p>
            <a:pPr lvl="1"/>
            <a:endParaRPr lang="fr-FR" dirty="0"/>
          </a:p>
          <a:p>
            <a:r>
              <a:rPr lang="fr-FR" dirty="0" err="1"/>
              <a:t>Jonsson</a:t>
            </a:r>
            <a:r>
              <a:rPr lang="fr-FR" dirty="0"/>
              <a:t> et al. 1991 : de manière générale, survie moindre quand il fait + chaud</a:t>
            </a:r>
          </a:p>
        </p:txBody>
      </p:sp>
      <p:pic>
        <p:nvPicPr>
          <p:cNvPr id="4" name="Image 3">
            <a:extLst>
              <a:ext uri="{FF2B5EF4-FFF2-40B4-BE49-F238E27FC236}">
                <a16:creationId xmlns:a16="http://schemas.microsoft.com/office/drawing/2014/main" id="{3DC1C1BA-D355-4C10-813B-095603369B1F}"/>
              </a:ext>
            </a:extLst>
          </p:cNvPr>
          <p:cNvPicPr>
            <a:picLocks noChangeAspect="1"/>
          </p:cNvPicPr>
          <p:nvPr/>
        </p:nvPicPr>
        <p:blipFill>
          <a:blip r:embed="rId2"/>
          <a:stretch>
            <a:fillRect/>
          </a:stretch>
        </p:blipFill>
        <p:spPr>
          <a:xfrm>
            <a:off x="7938764" y="4271418"/>
            <a:ext cx="3394213" cy="2366728"/>
          </a:xfrm>
          <a:prstGeom prst="rect">
            <a:avLst/>
          </a:prstGeom>
        </p:spPr>
      </p:pic>
      <p:grpSp>
        <p:nvGrpSpPr>
          <p:cNvPr id="11" name="Groupe 10">
            <a:extLst>
              <a:ext uri="{FF2B5EF4-FFF2-40B4-BE49-F238E27FC236}">
                <a16:creationId xmlns:a16="http://schemas.microsoft.com/office/drawing/2014/main" id="{6A3B0457-7D47-4C25-AE6D-654D54B92D26}"/>
              </a:ext>
            </a:extLst>
          </p:cNvPr>
          <p:cNvGrpSpPr/>
          <p:nvPr/>
        </p:nvGrpSpPr>
        <p:grpSpPr>
          <a:xfrm>
            <a:off x="6856062" y="38594"/>
            <a:ext cx="5231958" cy="3390406"/>
            <a:chOff x="556592" y="3244659"/>
            <a:chExt cx="5231958" cy="3390406"/>
          </a:xfrm>
        </p:grpSpPr>
        <p:pic>
          <p:nvPicPr>
            <p:cNvPr id="5" name="Image 4">
              <a:extLst>
                <a:ext uri="{FF2B5EF4-FFF2-40B4-BE49-F238E27FC236}">
                  <a16:creationId xmlns:a16="http://schemas.microsoft.com/office/drawing/2014/main" id="{2EB204BA-AB8E-4BDA-9FA0-BC3FBD50541D}"/>
                </a:ext>
              </a:extLst>
            </p:cNvPr>
            <p:cNvPicPr>
              <a:picLocks noChangeAspect="1"/>
            </p:cNvPicPr>
            <p:nvPr/>
          </p:nvPicPr>
          <p:blipFill>
            <a:blip r:embed="rId3"/>
            <a:stretch>
              <a:fillRect/>
            </a:stretch>
          </p:blipFill>
          <p:spPr>
            <a:xfrm>
              <a:off x="556592" y="3244659"/>
              <a:ext cx="2978315" cy="2628263"/>
            </a:xfrm>
            <a:prstGeom prst="rect">
              <a:avLst/>
            </a:prstGeom>
          </p:spPr>
        </p:pic>
        <p:sp>
          <p:nvSpPr>
            <p:cNvPr id="6" name="ZoneTexte 5">
              <a:extLst>
                <a:ext uri="{FF2B5EF4-FFF2-40B4-BE49-F238E27FC236}">
                  <a16:creationId xmlns:a16="http://schemas.microsoft.com/office/drawing/2014/main" id="{5D46F37F-57BF-4686-94A4-E4BA4D9404F5}"/>
                </a:ext>
              </a:extLst>
            </p:cNvPr>
            <p:cNvSpPr txBox="1"/>
            <p:nvPr/>
          </p:nvSpPr>
          <p:spPr>
            <a:xfrm>
              <a:off x="1319918" y="5988734"/>
              <a:ext cx="1971923" cy="646331"/>
            </a:xfrm>
            <a:prstGeom prst="rect">
              <a:avLst/>
            </a:prstGeom>
            <a:noFill/>
          </p:spPr>
          <p:txBody>
            <a:bodyPr wrap="square" rtlCol="0">
              <a:spAutoFit/>
            </a:bodyPr>
            <a:lstStyle/>
            <a:p>
              <a:pPr algn="ctr"/>
              <a:r>
                <a:rPr lang="fr-FR" dirty="0"/>
                <a:t>Enders et al. 2005</a:t>
              </a:r>
            </a:p>
            <a:p>
              <a:pPr algn="ctr"/>
              <a:r>
                <a:rPr lang="fr-FR" dirty="0"/>
                <a:t>(juvéniles)</a:t>
              </a:r>
            </a:p>
          </p:txBody>
        </p:sp>
        <p:sp>
          <p:nvSpPr>
            <p:cNvPr id="7" name="ZoneTexte 6">
              <a:extLst>
                <a:ext uri="{FF2B5EF4-FFF2-40B4-BE49-F238E27FC236}">
                  <a16:creationId xmlns:a16="http://schemas.microsoft.com/office/drawing/2014/main" id="{3A9405B2-593F-4E2C-818E-C4B8E11163E4}"/>
                </a:ext>
              </a:extLst>
            </p:cNvPr>
            <p:cNvSpPr txBox="1"/>
            <p:nvPr/>
          </p:nvSpPr>
          <p:spPr>
            <a:xfrm>
              <a:off x="3534907" y="5219914"/>
              <a:ext cx="1566407" cy="369332"/>
            </a:xfrm>
            <a:prstGeom prst="rect">
              <a:avLst/>
            </a:prstGeom>
            <a:noFill/>
          </p:spPr>
          <p:txBody>
            <a:bodyPr wrap="square" rtlCol="0">
              <a:spAutoFit/>
            </a:bodyPr>
            <a:lstStyle/>
            <a:p>
              <a:r>
                <a:rPr lang="fr-FR" dirty="0"/>
                <a:t>10°C</a:t>
              </a:r>
            </a:p>
          </p:txBody>
        </p:sp>
        <p:sp>
          <p:nvSpPr>
            <p:cNvPr id="8" name="ZoneTexte 7">
              <a:extLst>
                <a:ext uri="{FF2B5EF4-FFF2-40B4-BE49-F238E27FC236}">
                  <a16:creationId xmlns:a16="http://schemas.microsoft.com/office/drawing/2014/main" id="{3C7002B3-C03B-4EAB-9566-90298F756B10}"/>
                </a:ext>
              </a:extLst>
            </p:cNvPr>
            <p:cNvSpPr txBox="1"/>
            <p:nvPr/>
          </p:nvSpPr>
          <p:spPr>
            <a:xfrm>
              <a:off x="3534907" y="4761812"/>
              <a:ext cx="1566407" cy="369332"/>
            </a:xfrm>
            <a:prstGeom prst="rect">
              <a:avLst/>
            </a:prstGeom>
            <a:noFill/>
          </p:spPr>
          <p:txBody>
            <a:bodyPr wrap="square" rtlCol="0">
              <a:spAutoFit/>
            </a:bodyPr>
            <a:lstStyle/>
            <a:p>
              <a:r>
                <a:rPr lang="fr-FR" dirty="0"/>
                <a:t>15°C</a:t>
              </a:r>
            </a:p>
          </p:txBody>
        </p:sp>
        <p:sp>
          <p:nvSpPr>
            <p:cNvPr id="9" name="ZoneTexte 8">
              <a:extLst>
                <a:ext uri="{FF2B5EF4-FFF2-40B4-BE49-F238E27FC236}">
                  <a16:creationId xmlns:a16="http://schemas.microsoft.com/office/drawing/2014/main" id="{B8FB595F-327F-49A8-AF56-F33BA5185FEC}"/>
                </a:ext>
              </a:extLst>
            </p:cNvPr>
            <p:cNvSpPr txBox="1"/>
            <p:nvPr/>
          </p:nvSpPr>
          <p:spPr>
            <a:xfrm>
              <a:off x="3534907" y="4090992"/>
              <a:ext cx="1566407" cy="369332"/>
            </a:xfrm>
            <a:prstGeom prst="rect">
              <a:avLst/>
            </a:prstGeom>
            <a:noFill/>
          </p:spPr>
          <p:txBody>
            <a:bodyPr wrap="square" rtlCol="0">
              <a:spAutoFit/>
            </a:bodyPr>
            <a:lstStyle/>
            <a:p>
              <a:r>
                <a:rPr lang="fr-FR" dirty="0"/>
                <a:t>20°C</a:t>
              </a:r>
            </a:p>
          </p:txBody>
        </p:sp>
        <p:sp>
          <p:nvSpPr>
            <p:cNvPr id="10" name="ZoneTexte 9">
              <a:extLst>
                <a:ext uri="{FF2B5EF4-FFF2-40B4-BE49-F238E27FC236}">
                  <a16:creationId xmlns:a16="http://schemas.microsoft.com/office/drawing/2014/main" id="{25258503-79CA-49F2-8F92-A9CE61E5E67A}"/>
                </a:ext>
              </a:extLst>
            </p:cNvPr>
            <p:cNvSpPr txBox="1"/>
            <p:nvPr/>
          </p:nvSpPr>
          <p:spPr>
            <a:xfrm>
              <a:off x="3534907" y="3632890"/>
              <a:ext cx="2253643" cy="369332"/>
            </a:xfrm>
            <a:prstGeom prst="rect">
              <a:avLst/>
            </a:prstGeom>
            <a:noFill/>
          </p:spPr>
          <p:txBody>
            <a:bodyPr wrap="square" rtlCol="0">
              <a:spAutoFit/>
            </a:bodyPr>
            <a:lstStyle/>
            <a:p>
              <a:r>
                <a:rPr lang="fr-FR" dirty="0"/>
                <a:t>15°C (poids différent)</a:t>
              </a:r>
            </a:p>
          </p:txBody>
        </p:sp>
      </p:grpSp>
      <p:sp>
        <p:nvSpPr>
          <p:cNvPr id="12" name="ZoneTexte 11">
            <a:extLst>
              <a:ext uri="{FF2B5EF4-FFF2-40B4-BE49-F238E27FC236}">
                <a16:creationId xmlns:a16="http://schemas.microsoft.com/office/drawing/2014/main" id="{BDFAF026-6EF4-480D-9290-956C11F859CF}"/>
              </a:ext>
            </a:extLst>
          </p:cNvPr>
          <p:cNvSpPr txBox="1"/>
          <p:nvPr/>
        </p:nvSpPr>
        <p:spPr>
          <a:xfrm>
            <a:off x="9428861" y="3913116"/>
            <a:ext cx="1971923" cy="369332"/>
          </a:xfrm>
          <a:prstGeom prst="rect">
            <a:avLst/>
          </a:prstGeom>
          <a:noFill/>
        </p:spPr>
        <p:txBody>
          <a:bodyPr wrap="square" rtlCol="0">
            <a:spAutoFit/>
          </a:bodyPr>
          <a:lstStyle/>
          <a:p>
            <a:pPr algn="ctr"/>
            <a:r>
              <a:rPr lang="fr-FR" dirty="0" err="1"/>
              <a:t>Jonsson</a:t>
            </a:r>
            <a:r>
              <a:rPr lang="fr-FR" dirty="0"/>
              <a:t> et al. 1991</a:t>
            </a:r>
          </a:p>
        </p:txBody>
      </p:sp>
    </p:spTree>
    <p:extLst>
      <p:ext uri="{BB962C8B-B14F-4D97-AF65-F5344CB8AC3E}">
        <p14:creationId xmlns:p14="http://schemas.microsoft.com/office/powerpoint/2010/main" val="357050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E1BC1-B629-4395-A9DA-B41192C92BB8}"/>
              </a:ext>
            </a:extLst>
          </p:cNvPr>
          <p:cNvSpPr>
            <a:spLocks noGrp="1"/>
          </p:cNvSpPr>
          <p:nvPr>
            <p:ph type="title"/>
          </p:nvPr>
        </p:nvSpPr>
        <p:spPr/>
        <p:txBody>
          <a:bodyPr/>
          <a:lstStyle/>
          <a:p>
            <a:r>
              <a:rPr lang="fr-FR" dirty="0"/>
              <a:t>Seuil de stress thermique</a:t>
            </a:r>
          </a:p>
        </p:txBody>
      </p:sp>
      <p:sp>
        <p:nvSpPr>
          <p:cNvPr id="3" name="Espace réservé du contenu 2">
            <a:extLst>
              <a:ext uri="{FF2B5EF4-FFF2-40B4-BE49-F238E27FC236}">
                <a16:creationId xmlns:a16="http://schemas.microsoft.com/office/drawing/2014/main" id="{A31A93EC-B224-4A3E-B5B9-BBB7128868D9}"/>
              </a:ext>
            </a:extLst>
          </p:cNvPr>
          <p:cNvSpPr>
            <a:spLocks noGrp="1"/>
          </p:cNvSpPr>
          <p:nvPr>
            <p:ph idx="1"/>
          </p:nvPr>
        </p:nvSpPr>
        <p:spPr>
          <a:xfrm>
            <a:off x="838199" y="1825624"/>
            <a:ext cx="10738899" cy="4854575"/>
          </a:xfrm>
        </p:spPr>
        <p:txBody>
          <a:bodyPr>
            <a:normAutofit/>
          </a:bodyPr>
          <a:lstStyle/>
          <a:p>
            <a:r>
              <a:rPr lang="fr-FR" dirty="0"/>
              <a:t>Il y aurait un </a:t>
            </a:r>
            <a:r>
              <a:rPr lang="fr-FR" b="1" dirty="0"/>
              <a:t>seuil</a:t>
            </a:r>
            <a:r>
              <a:rPr lang="fr-FR" dirty="0"/>
              <a:t> à partir duquel on peut considérer que le poisson est en état de stress thermique</a:t>
            </a:r>
          </a:p>
          <a:p>
            <a:pPr lvl="1"/>
            <a:r>
              <a:rPr lang="fr-FR" dirty="0"/>
              <a:t>Lié au passage à la respiration anaérobie</a:t>
            </a:r>
          </a:p>
          <a:p>
            <a:pPr lvl="2"/>
            <a:r>
              <a:rPr lang="fr-FR" dirty="0"/>
              <a:t>Plusieurs mécanismes invoqués : hypoxie, accumulation de composés toxiques, énergie ++</a:t>
            </a:r>
          </a:p>
          <a:p>
            <a:pPr lvl="1"/>
            <a:r>
              <a:rPr lang="fr-FR" dirty="0"/>
              <a:t>Seuil à en-dessous duquel le poisson peut vivre longtemps</a:t>
            </a:r>
          </a:p>
          <a:p>
            <a:pPr lvl="2"/>
            <a:r>
              <a:rPr lang="fr-FR" dirty="0" err="1"/>
              <a:t>Incipient</a:t>
            </a:r>
            <a:r>
              <a:rPr lang="fr-FR" dirty="0"/>
              <a:t> </a:t>
            </a:r>
            <a:r>
              <a:rPr lang="fr-FR" dirty="0" err="1"/>
              <a:t>lethal</a:t>
            </a:r>
            <a:r>
              <a:rPr lang="fr-FR" dirty="0"/>
              <a:t> </a:t>
            </a:r>
            <a:r>
              <a:rPr lang="fr-FR" dirty="0" err="1"/>
              <a:t>level</a:t>
            </a:r>
            <a:r>
              <a:rPr lang="fr-FR" dirty="0"/>
              <a:t> +/- = </a:t>
            </a:r>
            <a:r>
              <a:rPr lang="fr-FR" dirty="0" err="1"/>
              <a:t>T</a:t>
            </a:r>
            <a:r>
              <a:rPr lang="fr-FR" baseline="-25000" dirty="0" err="1"/>
              <a:t>crit</a:t>
            </a:r>
            <a:endParaRPr lang="fr-FR" baseline="-25000" dirty="0"/>
          </a:p>
          <a:p>
            <a:pPr lvl="1"/>
            <a:r>
              <a:rPr lang="fr-FR" dirty="0"/>
              <a:t>Il y a aussi un seuil supérieur au-delà duquel la mort est rapide/certaine</a:t>
            </a:r>
          </a:p>
          <a:p>
            <a:pPr lvl="2"/>
            <a:r>
              <a:rPr lang="fr-FR" dirty="0" err="1"/>
              <a:t>Upper</a:t>
            </a:r>
            <a:r>
              <a:rPr lang="fr-FR" dirty="0"/>
              <a:t> </a:t>
            </a:r>
            <a:r>
              <a:rPr lang="fr-FR" dirty="0" err="1"/>
              <a:t>lethal</a:t>
            </a:r>
            <a:r>
              <a:rPr lang="fr-FR" dirty="0"/>
              <a:t> </a:t>
            </a:r>
            <a:r>
              <a:rPr lang="fr-FR" dirty="0" err="1"/>
              <a:t>level</a:t>
            </a:r>
            <a:r>
              <a:rPr lang="fr-FR" dirty="0"/>
              <a:t> = </a:t>
            </a:r>
            <a:r>
              <a:rPr lang="fr-FR" dirty="0" err="1"/>
              <a:t>Death</a:t>
            </a:r>
            <a:r>
              <a:rPr lang="fr-FR" dirty="0"/>
              <a:t> ?</a:t>
            </a:r>
          </a:p>
          <a:p>
            <a:pPr lvl="2"/>
            <a:r>
              <a:rPr lang="fr-FR" dirty="0" err="1"/>
              <a:t>Ct</a:t>
            </a:r>
            <a:r>
              <a:rPr lang="fr-FR" baseline="-25000" dirty="0" err="1"/>
              <a:t>max</a:t>
            </a:r>
            <a:r>
              <a:rPr lang="fr-FR" dirty="0"/>
              <a:t> (souvent autour de 26-27°C pour les </a:t>
            </a:r>
            <a:r>
              <a:rPr lang="fr-FR" dirty="0" err="1"/>
              <a:t>salmo</a:t>
            </a:r>
            <a:r>
              <a:rPr lang="fr-FR" dirty="0"/>
              <a:t>, Elliott 1991, </a:t>
            </a:r>
            <a:r>
              <a:rPr lang="fr-FR" dirty="0" err="1"/>
              <a:t>Calado</a:t>
            </a:r>
            <a:r>
              <a:rPr lang="fr-FR" dirty="0"/>
              <a:t> et al. 2021)</a:t>
            </a:r>
          </a:p>
          <a:p>
            <a:pPr lvl="1"/>
            <a:r>
              <a:rPr lang="fr-FR" dirty="0"/>
              <a:t>Indicateur thermique lié au dépassement du seuil de stress?</a:t>
            </a:r>
          </a:p>
          <a:p>
            <a:pPr lvl="2"/>
            <a:r>
              <a:rPr lang="fr-FR" b="1" dirty="0"/>
              <a:t>Nombre d’occurrences ou température &gt; </a:t>
            </a:r>
            <a:r>
              <a:rPr lang="fr-FR" b="1" i="1" dirty="0"/>
              <a:t>s</a:t>
            </a:r>
          </a:p>
          <a:p>
            <a:pPr lvl="2"/>
            <a:r>
              <a:rPr lang="fr-FR" b="1" dirty="0"/>
              <a:t>Cumul des températures &gt; </a:t>
            </a:r>
            <a:r>
              <a:rPr lang="fr-FR" b="1" i="1" dirty="0"/>
              <a:t>s</a:t>
            </a:r>
          </a:p>
        </p:txBody>
      </p:sp>
    </p:spTree>
    <p:extLst>
      <p:ext uri="{BB962C8B-B14F-4D97-AF65-F5344CB8AC3E}">
        <p14:creationId xmlns:p14="http://schemas.microsoft.com/office/powerpoint/2010/main" val="1115909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DDB68E-B977-41E2-BDD1-CC9B4EC61211}"/>
              </a:ext>
            </a:extLst>
          </p:cNvPr>
          <p:cNvSpPr>
            <a:spLocks noGrp="1"/>
          </p:cNvSpPr>
          <p:nvPr>
            <p:ph type="title"/>
          </p:nvPr>
        </p:nvSpPr>
        <p:spPr/>
        <p:txBody>
          <a:bodyPr/>
          <a:lstStyle/>
          <a:p>
            <a:r>
              <a:rPr lang="fr-FR" dirty="0"/>
              <a:t>Effets indirects/</a:t>
            </a:r>
            <a:r>
              <a:rPr lang="fr-FR" dirty="0" err="1"/>
              <a:t>sublétaux</a:t>
            </a:r>
            <a:endParaRPr lang="fr-FR" dirty="0"/>
          </a:p>
        </p:txBody>
      </p:sp>
      <p:pic>
        <p:nvPicPr>
          <p:cNvPr id="5" name="Espace réservé du contenu 4">
            <a:extLst>
              <a:ext uri="{FF2B5EF4-FFF2-40B4-BE49-F238E27FC236}">
                <a16:creationId xmlns:a16="http://schemas.microsoft.com/office/drawing/2014/main" id="{1D1AC73B-05E2-43D8-A077-DF6A2DC8D7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1625" y="220266"/>
            <a:ext cx="2538132" cy="1797844"/>
          </a:xfrm>
        </p:spPr>
      </p:pic>
      <p:sp>
        <p:nvSpPr>
          <p:cNvPr id="6" name="Espace réservé du contenu 2">
            <a:extLst>
              <a:ext uri="{FF2B5EF4-FFF2-40B4-BE49-F238E27FC236}">
                <a16:creationId xmlns:a16="http://schemas.microsoft.com/office/drawing/2014/main" id="{1CED3B03-C6C7-4D48-AF7A-96F1E5EBD4FC}"/>
              </a:ext>
            </a:extLst>
          </p:cNvPr>
          <p:cNvSpPr txBox="1">
            <a:spLocks/>
          </p:cNvSpPr>
          <p:nvPr/>
        </p:nvSpPr>
        <p:spPr>
          <a:xfrm>
            <a:off x="838200" y="1825624"/>
            <a:ext cx="10515600" cy="4879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Sans parler de stress thermique, différents traits sont liés à la température</a:t>
            </a:r>
          </a:p>
          <a:p>
            <a:pPr lvl="1"/>
            <a:r>
              <a:rPr lang="fr-FR" dirty="0"/>
              <a:t>Vitesse de nage (</a:t>
            </a:r>
            <a:r>
              <a:rPr lang="fr-FR" dirty="0" err="1"/>
              <a:t>Alabaster</a:t>
            </a:r>
            <a:r>
              <a:rPr lang="fr-FR" dirty="0"/>
              <a:t> 1990)</a:t>
            </a:r>
          </a:p>
          <a:p>
            <a:pPr lvl="1"/>
            <a:r>
              <a:rPr lang="fr-FR" dirty="0"/>
              <a:t>Consommation d’énergie (Enders et al. 2005)</a:t>
            </a:r>
          </a:p>
          <a:p>
            <a:pPr lvl="1"/>
            <a:r>
              <a:rPr lang="fr-FR" dirty="0"/>
              <a:t>Phénologie (</a:t>
            </a:r>
            <a:r>
              <a:rPr lang="fr-FR" dirty="0" err="1"/>
              <a:t>Jonsson</a:t>
            </a:r>
            <a:r>
              <a:rPr lang="fr-FR" dirty="0"/>
              <a:t> &amp; </a:t>
            </a:r>
            <a:r>
              <a:rPr lang="fr-FR" dirty="0" err="1"/>
              <a:t>Jonsson</a:t>
            </a:r>
            <a:r>
              <a:rPr lang="fr-FR" dirty="0"/>
              <a:t> 2009)</a:t>
            </a:r>
          </a:p>
          <a:p>
            <a:pPr lvl="1"/>
            <a:r>
              <a:rPr lang="fr-FR" dirty="0"/>
              <a:t>Proba d’infection par des parasites/maladies (Cairns et al. 2005)</a:t>
            </a:r>
          </a:p>
          <a:p>
            <a:r>
              <a:rPr lang="fr-FR" dirty="0"/>
              <a:t>La performance des saumons décroît rapidement à mesure que la température s’écarte de </a:t>
            </a:r>
            <a:r>
              <a:rPr lang="fr-FR" dirty="0" err="1"/>
              <a:t>T</a:t>
            </a:r>
            <a:r>
              <a:rPr lang="fr-FR" baseline="-25000" dirty="0" err="1"/>
              <a:t>opt</a:t>
            </a:r>
            <a:endParaRPr lang="fr-FR" baseline="-25000" dirty="0"/>
          </a:p>
          <a:p>
            <a:r>
              <a:rPr lang="fr-FR" dirty="0"/>
              <a:t>Même sous </a:t>
            </a:r>
            <a:r>
              <a:rPr lang="fr-FR" dirty="0" err="1"/>
              <a:t>T</a:t>
            </a:r>
            <a:r>
              <a:rPr lang="fr-FR" baseline="-25000" dirty="0" err="1"/>
              <a:t>crit</a:t>
            </a:r>
            <a:r>
              <a:rPr lang="fr-FR" dirty="0"/>
              <a:t>, il peut y avoir un lien entre température et survie</a:t>
            </a:r>
          </a:p>
          <a:p>
            <a:pPr lvl="1"/>
            <a:r>
              <a:rPr lang="fr-FR" dirty="0"/>
              <a:t>… qui pourrait aller dans les deux sens !</a:t>
            </a:r>
          </a:p>
          <a:p>
            <a:endParaRPr lang="fr-FR" baseline="-25000" dirty="0"/>
          </a:p>
          <a:p>
            <a:pPr lvl="1"/>
            <a:endParaRPr lang="fr-FR" dirty="0"/>
          </a:p>
          <a:p>
            <a:pPr lvl="1"/>
            <a:endParaRPr lang="fr-FR" dirty="0"/>
          </a:p>
        </p:txBody>
      </p:sp>
      <p:pic>
        <p:nvPicPr>
          <p:cNvPr id="3" name="Image 2">
            <a:extLst>
              <a:ext uri="{FF2B5EF4-FFF2-40B4-BE49-F238E27FC236}">
                <a16:creationId xmlns:a16="http://schemas.microsoft.com/office/drawing/2014/main" id="{7152CCEB-6CAF-467C-A191-AF4F00F5B81A}"/>
              </a:ext>
            </a:extLst>
          </p:cNvPr>
          <p:cNvPicPr>
            <a:picLocks noChangeAspect="1"/>
          </p:cNvPicPr>
          <p:nvPr/>
        </p:nvPicPr>
        <p:blipFill>
          <a:blip r:embed="rId3"/>
          <a:stretch>
            <a:fillRect/>
          </a:stretch>
        </p:blipFill>
        <p:spPr>
          <a:xfrm>
            <a:off x="4262083" y="6313839"/>
            <a:ext cx="5077534" cy="323895"/>
          </a:xfrm>
          <a:prstGeom prst="rect">
            <a:avLst/>
          </a:prstGeom>
        </p:spPr>
      </p:pic>
      <p:sp>
        <p:nvSpPr>
          <p:cNvPr id="4" name="ZoneTexte 3">
            <a:extLst>
              <a:ext uri="{FF2B5EF4-FFF2-40B4-BE49-F238E27FC236}">
                <a16:creationId xmlns:a16="http://schemas.microsoft.com/office/drawing/2014/main" id="{87A1EF21-E979-4828-9739-E7DC70BA2B96}"/>
              </a:ext>
            </a:extLst>
          </p:cNvPr>
          <p:cNvSpPr txBox="1"/>
          <p:nvPr/>
        </p:nvSpPr>
        <p:spPr>
          <a:xfrm>
            <a:off x="9458325" y="6074807"/>
            <a:ext cx="2733675" cy="369332"/>
          </a:xfrm>
          <a:prstGeom prst="rect">
            <a:avLst/>
          </a:prstGeom>
          <a:noFill/>
        </p:spPr>
        <p:txBody>
          <a:bodyPr wrap="square" rtlCol="0">
            <a:spAutoFit/>
          </a:bodyPr>
          <a:lstStyle/>
          <a:p>
            <a:r>
              <a:rPr lang="fr-FR" dirty="0" err="1"/>
              <a:t>Jonsson</a:t>
            </a:r>
            <a:r>
              <a:rPr lang="fr-FR" dirty="0"/>
              <a:t> &amp; </a:t>
            </a:r>
            <a:r>
              <a:rPr lang="fr-FR" dirty="0" err="1"/>
              <a:t>Jonsson</a:t>
            </a:r>
            <a:r>
              <a:rPr lang="fr-FR" dirty="0"/>
              <a:t> 2009</a:t>
            </a:r>
          </a:p>
        </p:txBody>
      </p:sp>
    </p:spTree>
    <p:extLst>
      <p:ext uri="{BB962C8B-B14F-4D97-AF65-F5344CB8AC3E}">
        <p14:creationId xmlns:p14="http://schemas.microsoft.com/office/powerpoint/2010/main" val="1540694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81D3AB-49F6-49C4-AF90-31EA9341A098}"/>
              </a:ext>
            </a:extLst>
          </p:cNvPr>
          <p:cNvSpPr>
            <a:spLocks noGrp="1"/>
          </p:cNvSpPr>
          <p:nvPr>
            <p:ph type="title"/>
          </p:nvPr>
        </p:nvSpPr>
        <p:spPr/>
        <p:txBody>
          <a:bodyPr/>
          <a:lstStyle/>
          <a:p>
            <a:r>
              <a:rPr lang="fr-FR" dirty="0"/>
              <a:t>Effets indirects/</a:t>
            </a:r>
            <a:r>
              <a:rPr lang="fr-FR" dirty="0" err="1"/>
              <a:t>sublétaux</a:t>
            </a:r>
            <a:endParaRPr lang="fr-FR" dirty="0"/>
          </a:p>
        </p:txBody>
      </p:sp>
      <p:sp>
        <p:nvSpPr>
          <p:cNvPr id="3" name="Espace réservé du contenu 2">
            <a:extLst>
              <a:ext uri="{FF2B5EF4-FFF2-40B4-BE49-F238E27FC236}">
                <a16:creationId xmlns:a16="http://schemas.microsoft.com/office/drawing/2014/main" id="{A09356DD-2D01-4213-8934-50F6999E3CCE}"/>
              </a:ext>
            </a:extLst>
          </p:cNvPr>
          <p:cNvSpPr>
            <a:spLocks noGrp="1"/>
          </p:cNvSpPr>
          <p:nvPr>
            <p:ph idx="1"/>
          </p:nvPr>
        </p:nvSpPr>
        <p:spPr/>
        <p:txBody>
          <a:bodyPr/>
          <a:lstStyle/>
          <a:p>
            <a:r>
              <a:rPr lang="fr-FR" dirty="0"/>
              <a:t>Estimations de </a:t>
            </a:r>
            <a:r>
              <a:rPr lang="fr-FR" dirty="0" err="1"/>
              <a:t>T</a:t>
            </a:r>
            <a:r>
              <a:rPr lang="fr-FR" baseline="-25000" dirty="0" err="1"/>
              <a:t>opt</a:t>
            </a:r>
            <a:endParaRPr lang="fr-FR" baseline="-25000" dirty="0"/>
          </a:p>
        </p:txBody>
      </p:sp>
      <p:pic>
        <p:nvPicPr>
          <p:cNvPr id="4" name="Image 3">
            <a:extLst>
              <a:ext uri="{FF2B5EF4-FFF2-40B4-BE49-F238E27FC236}">
                <a16:creationId xmlns:a16="http://schemas.microsoft.com/office/drawing/2014/main" id="{6F3CE214-15AD-48EC-B360-6253798D5FA6}"/>
              </a:ext>
            </a:extLst>
          </p:cNvPr>
          <p:cNvPicPr>
            <a:picLocks noChangeAspect="1"/>
          </p:cNvPicPr>
          <p:nvPr/>
        </p:nvPicPr>
        <p:blipFill>
          <a:blip r:embed="rId2"/>
          <a:stretch>
            <a:fillRect/>
          </a:stretch>
        </p:blipFill>
        <p:spPr>
          <a:xfrm>
            <a:off x="139811" y="2716616"/>
            <a:ext cx="2178657" cy="2421880"/>
          </a:xfrm>
          <a:prstGeom prst="rect">
            <a:avLst/>
          </a:prstGeom>
        </p:spPr>
      </p:pic>
      <p:pic>
        <p:nvPicPr>
          <p:cNvPr id="5" name="Image 4">
            <a:extLst>
              <a:ext uri="{FF2B5EF4-FFF2-40B4-BE49-F238E27FC236}">
                <a16:creationId xmlns:a16="http://schemas.microsoft.com/office/drawing/2014/main" id="{6362D173-6A34-4427-9426-03382056BA11}"/>
              </a:ext>
            </a:extLst>
          </p:cNvPr>
          <p:cNvPicPr>
            <a:picLocks noChangeAspect="1"/>
          </p:cNvPicPr>
          <p:nvPr/>
        </p:nvPicPr>
        <p:blipFill>
          <a:blip r:embed="rId3"/>
          <a:stretch>
            <a:fillRect/>
          </a:stretch>
        </p:blipFill>
        <p:spPr>
          <a:xfrm>
            <a:off x="7849209" y="684672"/>
            <a:ext cx="3923691" cy="2995922"/>
          </a:xfrm>
          <a:prstGeom prst="rect">
            <a:avLst/>
          </a:prstGeom>
        </p:spPr>
      </p:pic>
      <p:sp>
        <p:nvSpPr>
          <p:cNvPr id="6" name="ZoneTexte 5">
            <a:extLst>
              <a:ext uri="{FF2B5EF4-FFF2-40B4-BE49-F238E27FC236}">
                <a16:creationId xmlns:a16="http://schemas.microsoft.com/office/drawing/2014/main" id="{550BC2A0-9B18-4BFA-B8D5-48664B25C723}"/>
              </a:ext>
            </a:extLst>
          </p:cNvPr>
          <p:cNvSpPr txBox="1"/>
          <p:nvPr/>
        </p:nvSpPr>
        <p:spPr>
          <a:xfrm>
            <a:off x="9138203" y="3843721"/>
            <a:ext cx="2425147" cy="369332"/>
          </a:xfrm>
          <a:prstGeom prst="rect">
            <a:avLst/>
          </a:prstGeom>
          <a:noFill/>
        </p:spPr>
        <p:txBody>
          <a:bodyPr wrap="square" rtlCol="0">
            <a:spAutoFit/>
          </a:bodyPr>
          <a:lstStyle/>
          <a:p>
            <a:r>
              <a:rPr lang="fr-FR" b="1" dirty="0" err="1"/>
              <a:t>Korus</a:t>
            </a:r>
            <a:r>
              <a:rPr lang="fr-FR" b="1" dirty="0"/>
              <a:t> et al. 2024</a:t>
            </a:r>
          </a:p>
        </p:txBody>
      </p:sp>
      <p:sp>
        <p:nvSpPr>
          <p:cNvPr id="7" name="ZoneTexte 6">
            <a:extLst>
              <a:ext uri="{FF2B5EF4-FFF2-40B4-BE49-F238E27FC236}">
                <a16:creationId xmlns:a16="http://schemas.microsoft.com/office/drawing/2014/main" id="{33F0746A-4D30-41D0-AD02-669F1E7AC47C}"/>
              </a:ext>
            </a:extLst>
          </p:cNvPr>
          <p:cNvSpPr txBox="1"/>
          <p:nvPr/>
        </p:nvSpPr>
        <p:spPr>
          <a:xfrm>
            <a:off x="2619640" y="3269854"/>
            <a:ext cx="1280160" cy="369332"/>
          </a:xfrm>
          <a:prstGeom prst="rect">
            <a:avLst/>
          </a:prstGeom>
          <a:noFill/>
        </p:spPr>
        <p:txBody>
          <a:bodyPr wrap="square" rtlCol="0">
            <a:spAutoFit/>
          </a:bodyPr>
          <a:lstStyle/>
          <a:p>
            <a:r>
              <a:rPr lang="fr-FR" dirty="0"/>
              <a:t>Juvéniles</a:t>
            </a:r>
          </a:p>
        </p:txBody>
      </p:sp>
      <p:sp>
        <p:nvSpPr>
          <p:cNvPr id="8" name="ZoneTexte 7">
            <a:extLst>
              <a:ext uri="{FF2B5EF4-FFF2-40B4-BE49-F238E27FC236}">
                <a16:creationId xmlns:a16="http://schemas.microsoft.com/office/drawing/2014/main" id="{5608B462-6CD1-48A2-B604-35417EE5E49F}"/>
              </a:ext>
            </a:extLst>
          </p:cNvPr>
          <p:cNvSpPr txBox="1"/>
          <p:nvPr/>
        </p:nvSpPr>
        <p:spPr>
          <a:xfrm>
            <a:off x="2619640" y="3889888"/>
            <a:ext cx="3291840" cy="646331"/>
          </a:xfrm>
          <a:prstGeom prst="rect">
            <a:avLst/>
          </a:prstGeom>
          <a:noFill/>
        </p:spPr>
        <p:txBody>
          <a:bodyPr wrap="square" rtlCol="0">
            <a:spAutoFit/>
          </a:bodyPr>
          <a:lstStyle/>
          <a:p>
            <a:r>
              <a:rPr lang="fr-FR" b="1" dirty="0"/>
              <a:t>-&gt; </a:t>
            </a:r>
            <a:r>
              <a:rPr lang="fr-FR" b="1" dirty="0" err="1"/>
              <a:t>Topt</a:t>
            </a:r>
            <a:r>
              <a:rPr lang="fr-FR" b="1" dirty="0"/>
              <a:t> ≈ 16-20°C</a:t>
            </a:r>
          </a:p>
          <a:p>
            <a:r>
              <a:rPr lang="fr-FR" dirty="0"/>
              <a:t>-&gt; </a:t>
            </a:r>
            <a:r>
              <a:rPr lang="fr-FR" dirty="0" err="1"/>
              <a:t>Tcrit</a:t>
            </a:r>
            <a:r>
              <a:rPr lang="fr-FR" dirty="0"/>
              <a:t> ≈ 21-21°C</a:t>
            </a:r>
          </a:p>
        </p:txBody>
      </p:sp>
      <p:sp>
        <p:nvSpPr>
          <p:cNvPr id="9" name="ZoneTexte 8">
            <a:extLst>
              <a:ext uri="{FF2B5EF4-FFF2-40B4-BE49-F238E27FC236}">
                <a16:creationId xmlns:a16="http://schemas.microsoft.com/office/drawing/2014/main" id="{2A5BA913-CF30-4202-9E71-16E0144E8A9E}"/>
              </a:ext>
            </a:extLst>
          </p:cNvPr>
          <p:cNvSpPr txBox="1"/>
          <p:nvPr/>
        </p:nvSpPr>
        <p:spPr>
          <a:xfrm>
            <a:off x="9137200" y="4254782"/>
            <a:ext cx="3291840" cy="646331"/>
          </a:xfrm>
          <a:prstGeom prst="rect">
            <a:avLst/>
          </a:prstGeom>
          <a:noFill/>
        </p:spPr>
        <p:txBody>
          <a:bodyPr wrap="square" rtlCol="0">
            <a:spAutoFit/>
          </a:bodyPr>
          <a:lstStyle/>
          <a:p>
            <a:r>
              <a:rPr lang="fr-FR" b="1" dirty="0"/>
              <a:t>-&gt; </a:t>
            </a:r>
            <a:r>
              <a:rPr lang="fr-FR" b="1" dirty="0" err="1"/>
              <a:t>Topt</a:t>
            </a:r>
            <a:r>
              <a:rPr lang="fr-FR" b="1" dirty="0"/>
              <a:t> ≈ 12,7°C</a:t>
            </a:r>
          </a:p>
          <a:p>
            <a:r>
              <a:rPr lang="fr-FR" dirty="0"/>
              <a:t>-&gt; </a:t>
            </a:r>
            <a:r>
              <a:rPr lang="fr-FR" dirty="0" err="1"/>
              <a:t>Tcrit</a:t>
            </a:r>
            <a:r>
              <a:rPr lang="fr-FR" dirty="0"/>
              <a:t> ≈ 19°C</a:t>
            </a:r>
          </a:p>
        </p:txBody>
      </p:sp>
      <p:sp>
        <p:nvSpPr>
          <p:cNvPr id="11" name="ZoneTexte 10">
            <a:extLst>
              <a:ext uri="{FF2B5EF4-FFF2-40B4-BE49-F238E27FC236}">
                <a16:creationId xmlns:a16="http://schemas.microsoft.com/office/drawing/2014/main" id="{31D65729-FB1D-4F87-B365-E38AEC3503D1}"/>
              </a:ext>
            </a:extLst>
          </p:cNvPr>
          <p:cNvSpPr txBox="1"/>
          <p:nvPr/>
        </p:nvSpPr>
        <p:spPr>
          <a:xfrm>
            <a:off x="1105894" y="5173583"/>
            <a:ext cx="2425147" cy="369332"/>
          </a:xfrm>
          <a:prstGeom prst="rect">
            <a:avLst/>
          </a:prstGeom>
          <a:noFill/>
        </p:spPr>
        <p:txBody>
          <a:bodyPr wrap="square" rtlCol="0">
            <a:spAutoFit/>
          </a:bodyPr>
          <a:lstStyle/>
          <a:p>
            <a:r>
              <a:rPr lang="fr-FR" b="1" dirty="0" err="1"/>
              <a:t>Anttila</a:t>
            </a:r>
            <a:r>
              <a:rPr lang="fr-FR" b="1" dirty="0"/>
              <a:t> et al. 2014</a:t>
            </a:r>
          </a:p>
        </p:txBody>
      </p:sp>
      <p:sp>
        <p:nvSpPr>
          <p:cNvPr id="14" name="ZoneTexte 13">
            <a:extLst>
              <a:ext uri="{FF2B5EF4-FFF2-40B4-BE49-F238E27FC236}">
                <a16:creationId xmlns:a16="http://schemas.microsoft.com/office/drawing/2014/main" id="{57429CFD-BFD0-4D99-B466-A86A09F8ABA8}"/>
              </a:ext>
            </a:extLst>
          </p:cNvPr>
          <p:cNvSpPr txBox="1"/>
          <p:nvPr/>
        </p:nvSpPr>
        <p:spPr>
          <a:xfrm>
            <a:off x="2908810" y="5786553"/>
            <a:ext cx="4553416" cy="1200329"/>
          </a:xfrm>
          <a:prstGeom prst="rect">
            <a:avLst/>
          </a:prstGeom>
          <a:noFill/>
        </p:spPr>
        <p:txBody>
          <a:bodyPr wrap="square" rtlCol="0">
            <a:spAutoFit/>
          </a:bodyPr>
          <a:lstStyle/>
          <a:p>
            <a:r>
              <a:rPr lang="fr-FR" b="1" dirty="0" err="1"/>
              <a:t>Breau</a:t>
            </a:r>
            <a:r>
              <a:rPr lang="fr-FR" b="1" dirty="0"/>
              <a:t> 2013 : </a:t>
            </a:r>
            <a:r>
              <a:rPr lang="fr-FR" dirty="0"/>
              <a:t>moyenne de la température pendant la période de migration (</a:t>
            </a:r>
            <a:r>
              <a:rPr lang="fr-FR" dirty="0" err="1"/>
              <a:t>hyp</a:t>
            </a:r>
            <a:r>
              <a:rPr lang="fr-FR" dirty="0"/>
              <a:t>. adaptative) : </a:t>
            </a:r>
            <a:r>
              <a:rPr lang="fr-FR" dirty="0" err="1"/>
              <a:t>Topt</a:t>
            </a:r>
            <a:r>
              <a:rPr lang="fr-FR" dirty="0"/>
              <a:t> = 18,5</a:t>
            </a:r>
          </a:p>
          <a:p>
            <a:endParaRPr lang="fr-FR" dirty="0"/>
          </a:p>
        </p:txBody>
      </p:sp>
      <p:pic>
        <p:nvPicPr>
          <p:cNvPr id="15" name="Image 14">
            <a:extLst>
              <a:ext uri="{FF2B5EF4-FFF2-40B4-BE49-F238E27FC236}">
                <a16:creationId xmlns:a16="http://schemas.microsoft.com/office/drawing/2014/main" id="{11A61082-9B3F-4A29-9EF2-AAAF7C76EA58}"/>
              </a:ext>
            </a:extLst>
          </p:cNvPr>
          <p:cNvPicPr>
            <a:picLocks noChangeAspect="1"/>
          </p:cNvPicPr>
          <p:nvPr/>
        </p:nvPicPr>
        <p:blipFill>
          <a:blip r:embed="rId4"/>
          <a:stretch>
            <a:fillRect/>
          </a:stretch>
        </p:blipFill>
        <p:spPr>
          <a:xfrm>
            <a:off x="7510840" y="5670033"/>
            <a:ext cx="4380580" cy="1102773"/>
          </a:xfrm>
          <a:prstGeom prst="rect">
            <a:avLst/>
          </a:prstGeom>
        </p:spPr>
      </p:pic>
      <p:sp>
        <p:nvSpPr>
          <p:cNvPr id="16" name="ZoneTexte 15">
            <a:extLst>
              <a:ext uri="{FF2B5EF4-FFF2-40B4-BE49-F238E27FC236}">
                <a16:creationId xmlns:a16="http://schemas.microsoft.com/office/drawing/2014/main" id="{48781485-5DCF-4573-89E3-FC20375C4483}"/>
              </a:ext>
            </a:extLst>
          </p:cNvPr>
          <p:cNvSpPr txBox="1"/>
          <p:nvPr/>
        </p:nvSpPr>
        <p:spPr>
          <a:xfrm>
            <a:off x="6241331" y="2716616"/>
            <a:ext cx="1398328" cy="923330"/>
          </a:xfrm>
          <a:prstGeom prst="rect">
            <a:avLst/>
          </a:prstGeom>
          <a:noFill/>
        </p:spPr>
        <p:txBody>
          <a:bodyPr wrap="square" rtlCol="0">
            <a:spAutoFit/>
          </a:bodyPr>
          <a:lstStyle/>
          <a:p>
            <a:r>
              <a:rPr lang="fr-FR" dirty="0"/>
              <a:t>Saumons d’élevage, en mer</a:t>
            </a:r>
          </a:p>
        </p:txBody>
      </p:sp>
      <p:sp>
        <p:nvSpPr>
          <p:cNvPr id="17" name="ZoneTexte 16">
            <a:extLst>
              <a:ext uri="{FF2B5EF4-FFF2-40B4-BE49-F238E27FC236}">
                <a16:creationId xmlns:a16="http://schemas.microsoft.com/office/drawing/2014/main" id="{0747C41C-13FE-4163-A55D-A6A4D736547A}"/>
              </a:ext>
            </a:extLst>
          </p:cNvPr>
          <p:cNvSpPr txBox="1"/>
          <p:nvPr/>
        </p:nvSpPr>
        <p:spPr>
          <a:xfrm>
            <a:off x="8616683" y="5233233"/>
            <a:ext cx="3004811" cy="369332"/>
          </a:xfrm>
          <a:prstGeom prst="rect">
            <a:avLst/>
          </a:prstGeom>
          <a:noFill/>
        </p:spPr>
        <p:txBody>
          <a:bodyPr wrap="square" rtlCol="0">
            <a:spAutoFit/>
          </a:bodyPr>
          <a:lstStyle/>
          <a:p>
            <a:r>
              <a:rPr lang="fr-FR" b="1" dirty="0" err="1"/>
              <a:t>Jonsson</a:t>
            </a:r>
            <a:r>
              <a:rPr lang="fr-FR" b="1" dirty="0"/>
              <a:t> &amp; </a:t>
            </a:r>
            <a:r>
              <a:rPr lang="fr-FR" b="1" dirty="0" err="1"/>
              <a:t>Jonsson</a:t>
            </a:r>
            <a:r>
              <a:rPr lang="fr-FR" b="1" dirty="0"/>
              <a:t> 2009</a:t>
            </a:r>
          </a:p>
        </p:txBody>
      </p:sp>
      <p:sp>
        <p:nvSpPr>
          <p:cNvPr id="18" name="ZoneTexte 17">
            <a:extLst>
              <a:ext uri="{FF2B5EF4-FFF2-40B4-BE49-F238E27FC236}">
                <a16:creationId xmlns:a16="http://schemas.microsoft.com/office/drawing/2014/main" id="{D3FA4620-3283-44EA-8E21-6CB325A42509}"/>
              </a:ext>
            </a:extLst>
          </p:cNvPr>
          <p:cNvSpPr txBox="1"/>
          <p:nvPr/>
        </p:nvSpPr>
        <p:spPr>
          <a:xfrm>
            <a:off x="4327939" y="5358249"/>
            <a:ext cx="1280160" cy="369332"/>
          </a:xfrm>
          <a:prstGeom prst="rect">
            <a:avLst/>
          </a:prstGeom>
          <a:noFill/>
        </p:spPr>
        <p:txBody>
          <a:bodyPr wrap="square" rtlCol="0">
            <a:spAutoFit/>
          </a:bodyPr>
          <a:lstStyle/>
          <a:p>
            <a:r>
              <a:rPr lang="fr-FR" dirty="0"/>
              <a:t>Adultes</a:t>
            </a:r>
          </a:p>
        </p:txBody>
      </p:sp>
      <p:sp>
        <p:nvSpPr>
          <p:cNvPr id="19" name="ZoneTexte 18">
            <a:extLst>
              <a:ext uri="{FF2B5EF4-FFF2-40B4-BE49-F238E27FC236}">
                <a16:creationId xmlns:a16="http://schemas.microsoft.com/office/drawing/2014/main" id="{5E0B8A2C-C6A5-4A35-AF4E-0F52588B5935}"/>
              </a:ext>
            </a:extLst>
          </p:cNvPr>
          <p:cNvSpPr txBox="1"/>
          <p:nvPr/>
        </p:nvSpPr>
        <p:spPr>
          <a:xfrm>
            <a:off x="7380801" y="5149319"/>
            <a:ext cx="1280160" cy="369332"/>
          </a:xfrm>
          <a:prstGeom prst="rect">
            <a:avLst/>
          </a:prstGeom>
          <a:noFill/>
        </p:spPr>
        <p:txBody>
          <a:bodyPr wrap="square" rtlCol="0">
            <a:spAutoFit/>
          </a:bodyPr>
          <a:lstStyle/>
          <a:p>
            <a:r>
              <a:rPr lang="fr-FR" dirty="0"/>
              <a:t>Juvéniles</a:t>
            </a:r>
          </a:p>
        </p:txBody>
      </p:sp>
    </p:spTree>
    <p:extLst>
      <p:ext uri="{BB962C8B-B14F-4D97-AF65-F5344CB8AC3E}">
        <p14:creationId xmlns:p14="http://schemas.microsoft.com/office/powerpoint/2010/main" val="33274259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2E4F55-73D7-4295-80DB-A97D6E7FC4D5}"/>
              </a:ext>
            </a:extLst>
          </p:cNvPr>
          <p:cNvSpPr>
            <a:spLocks noGrp="1"/>
          </p:cNvSpPr>
          <p:nvPr>
            <p:ph type="title"/>
          </p:nvPr>
        </p:nvSpPr>
        <p:spPr/>
        <p:txBody>
          <a:bodyPr/>
          <a:lstStyle/>
          <a:p>
            <a:r>
              <a:rPr lang="fr-FR" dirty="0"/>
              <a:t>Effets indirects/</a:t>
            </a:r>
            <a:r>
              <a:rPr lang="fr-FR" dirty="0" err="1"/>
              <a:t>sublétaux</a:t>
            </a:r>
            <a:endParaRPr lang="fr-FR" dirty="0"/>
          </a:p>
        </p:txBody>
      </p:sp>
      <p:sp>
        <p:nvSpPr>
          <p:cNvPr id="3" name="Espace réservé du contenu 2">
            <a:extLst>
              <a:ext uri="{FF2B5EF4-FFF2-40B4-BE49-F238E27FC236}">
                <a16:creationId xmlns:a16="http://schemas.microsoft.com/office/drawing/2014/main" id="{C896212C-5DB6-4DFD-8963-D711170072A8}"/>
              </a:ext>
            </a:extLst>
          </p:cNvPr>
          <p:cNvSpPr>
            <a:spLocks noGrp="1"/>
          </p:cNvSpPr>
          <p:nvPr>
            <p:ph idx="1"/>
          </p:nvPr>
        </p:nvSpPr>
        <p:spPr/>
        <p:txBody>
          <a:bodyPr>
            <a:normAutofit/>
          </a:bodyPr>
          <a:lstStyle/>
          <a:p>
            <a:r>
              <a:rPr lang="fr-FR" dirty="0"/>
              <a:t>Métriques possibles</a:t>
            </a:r>
          </a:p>
          <a:p>
            <a:pPr lvl="1"/>
            <a:r>
              <a:rPr lang="fr-FR" b="1" dirty="0"/>
              <a:t>Température moyenne</a:t>
            </a:r>
          </a:p>
          <a:p>
            <a:pPr lvl="2"/>
            <a:r>
              <a:rPr lang="fr-FR" dirty="0"/>
              <a:t>Englobe stress directs et indirects</a:t>
            </a:r>
          </a:p>
          <a:p>
            <a:pPr lvl="2"/>
            <a:r>
              <a:rPr lang="fr-FR" dirty="0"/>
              <a:t>Pendant toute la saison, ou par mois, ou pendant la période du pic de migration</a:t>
            </a:r>
          </a:p>
          <a:p>
            <a:pPr lvl="2"/>
            <a:r>
              <a:rPr lang="fr-FR" dirty="0"/>
              <a:t>Glissante ou pas</a:t>
            </a:r>
          </a:p>
          <a:p>
            <a:pPr lvl="2"/>
            <a:r>
              <a:rPr lang="fr-FR" dirty="0"/>
              <a:t>Notez que c’est ce qui est le + utilisé dans la littérature salmonidés</a:t>
            </a:r>
          </a:p>
          <a:p>
            <a:pPr lvl="1"/>
            <a:endParaRPr lang="fr-FR" dirty="0"/>
          </a:p>
        </p:txBody>
      </p:sp>
      <p:pic>
        <p:nvPicPr>
          <p:cNvPr id="4" name="Image 3">
            <a:extLst>
              <a:ext uri="{FF2B5EF4-FFF2-40B4-BE49-F238E27FC236}">
                <a16:creationId xmlns:a16="http://schemas.microsoft.com/office/drawing/2014/main" id="{8792EDC4-086F-4426-A5CB-C1AEF11371BF}"/>
              </a:ext>
            </a:extLst>
          </p:cNvPr>
          <p:cNvPicPr>
            <a:picLocks noChangeAspect="1"/>
          </p:cNvPicPr>
          <p:nvPr/>
        </p:nvPicPr>
        <p:blipFill>
          <a:blip r:embed="rId2"/>
          <a:stretch>
            <a:fillRect/>
          </a:stretch>
        </p:blipFill>
        <p:spPr>
          <a:xfrm>
            <a:off x="2862206" y="4434605"/>
            <a:ext cx="6467588" cy="2246956"/>
          </a:xfrm>
          <a:prstGeom prst="rect">
            <a:avLst/>
          </a:prstGeom>
        </p:spPr>
      </p:pic>
    </p:spTree>
    <p:extLst>
      <p:ext uri="{BB962C8B-B14F-4D97-AF65-F5344CB8AC3E}">
        <p14:creationId xmlns:p14="http://schemas.microsoft.com/office/powerpoint/2010/main" val="30311141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2E4F55-73D7-4295-80DB-A97D6E7FC4D5}"/>
              </a:ext>
            </a:extLst>
          </p:cNvPr>
          <p:cNvSpPr>
            <a:spLocks noGrp="1"/>
          </p:cNvSpPr>
          <p:nvPr>
            <p:ph type="title"/>
          </p:nvPr>
        </p:nvSpPr>
        <p:spPr/>
        <p:txBody>
          <a:bodyPr/>
          <a:lstStyle/>
          <a:p>
            <a:r>
              <a:rPr lang="fr-FR" dirty="0"/>
              <a:t>Effets indirects/</a:t>
            </a:r>
            <a:r>
              <a:rPr lang="fr-FR" dirty="0" err="1"/>
              <a:t>sublétaux</a:t>
            </a:r>
            <a:endParaRPr lang="fr-FR" dirty="0"/>
          </a:p>
        </p:txBody>
      </p:sp>
      <p:sp>
        <p:nvSpPr>
          <p:cNvPr id="3" name="Espace réservé du contenu 2">
            <a:extLst>
              <a:ext uri="{FF2B5EF4-FFF2-40B4-BE49-F238E27FC236}">
                <a16:creationId xmlns:a16="http://schemas.microsoft.com/office/drawing/2014/main" id="{C896212C-5DB6-4DFD-8963-D711170072A8}"/>
              </a:ext>
            </a:extLst>
          </p:cNvPr>
          <p:cNvSpPr>
            <a:spLocks noGrp="1"/>
          </p:cNvSpPr>
          <p:nvPr>
            <p:ph idx="1"/>
          </p:nvPr>
        </p:nvSpPr>
        <p:spPr>
          <a:xfrm>
            <a:off x="838200" y="1825624"/>
            <a:ext cx="10515600" cy="5032376"/>
          </a:xfrm>
        </p:spPr>
        <p:txBody>
          <a:bodyPr>
            <a:normAutofit/>
          </a:bodyPr>
          <a:lstStyle/>
          <a:p>
            <a:r>
              <a:rPr lang="fr-FR" dirty="0"/>
              <a:t>Métriques possibles</a:t>
            </a:r>
          </a:p>
          <a:p>
            <a:pPr lvl="1"/>
            <a:r>
              <a:rPr lang="fr-FR" b="1" dirty="0"/>
              <a:t>Température moyenne</a:t>
            </a:r>
          </a:p>
          <a:p>
            <a:pPr lvl="2"/>
            <a:r>
              <a:rPr lang="fr-FR" dirty="0"/>
              <a:t>Englobe stress directs et indirects</a:t>
            </a:r>
          </a:p>
          <a:p>
            <a:pPr lvl="2"/>
            <a:r>
              <a:rPr lang="fr-FR" dirty="0"/>
              <a:t>Pendant toute la saison, ou par mois, ou pendant la période du pic</a:t>
            </a:r>
          </a:p>
          <a:p>
            <a:pPr lvl="2"/>
            <a:r>
              <a:rPr lang="fr-FR" dirty="0"/>
              <a:t>Glissante ou pas</a:t>
            </a:r>
          </a:p>
          <a:p>
            <a:pPr lvl="2"/>
            <a:r>
              <a:rPr lang="fr-FR" dirty="0"/>
              <a:t>Notez que c’est ce qui est le + utilisé dans la littérature salmonidés</a:t>
            </a:r>
          </a:p>
          <a:p>
            <a:pPr lvl="1"/>
            <a:r>
              <a:rPr lang="fr-FR" b="1" dirty="0"/>
              <a:t>Température moyenne sous un seuil</a:t>
            </a:r>
            <a:r>
              <a:rPr lang="fr-FR" b="1" i="1" dirty="0"/>
              <a:t> </a:t>
            </a:r>
            <a:r>
              <a:rPr lang="fr-FR" i="1" dirty="0"/>
              <a:t>s </a:t>
            </a:r>
            <a:r>
              <a:rPr lang="fr-FR" dirty="0"/>
              <a:t>?</a:t>
            </a:r>
          </a:p>
          <a:p>
            <a:pPr lvl="2"/>
            <a:r>
              <a:rPr lang="fr-FR" dirty="0"/>
              <a:t>Permet de dissocier les 2 mécanismes</a:t>
            </a:r>
          </a:p>
          <a:p>
            <a:pPr lvl="2"/>
            <a:r>
              <a:rPr lang="fr-FR" dirty="0"/>
              <a:t>Mêmes modalités variables de calcul possibles</a:t>
            </a:r>
          </a:p>
          <a:p>
            <a:pPr lvl="1"/>
            <a:r>
              <a:rPr lang="fr-FR" b="1" dirty="0"/>
              <a:t>Déviation moyenne par rapport à </a:t>
            </a:r>
            <a:r>
              <a:rPr lang="fr-FR" b="1" dirty="0" err="1"/>
              <a:t>T</a:t>
            </a:r>
            <a:r>
              <a:rPr lang="fr-FR" b="1" baseline="-25000" dirty="0" err="1"/>
              <a:t>opt</a:t>
            </a:r>
            <a:endParaRPr lang="fr-FR" b="1" baseline="-25000" dirty="0"/>
          </a:p>
          <a:p>
            <a:pPr lvl="2"/>
            <a:r>
              <a:rPr lang="fr-FR" dirty="0"/>
              <a:t>Seulement quand T</a:t>
            </a:r>
            <a:r>
              <a:rPr lang="fr-FR" baseline="-25000" dirty="0"/>
              <a:t>max</a:t>
            </a:r>
            <a:r>
              <a:rPr lang="fr-FR" dirty="0"/>
              <a:t> &lt; </a:t>
            </a:r>
            <a:r>
              <a:rPr lang="fr-FR" i="1" dirty="0"/>
              <a:t>s </a:t>
            </a:r>
            <a:r>
              <a:rPr lang="fr-FR" dirty="0"/>
              <a:t>? (Pour dissocier les mécanismes)</a:t>
            </a:r>
          </a:p>
          <a:p>
            <a:pPr lvl="2"/>
            <a:r>
              <a:rPr lang="fr-FR" dirty="0"/>
              <a:t>Peut varier entre 12 et 20 ?</a:t>
            </a:r>
          </a:p>
          <a:p>
            <a:pPr lvl="2"/>
            <a:r>
              <a:rPr lang="fr-FR" dirty="0"/>
              <a:t>Ou hypothèse adaptative : moyenne climatique au pic (</a:t>
            </a:r>
            <a:r>
              <a:rPr lang="fr-FR" dirty="0" err="1"/>
              <a:t>Breau</a:t>
            </a:r>
            <a:r>
              <a:rPr lang="fr-FR" dirty="0"/>
              <a:t> 2013)</a:t>
            </a:r>
          </a:p>
          <a:p>
            <a:pPr lvl="2"/>
            <a:r>
              <a:rPr lang="fr-FR" dirty="0"/>
              <a:t>Alternativement, +1 ou 2 SD par rapport à cette moyenne</a:t>
            </a:r>
          </a:p>
          <a:p>
            <a:pPr lvl="2"/>
            <a:endParaRPr lang="fr-FR" dirty="0"/>
          </a:p>
          <a:p>
            <a:pPr lvl="2"/>
            <a:endParaRPr lang="fr-FR" dirty="0"/>
          </a:p>
          <a:p>
            <a:pPr lvl="1"/>
            <a:endParaRPr lang="fr-FR" dirty="0"/>
          </a:p>
        </p:txBody>
      </p:sp>
      <p:pic>
        <p:nvPicPr>
          <p:cNvPr id="5" name="Image 4">
            <a:extLst>
              <a:ext uri="{FF2B5EF4-FFF2-40B4-BE49-F238E27FC236}">
                <a16:creationId xmlns:a16="http://schemas.microsoft.com/office/drawing/2014/main" id="{29045ADF-5A2C-464E-A714-70AD3D9CC374}"/>
              </a:ext>
            </a:extLst>
          </p:cNvPr>
          <p:cNvPicPr>
            <a:picLocks noChangeAspect="1"/>
          </p:cNvPicPr>
          <p:nvPr/>
        </p:nvPicPr>
        <p:blipFill>
          <a:blip r:embed="rId2"/>
          <a:stretch>
            <a:fillRect/>
          </a:stretch>
        </p:blipFill>
        <p:spPr>
          <a:xfrm>
            <a:off x="9444540" y="5393106"/>
            <a:ext cx="2534004" cy="1209844"/>
          </a:xfrm>
          <a:prstGeom prst="rect">
            <a:avLst/>
          </a:prstGeom>
        </p:spPr>
      </p:pic>
    </p:spTree>
    <p:extLst>
      <p:ext uri="{BB962C8B-B14F-4D97-AF65-F5344CB8AC3E}">
        <p14:creationId xmlns:p14="http://schemas.microsoft.com/office/powerpoint/2010/main" val="75445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8096AA-5430-4A87-A425-1FECFD2FC99A}"/>
              </a:ext>
            </a:extLst>
          </p:cNvPr>
          <p:cNvSpPr>
            <a:spLocks noGrp="1"/>
          </p:cNvSpPr>
          <p:nvPr>
            <p:ph type="title"/>
          </p:nvPr>
        </p:nvSpPr>
        <p:spPr/>
        <p:txBody>
          <a:bodyPr/>
          <a:lstStyle/>
          <a:p>
            <a:r>
              <a:rPr lang="fr-FR" dirty="0"/>
              <a:t>Effets indirects/</a:t>
            </a:r>
            <a:r>
              <a:rPr lang="fr-FR" dirty="0" err="1"/>
              <a:t>sublétaux</a:t>
            </a:r>
            <a:endParaRPr lang="fr-FR" dirty="0"/>
          </a:p>
        </p:txBody>
      </p:sp>
      <p:sp>
        <p:nvSpPr>
          <p:cNvPr id="3" name="Espace réservé du contenu 2">
            <a:extLst>
              <a:ext uri="{FF2B5EF4-FFF2-40B4-BE49-F238E27FC236}">
                <a16:creationId xmlns:a16="http://schemas.microsoft.com/office/drawing/2014/main" id="{7301DC00-F3F0-467D-A86F-897829A1E541}"/>
              </a:ext>
            </a:extLst>
          </p:cNvPr>
          <p:cNvSpPr>
            <a:spLocks noGrp="1"/>
          </p:cNvSpPr>
          <p:nvPr>
            <p:ph idx="1"/>
          </p:nvPr>
        </p:nvSpPr>
        <p:spPr/>
        <p:txBody>
          <a:bodyPr>
            <a:normAutofit fontScale="92500" lnSpcReduction="10000"/>
          </a:bodyPr>
          <a:lstStyle/>
          <a:p>
            <a:r>
              <a:rPr lang="fr-FR" dirty="0"/>
              <a:t>Effet phénologie 1 : la température </a:t>
            </a:r>
            <a:r>
              <a:rPr lang="fr-FR" b="1" dirty="0"/>
              <a:t>printanière</a:t>
            </a:r>
            <a:r>
              <a:rPr lang="fr-FR" dirty="0"/>
              <a:t> influence le moment où les saumons arrivent dans le cours d’eau (e.g. Dahl et al. 2004)</a:t>
            </a:r>
          </a:p>
          <a:p>
            <a:pPr lvl="1"/>
            <a:r>
              <a:rPr lang="fr-FR" dirty="0"/>
              <a:t>Les saumons attendraient le meilleur moment pour migrer en fonction des conditions T°, réduisant ainsi la T° (</a:t>
            </a:r>
            <a:r>
              <a:rPr lang="fr-FR" dirty="0" err="1"/>
              <a:t>Jonsson</a:t>
            </a:r>
            <a:r>
              <a:rPr lang="fr-FR" dirty="0"/>
              <a:t> &amp; </a:t>
            </a:r>
            <a:r>
              <a:rPr lang="fr-FR" dirty="0" err="1"/>
              <a:t>Jonsson</a:t>
            </a:r>
            <a:r>
              <a:rPr lang="fr-FR" dirty="0"/>
              <a:t> 2009) -&gt; pas de lien évident température printemps-mortalité ?</a:t>
            </a:r>
          </a:p>
          <a:p>
            <a:pPr lvl="1"/>
            <a:r>
              <a:rPr lang="fr-FR" dirty="0"/>
              <a:t>Mais la date d’arrivée influence le temps pendant lequel les saumons restent dans le cours d’eau, et donc indirectement leur proba de mourir à stade là ?</a:t>
            </a:r>
          </a:p>
          <a:p>
            <a:r>
              <a:rPr lang="fr-FR" dirty="0"/>
              <a:t>Effet phénologie 2 : la température </a:t>
            </a:r>
            <a:r>
              <a:rPr lang="fr-FR" b="1" dirty="0"/>
              <a:t>estivale</a:t>
            </a:r>
            <a:r>
              <a:rPr lang="fr-FR" dirty="0"/>
              <a:t> influence la durée de la </a:t>
            </a:r>
            <a:r>
              <a:rPr lang="fr-FR" dirty="0" err="1"/>
              <a:t>migartion</a:t>
            </a:r>
            <a:endParaRPr lang="fr-FR" dirty="0"/>
          </a:p>
          <a:p>
            <a:pPr lvl="1"/>
            <a:r>
              <a:rPr lang="fr-FR" dirty="0"/>
              <a:t>En particulier, les saumons délaient leur migration s’il fait trop chaud (Baisez et al. 2011)</a:t>
            </a:r>
          </a:p>
          <a:p>
            <a:pPr lvl="1"/>
            <a:r>
              <a:rPr lang="fr-FR" dirty="0"/>
              <a:t>Les saumons sont particulièrement sensibles aux températures pendant cette période de délai (Baisez et al. 2011)</a:t>
            </a:r>
          </a:p>
        </p:txBody>
      </p:sp>
      <p:sp>
        <p:nvSpPr>
          <p:cNvPr id="4" name="ZoneTexte 3">
            <a:extLst>
              <a:ext uri="{FF2B5EF4-FFF2-40B4-BE49-F238E27FC236}">
                <a16:creationId xmlns:a16="http://schemas.microsoft.com/office/drawing/2014/main" id="{79642B5E-4AB6-4A9D-B3A7-B5C6CE2C1AFD}"/>
              </a:ext>
            </a:extLst>
          </p:cNvPr>
          <p:cNvSpPr txBox="1"/>
          <p:nvPr/>
        </p:nvSpPr>
        <p:spPr>
          <a:xfrm>
            <a:off x="6419850" y="5992297"/>
            <a:ext cx="3371850" cy="369332"/>
          </a:xfrm>
          <a:prstGeom prst="rect">
            <a:avLst/>
          </a:prstGeom>
          <a:noFill/>
        </p:spPr>
        <p:txBody>
          <a:bodyPr wrap="square" rtlCol="0">
            <a:spAutoFit/>
          </a:bodyPr>
          <a:lstStyle/>
          <a:p>
            <a:r>
              <a:rPr lang="fr-FR" b="1" dirty="0"/>
              <a:t>T°(délai) + </a:t>
            </a:r>
            <a:r>
              <a:rPr lang="fr-FR" b="1" dirty="0">
                <a:sym typeface="Wingdings" panose="05000000000000000000" pitchFamily="2" charset="2"/>
              </a:rPr>
              <a:t> Mortalité +</a:t>
            </a:r>
            <a:endParaRPr lang="fr-FR" b="1" dirty="0"/>
          </a:p>
        </p:txBody>
      </p:sp>
    </p:spTree>
    <p:extLst>
      <p:ext uri="{BB962C8B-B14F-4D97-AF65-F5344CB8AC3E}">
        <p14:creationId xmlns:p14="http://schemas.microsoft.com/office/powerpoint/2010/main" val="5302315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E4383-D543-4EBB-BBAC-3E713CA991B8}"/>
              </a:ext>
            </a:extLst>
          </p:cNvPr>
          <p:cNvSpPr>
            <a:spLocks noGrp="1"/>
          </p:cNvSpPr>
          <p:nvPr>
            <p:ph type="title"/>
          </p:nvPr>
        </p:nvSpPr>
        <p:spPr/>
        <p:txBody>
          <a:bodyPr/>
          <a:lstStyle/>
          <a:p>
            <a:r>
              <a:rPr lang="fr-FR" dirty="0"/>
              <a:t>Effets indirects/</a:t>
            </a:r>
            <a:r>
              <a:rPr lang="fr-FR" dirty="0" err="1"/>
              <a:t>sublétaux</a:t>
            </a:r>
            <a:endParaRPr lang="fr-FR" dirty="0"/>
          </a:p>
        </p:txBody>
      </p:sp>
      <p:sp>
        <p:nvSpPr>
          <p:cNvPr id="3" name="Espace réservé du contenu 2">
            <a:extLst>
              <a:ext uri="{FF2B5EF4-FFF2-40B4-BE49-F238E27FC236}">
                <a16:creationId xmlns:a16="http://schemas.microsoft.com/office/drawing/2014/main" id="{F2CBDF9C-51C7-4A6D-87E7-BC72DA2DDA82}"/>
              </a:ext>
            </a:extLst>
          </p:cNvPr>
          <p:cNvSpPr>
            <a:spLocks noGrp="1"/>
          </p:cNvSpPr>
          <p:nvPr>
            <p:ph idx="1"/>
          </p:nvPr>
        </p:nvSpPr>
        <p:spPr/>
        <p:txBody>
          <a:bodyPr>
            <a:normAutofit/>
          </a:bodyPr>
          <a:lstStyle/>
          <a:p>
            <a:r>
              <a:rPr lang="fr-FR" b="1" dirty="0"/>
              <a:t>Métriques possibles pour caractériser cette « période critique »</a:t>
            </a:r>
          </a:p>
          <a:p>
            <a:pPr lvl="1"/>
            <a:r>
              <a:rPr lang="fr-FR" dirty="0"/>
              <a:t>Peut-être au-delà du délai</a:t>
            </a:r>
          </a:p>
          <a:p>
            <a:pPr lvl="1"/>
            <a:r>
              <a:rPr lang="fr-FR" dirty="0"/>
              <a:t>Peut être corrélé au pic de migration (</a:t>
            </a:r>
            <a:r>
              <a:rPr lang="fr-FR" dirty="0" err="1"/>
              <a:t>cf</a:t>
            </a:r>
            <a:r>
              <a:rPr lang="fr-FR" dirty="0"/>
              <a:t> Barnett et al. 2020)</a:t>
            </a:r>
          </a:p>
          <a:p>
            <a:pPr lvl="1"/>
            <a:r>
              <a:rPr lang="fr-FR" dirty="0"/>
              <a:t>Température moyenne/accumulation des températures pendant la période la plus chaude de l’année ? (fixée, e.g. juillet-août) </a:t>
            </a:r>
            <a:r>
              <a:rPr lang="fr-FR" i="1" dirty="0"/>
              <a:t>(</a:t>
            </a:r>
            <a:r>
              <a:rPr lang="fr-FR" i="1" dirty="0" err="1"/>
              <a:t>Bowerman</a:t>
            </a:r>
            <a:r>
              <a:rPr lang="fr-FR" i="1" dirty="0"/>
              <a:t> et al. 2021)</a:t>
            </a:r>
          </a:p>
          <a:p>
            <a:pPr lvl="1"/>
            <a:r>
              <a:rPr lang="fr-FR" dirty="0"/>
              <a:t>Température moyenne/accumulation des températures pendant la période la plus chaude ? (e.g. 10% du top de la distribution) </a:t>
            </a:r>
          </a:p>
          <a:p>
            <a:pPr lvl="1"/>
            <a:r>
              <a:rPr lang="fr-FR" dirty="0"/>
              <a:t>Durée de la période la plus chaude ? (e.g. 10% du top de la distribution)</a:t>
            </a:r>
          </a:p>
          <a:p>
            <a:pPr lvl="1"/>
            <a:r>
              <a:rPr lang="fr-FR" dirty="0"/>
              <a:t>Température moyenne/accumulation des températures pendant la plus longue période au-delà d’un seuil ? </a:t>
            </a:r>
          </a:p>
          <a:p>
            <a:pPr lvl="1"/>
            <a:r>
              <a:rPr lang="fr-FR" dirty="0"/>
              <a:t>Durée de la plus longue période au delà d'un seuil ?</a:t>
            </a:r>
          </a:p>
          <a:p>
            <a:pPr lvl="1"/>
            <a:endParaRPr lang="fr-FR" dirty="0"/>
          </a:p>
        </p:txBody>
      </p:sp>
    </p:spTree>
    <p:extLst>
      <p:ext uri="{BB962C8B-B14F-4D97-AF65-F5344CB8AC3E}">
        <p14:creationId xmlns:p14="http://schemas.microsoft.com/office/powerpoint/2010/main" val="37673366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1D33-90F3-4371-9147-368C18679FA4}"/>
              </a:ext>
            </a:extLst>
          </p:cNvPr>
          <p:cNvSpPr>
            <a:spLocks noGrp="1"/>
          </p:cNvSpPr>
          <p:nvPr>
            <p:ph type="title"/>
          </p:nvPr>
        </p:nvSpPr>
        <p:spPr/>
        <p:txBody>
          <a:bodyPr/>
          <a:lstStyle/>
          <a:p>
            <a:r>
              <a:rPr lang="fr-FR" dirty="0"/>
              <a:t>Effets indirects/</a:t>
            </a:r>
            <a:r>
              <a:rPr lang="fr-FR" dirty="0" err="1"/>
              <a:t>sublétaux</a:t>
            </a:r>
            <a:endParaRPr lang="fr-FR" dirty="0"/>
          </a:p>
        </p:txBody>
      </p:sp>
      <p:sp>
        <p:nvSpPr>
          <p:cNvPr id="3" name="Espace réservé du contenu 2">
            <a:extLst>
              <a:ext uri="{FF2B5EF4-FFF2-40B4-BE49-F238E27FC236}">
                <a16:creationId xmlns:a16="http://schemas.microsoft.com/office/drawing/2014/main" id="{2E92D7E9-50BC-4D30-84C5-D08C6DD2058F}"/>
              </a:ext>
            </a:extLst>
          </p:cNvPr>
          <p:cNvSpPr>
            <a:spLocks noGrp="1"/>
          </p:cNvSpPr>
          <p:nvPr>
            <p:ph idx="1"/>
          </p:nvPr>
        </p:nvSpPr>
        <p:spPr/>
        <p:txBody>
          <a:bodyPr/>
          <a:lstStyle/>
          <a:p>
            <a:r>
              <a:rPr lang="fr-FR" dirty="0" err="1"/>
              <a:t>Alabaster</a:t>
            </a:r>
            <a:r>
              <a:rPr lang="fr-FR" dirty="0"/>
              <a:t> 1990 : relation entre T° et taux de migration. S’il fait chaud longtemps, la baisse du taux de migration ne peut être compensée -&gt; mortalité. Considération à la fois de la durée et de l’intensité</a:t>
            </a:r>
          </a:p>
          <a:p>
            <a:pPr lvl="1"/>
            <a:r>
              <a:rPr lang="fr-FR" dirty="0"/>
              <a:t>Métriques liées à la récupération</a:t>
            </a:r>
          </a:p>
          <a:p>
            <a:pPr lvl="1"/>
            <a:endParaRPr lang="fr-FR" dirty="0"/>
          </a:p>
        </p:txBody>
      </p:sp>
      <p:grpSp>
        <p:nvGrpSpPr>
          <p:cNvPr id="5" name="Groupe 4">
            <a:extLst>
              <a:ext uri="{FF2B5EF4-FFF2-40B4-BE49-F238E27FC236}">
                <a16:creationId xmlns:a16="http://schemas.microsoft.com/office/drawing/2014/main" id="{D574237A-4F1D-47D9-86BA-7F1B64D6F372}"/>
              </a:ext>
            </a:extLst>
          </p:cNvPr>
          <p:cNvGrpSpPr/>
          <p:nvPr/>
        </p:nvGrpSpPr>
        <p:grpSpPr>
          <a:xfrm>
            <a:off x="3910541" y="5086636"/>
            <a:ext cx="3005655" cy="1406239"/>
            <a:chOff x="3234267" y="820109"/>
            <a:chExt cx="2116666" cy="1406239"/>
          </a:xfrm>
        </p:grpSpPr>
        <p:cxnSp>
          <p:nvCxnSpPr>
            <p:cNvPr id="6" name="Connecteur droit 5">
              <a:extLst>
                <a:ext uri="{FF2B5EF4-FFF2-40B4-BE49-F238E27FC236}">
                  <a16:creationId xmlns:a16="http://schemas.microsoft.com/office/drawing/2014/main" id="{7A0C9CC7-8EF9-4E06-93D7-772D6F3C8C68}"/>
                </a:ext>
              </a:extLst>
            </p:cNvPr>
            <p:cNvCxnSpPr>
              <a:cxnSpLocks/>
            </p:cNvCxnSpPr>
            <p:nvPr/>
          </p:nvCxnSpPr>
          <p:spPr>
            <a:xfrm>
              <a:off x="3234267" y="820109"/>
              <a:ext cx="0" cy="1406239"/>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F2285540-CB76-4E79-B5E4-3CBB6BBD436F}"/>
                </a:ext>
              </a:extLst>
            </p:cNvPr>
            <p:cNvCxnSpPr>
              <a:cxnSpLocks/>
            </p:cNvCxnSpPr>
            <p:nvPr/>
          </p:nvCxnSpPr>
          <p:spPr>
            <a:xfrm flipH="1">
              <a:off x="3234268" y="2226348"/>
              <a:ext cx="2116665"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 name="Connecteur droit 7">
            <a:extLst>
              <a:ext uri="{FF2B5EF4-FFF2-40B4-BE49-F238E27FC236}">
                <a16:creationId xmlns:a16="http://schemas.microsoft.com/office/drawing/2014/main" id="{068F7785-9440-4710-9D08-C5123A6CDD4B}"/>
              </a:ext>
            </a:extLst>
          </p:cNvPr>
          <p:cNvCxnSpPr>
            <a:cxnSpLocks/>
          </p:cNvCxnSpPr>
          <p:nvPr/>
        </p:nvCxnSpPr>
        <p:spPr>
          <a:xfrm>
            <a:off x="3717397" y="5637877"/>
            <a:ext cx="316705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9" name="ZoneTexte 8">
            <a:extLst>
              <a:ext uri="{FF2B5EF4-FFF2-40B4-BE49-F238E27FC236}">
                <a16:creationId xmlns:a16="http://schemas.microsoft.com/office/drawing/2014/main" id="{F022717F-D149-4CAB-B493-B5A90D1A815F}"/>
              </a:ext>
            </a:extLst>
          </p:cNvPr>
          <p:cNvSpPr txBox="1"/>
          <p:nvPr/>
        </p:nvSpPr>
        <p:spPr>
          <a:xfrm>
            <a:off x="5038195" y="6554114"/>
            <a:ext cx="809625" cy="307777"/>
          </a:xfrm>
          <a:prstGeom prst="rect">
            <a:avLst/>
          </a:prstGeom>
          <a:noFill/>
        </p:spPr>
        <p:txBody>
          <a:bodyPr wrap="square" rtlCol="0">
            <a:spAutoFit/>
          </a:bodyPr>
          <a:lstStyle/>
          <a:p>
            <a:r>
              <a:rPr lang="fr-FR" sz="1400" b="1" dirty="0"/>
              <a:t>Temps</a:t>
            </a:r>
          </a:p>
        </p:txBody>
      </p:sp>
      <p:sp>
        <p:nvSpPr>
          <p:cNvPr id="10" name="ZoneTexte 9">
            <a:extLst>
              <a:ext uri="{FF2B5EF4-FFF2-40B4-BE49-F238E27FC236}">
                <a16:creationId xmlns:a16="http://schemas.microsoft.com/office/drawing/2014/main" id="{B8B24396-7C06-4723-A700-3B4B045F6018}"/>
              </a:ext>
            </a:extLst>
          </p:cNvPr>
          <p:cNvSpPr txBox="1"/>
          <p:nvPr/>
        </p:nvSpPr>
        <p:spPr>
          <a:xfrm>
            <a:off x="3364974" y="4863853"/>
            <a:ext cx="704845" cy="369332"/>
          </a:xfrm>
          <a:prstGeom prst="rect">
            <a:avLst/>
          </a:prstGeom>
          <a:noFill/>
        </p:spPr>
        <p:txBody>
          <a:bodyPr wrap="square" rtlCol="0">
            <a:spAutoFit/>
          </a:bodyPr>
          <a:lstStyle/>
          <a:p>
            <a:r>
              <a:rPr lang="fr-FR" b="1" dirty="0"/>
              <a:t>B</a:t>
            </a:r>
          </a:p>
        </p:txBody>
      </p:sp>
      <p:sp>
        <p:nvSpPr>
          <p:cNvPr id="11" name="Forme libre : forme 10">
            <a:extLst>
              <a:ext uri="{FF2B5EF4-FFF2-40B4-BE49-F238E27FC236}">
                <a16:creationId xmlns:a16="http://schemas.microsoft.com/office/drawing/2014/main" id="{DA921E67-BDB5-47A9-AE65-2787CDB7157A}"/>
              </a:ext>
            </a:extLst>
          </p:cNvPr>
          <p:cNvSpPr/>
          <p:nvPr/>
        </p:nvSpPr>
        <p:spPr>
          <a:xfrm>
            <a:off x="3924300" y="5467513"/>
            <a:ext cx="2828925" cy="1047587"/>
          </a:xfrm>
          <a:custGeom>
            <a:avLst/>
            <a:gdLst>
              <a:gd name="connsiteX0" fmla="*/ 0 w 2828925"/>
              <a:gd name="connsiteY0" fmla="*/ 733262 h 1047587"/>
              <a:gd name="connsiteX1" fmla="*/ 333375 w 2828925"/>
              <a:gd name="connsiteY1" fmla="*/ 561812 h 1047587"/>
              <a:gd name="connsiteX2" fmla="*/ 590550 w 2828925"/>
              <a:gd name="connsiteY2" fmla="*/ 66512 h 1047587"/>
              <a:gd name="connsiteX3" fmla="*/ 1047750 w 2828925"/>
              <a:gd name="connsiteY3" fmla="*/ 28412 h 1047587"/>
              <a:gd name="connsiteX4" fmla="*/ 1219200 w 2828925"/>
              <a:gd name="connsiteY4" fmla="*/ 285587 h 1047587"/>
              <a:gd name="connsiteX5" fmla="*/ 1495425 w 2828925"/>
              <a:gd name="connsiteY5" fmla="*/ 285587 h 1047587"/>
              <a:gd name="connsiteX6" fmla="*/ 1685925 w 2828925"/>
              <a:gd name="connsiteY6" fmla="*/ 47462 h 1047587"/>
              <a:gd name="connsiteX7" fmla="*/ 2019300 w 2828925"/>
              <a:gd name="connsiteY7" fmla="*/ 37937 h 1047587"/>
              <a:gd name="connsiteX8" fmla="*/ 2114550 w 2828925"/>
              <a:gd name="connsiteY8" fmla="*/ 314162 h 1047587"/>
              <a:gd name="connsiteX9" fmla="*/ 2324100 w 2828925"/>
              <a:gd name="connsiteY9" fmla="*/ 295112 h 1047587"/>
              <a:gd name="connsiteX10" fmla="*/ 2457450 w 2828925"/>
              <a:gd name="connsiteY10" fmla="*/ 104612 h 1047587"/>
              <a:gd name="connsiteX11" fmla="*/ 2562225 w 2828925"/>
              <a:gd name="connsiteY11" fmla="*/ 276062 h 1047587"/>
              <a:gd name="connsiteX12" fmla="*/ 2828925 w 2828925"/>
              <a:gd name="connsiteY12" fmla="*/ 1047587 h 104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8925" h="1047587">
                <a:moveTo>
                  <a:pt x="0" y="733262"/>
                </a:moveTo>
                <a:cubicBezTo>
                  <a:pt x="117475" y="703099"/>
                  <a:pt x="234950" y="672937"/>
                  <a:pt x="333375" y="561812"/>
                </a:cubicBezTo>
                <a:cubicBezTo>
                  <a:pt x="431800" y="450687"/>
                  <a:pt x="471488" y="155412"/>
                  <a:pt x="590550" y="66512"/>
                </a:cubicBezTo>
                <a:cubicBezTo>
                  <a:pt x="709612" y="-22388"/>
                  <a:pt x="942975" y="-8100"/>
                  <a:pt x="1047750" y="28412"/>
                </a:cubicBezTo>
                <a:cubicBezTo>
                  <a:pt x="1152525" y="64924"/>
                  <a:pt x="1144588" y="242725"/>
                  <a:pt x="1219200" y="285587"/>
                </a:cubicBezTo>
                <a:cubicBezTo>
                  <a:pt x="1293812" y="328449"/>
                  <a:pt x="1417638" y="325274"/>
                  <a:pt x="1495425" y="285587"/>
                </a:cubicBezTo>
                <a:cubicBezTo>
                  <a:pt x="1573213" y="245899"/>
                  <a:pt x="1598613" y="88737"/>
                  <a:pt x="1685925" y="47462"/>
                </a:cubicBezTo>
                <a:cubicBezTo>
                  <a:pt x="1773238" y="6187"/>
                  <a:pt x="1947863" y="-6513"/>
                  <a:pt x="2019300" y="37937"/>
                </a:cubicBezTo>
                <a:cubicBezTo>
                  <a:pt x="2090737" y="82387"/>
                  <a:pt x="2063750" y="271300"/>
                  <a:pt x="2114550" y="314162"/>
                </a:cubicBezTo>
                <a:cubicBezTo>
                  <a:pt x="2165350" y="357024"/>
                  <a:pt x="2266950" y="330037"/>
                  <a:pt x="2324100" y="295112"/>
                </a:cubicBezTo>
                <a:cubicBezTo>
                  <a:pt x="2381250" y="260187"/>
                  <a:pt x="2417763" y="107787"/>
                  <a:pt x="2457450" y="104612"/>
                </a:cubicBezTo>
                <a:cubicBezTo>
                  <a:pt x="2497137" y="101437"/>
                  <a:pt x="2500313" y="118900"/>
                  <a:pt x="2562225" y="276062"/>
                </a:cubicBezTo>
                <a:cubicBezTo>
                  <a:pt x="2624137" y="433224"/>
                  <a:pt x="2726531" y="740405"/>
                  <a:pt x="2828925" y="10475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 forme 11">
            <a:extLst>
              <a:ext uri="{FF2B5EF4-FFF2-40B4-BE49-F238E27FC236}">
                <a16:creationId xmlns:a16="http://schemas.microsoft.com/office/drawing/2014/main" id="{F3689BD2-E5A4-44B7-969F-630E0A6C5BCF}"/>
              </a:ext>
            </a:extLst>
          </p:cNvPr>
          <p:cNvSpPr/>
          <p:nvPr/>
        </p:nvSpPr>
        <p:spPr>
          <a:xfrm>
            <a:off x="4431506" y="5462576"/>
            <a:ext cx="645319" cy="176224"/>
          </a:xfrm>
          <a:custGeom>
            <a:avLst/>
            <a:gdLst>
              <a:gd name="connsiteX0" fmla="*/ 0 w 645319"/>
              <a:gd name="connsiteY0" fmla="*/ 176224 h 176224"/>
              <a:gd name="connsiteX1" fmla="*/ 66675 w 645319"/>
              <a:gd name="connsiteY1" fmla="*/ 80974 h 176224"/>
              <a:gd name="connsiteX2" fmla="*/ 188119 w 645319"/>
              <a:gd name="connsiteY2" fmla="*/ 26205 h 176224"/>
              <a:gd name="connsiteX3" fmla="*/ 388144 w 645319"/>
              <a:gd name="connsiteY3" fmla="*/ 12 h 176224"/>
              <a:gd name="connsiteX4" fmla="*/ 519113 w 645319"/>
              <a:gd name="connsiteY4" fmla="*/ 23824 h 176224"/>
              <a:gd name="connsiteX5" fmla="*/ 602457 w 645319"/>
              <a:gd name="connsiteY5" fmla="*/ 90499 h 176224"/>
              <a:gd name="connsiteX6" fmla="*/ 645319 w 645319"/>
              <a:gd name="connsiteY6" fmla="*/ 176224 h 17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319" h="176224">
                <a:moveTo>
                  <a:pt x="0" y="176224"/>
                </a:moveTo>
                <a:cubicBezTo>
                  <a:pt x="17661" y="141100"/>
                  <a:pt x="35322" y="105977"/>
                  <a:pt x="66675" y="80974"/>
                </a:cubicBezTo>
                <a:cubicBezTo>
                  <a:pt x="98028" y="55971"/>
                  <a:pt x="134541" y="39699"/>
                  <a:pt x="188119" y="26205"/>
                </a:cubicBezTo>
                <a:cubicBezTo>
                  <a:pt x="241697" y="12711"/>
                  <a:pt x="332978" y="409"/>
                  <a:pt x="388144" y="12"/>
                </a:cubicBezTo>
                <a:cubicBezTo>
                  <a:pt x="443310" y="-385"/>
                  <a:pt x="483394" y="8743"/>
                  <a:pt x="519113" y="23824"/>
                </a:cubicBezTo>
                <a:cubicBezTo>
                  <a:pt x="554832" y="38905"/>
                  <a:pt x="581423" y="65099"/>
                  <a:pt x="602457" y="90499"/>
                </a:cubicBezTo>
                <a:cubicBezTo>
                  <a:pt x="623491" y="115899"/>
                  <a:pt x="634405" y="146061"/>
                  <a:pt x="645319" y="176224"/>
                </a:cubicBezTo>
              </a:path>
            </a:pathLst>
          </a:cu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7D7099C-5A99-4C7C-8CBD-B5E3248D23DA}"/>
              </a:ext>
            </a:extLst>
          </p:cNvPr>
          <p:cNvSpPr/>
          <p:nvPr/>
        </p:nvSpPr>
        <p:spPr>
          <a:xfrm>
            <a:off x="5510213" y="5476849"/>
            <a:ext cx="488156" cy="164332"/>
          </a:xfrm>
          <a:custGeom>
            <a:avLst/>
            <a:gdLst>
              <a:gd name="connsiteX0" fmla="*/ 0 w 488156"/>
              <a:gd name="connsiteY0" fmla="*/ 161951 h 164332"/>
              <a:gd name="connsiteX1" fmla="*/ 59531 w 488156"/>
              <a:gd name="connsiteY1" fmla="*/ 64320 h 164332"/>
              <a:gd name="connsiteX2" fmla="*/ 166687 w 488156"/>
              <a:gd name="connsiteY2" fmla="*/ 14314 h 164332"/>
              <a:gd name="connsiteX3" fmla="*/ 304800 w 488156"/>
              <a:gd name="connsiteY3" fmla="*/ 26 h 164332"/>
              <a:gd name="connsiteX4" fmla="*/ 423862 w 488156"/>
              <a:gd name="connsiteY4" fmla="*/ 16695 h 164332"/>
              <a:gd name="connsiteX5" fmla="*/ 466725 w 488156"/>
              <a:gd name="connsiteY5" fmla="*/ 54795 h 164332"/>
              <a:gd name="connsiteX6" fmla="*/ 488156 w 488156"/>
              <a:gd name="connsiteY6" fmla="*/ 164332 h 1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56" h="164332">
                <a:moveTo>
                  <a:pt x="0" y="161951"/>
                </a:moveTo>
                <a:cubicBezTo>
                  <a:pt x="15875" y="125438"/>
                  <a:pt x="31750" y="88926"/>
                  <a:pt x="59531" y="64320"/>
                </a:cubicBezTo>
                <a:cubicBezTo>
                  <a:pt x="87312" y="39714"/>
                  <a:pt x="125809" y="25030"/>
                  <a:pt x="166687" y="14314"/>
                </a:cubicBezTo>
                <a:cubicBezTo>
                  <a:pt x="207565" y="3598"/>
                  <a:pt x="261938" y="-371"/>
                  <a:pt x="304800" y="26"/>
                </a:cubicBezTo>
                <a:cubicBezTo>
                  <a:pt x="347662" y="423"/>
                  <a:pt x="396875" y="7567"/>
                  <a:pt x="423862" y="16695"/>
                </a:cubicBezTo>
                <a:cubicBezTo>
                  <a:pt x="450850" y="25823"/>
                  <a:pt x="456009" y="30189"/>
                  <a:pt x="466725" y="54795"/>
                </a:cubicBezTo>
                <a:cubicBezTo>
                  <a:pt x="477441" y="79401"/>
                  <a:pt x="482798" y="121866"/>
                  <a:pt x="488156" y="164332"/>
                </a:cubicBezTo>
              </a:path>
            </a:pathLst>
          </a:custGeom>
          <a:solidFill>
            <a:srgbClr val="FFC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96C0A8F0-4386-4D7D-8A93-FEFC082A43C6}"/>
              </a:ext>
            </a:extLst>
          </p:cNvPr>
          <p:cNvSpPr/>
          <p:nvPr/>
        </p:nvSpPr>
        <p:spPr>
          <a:xfrm>
            <a:off x="6329363" y="5575235"/>
            <a:ext cx="121443" cy="68328"/>
          </a:xfrm>
          <a:custGeom>
            <a:avLst/>
            <a:gdLst>
              <a:gd name="connsiteX0" fmla="*/ 0 w 121443"/>
              <a:gd name="connsiteY0" fmla="*/ 63565 h 68328"/>
              <a:gd name="connsiteX1" fmla="*/ 33337 w 121443"/>
              <a:gd name="connsiteY1" fmla="*/ 11178 h 68328"/>
              <a:gd name="connsiteX2" fmla="*/ 78581 w 121443"/>
              <a:gd name="connsiteY2" fmla="*/ 1653 h 68328"/>
              <a:gd name="connsiteX3" fmla="*/ 114300 w 121443"/>
              <a:gd name="connsiteY3" fmla="*/ 34990 h 68328"/>
              <a:gd name="connsiteX4" fmla="*/ 121443 w 121443"/>
              <a:gd name="connsiteY4" fmla="*/ 68328 h 6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 h="68328">
                <a:moveTo>
                  <a:pt x="0" y="63565"/>
                </a:moveTo>
                <a:cubicBezTo>
                  <a:pt x="10120" y="42531"/>
                  <a:pt x="20240" y="21497"/>
                  <a:pt x="33337" y="11178"/>
                </a:cubicBezTo>
                <a:cubicBezTo>
                  <a:pt x="46434" y="859"/>
                  <a:pt x="65087" y="-2316"/>
                  <a:pt x="78581" y="1653"/>
                </a:cubicBezTo>
                <a:cubicBezTo>
                  <a:pt x="92075" y="5622"/>
                  <a:pt x="107156" y="23877"/>
                  <a:pt x="114300" y="34990"/>
                </a:cubicBezTo>
                <a:cubicBezTo>
                  <a:pt x="121444" y="46102"/>
                  <a:pt x="121443" y="57215"/>
                  <a:pt x="121443" y="68328"/>
                </a:cubicBezTo>
              </a:path>
            </a:pathLst>
          </a:custGeom>
          <a:solidFill>
            <a:srgbClr val="FFC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a:extLst>
              <a:ext uri="{FF2B5EF4-FFF2-40B4-BE49-F238E27FC236}">
                <a16:creationId xmlns:a16="http://schemas.microsoft.com/office/drawing/2014/main" id="{9D4F16AB-E156-407A-AB3E-1F4B90C88A7D}"/>
              </a:ext>
            </a:extLst>
          </p:cNvPr>
          <p:cNvCxnSpPr>
            <a:cxnSpLocks/>
          </p:cNvCxnSpPr>
          <p:nvPr/>
        </p:nvCxnSpPr>
        <p:spPr>
          <a:xfrm flipV="1">
            <a:off x="4427220" y="5115483"/>
            <a:ext cx="0" cy="601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7E77ECEC-F57F-4BD8-935A-A796AC96F367}"/>
              </a:ext>
            </a:extLst>
          </p:cNvPr>
          <p:cNvCxnSpPr/>
          <p:nvPr/>
        </p:nvCxnSpPr>
        <p:spPr>
          <a:xfrm flipV="1">
            <a:off x="6450806" y="5115482"/>
            <a:ext cx="0" cy="72273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 name="Forme libre : forme 3">
            <a:extLst>
              <a:ext uri="{FF2B5EF4-FFF2-40B4-BE49-F238E27FC236}">
                <a16:creationId xmlns:a16="http://schemas.microsoft.com/office/drawing/2014/main" id="{659248FE-A174-44BC-AB51-DB73BD8E4E30}"/>
              </a:ext>
            </a:extLst>
          </p:cNvPr>
          <p:cNvSpPr/>
          <p:nvPr/>
        </p:nvSpPr>
        <p:spPr>
          <a:xfrm>
            <a:off x="5067300" y="5643563"/>
            <a:ext cx="447675" cy="135544"/>
          </a:xfrm>
          <a:custGeom>
            <a:avLst/>
            <a:gdLst>
              <a:gd name="connsiteX0" fmla="*/ 0 w 447675"/>
              <a:gd name="connsiteY0" fmla="*/ 0 h 135544"/>
              <a:gd name="connsiteX1" fmla="*/ 57150 w 447675"/>
              <a:gd name="connsiteY1" fmla="*/ 85725 h 135544"/>
              <a:gd name="connsiteX2" fmla="*/ 214313 w 447675"/>
              <a:gd name="connsiteY2" fmla="*/ 133350 h 135544"/>
              <a:gd name="connsiteX3" fmla="*/ 352425 w 447675"/>
              <a:gd name="connsiteY3" fmla="*/ 114300 h 135544"/>
              <a:gd name="connsiteX4" fmla="*/ 447675 w 447675"/>
              <a:gd name="connsiteY4" fmla="*/ 0 h 13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75" h="135544">
                <a:moveTo>
                  <a:pt x="0" y="0"/>
                </a:moveTo>
                <a:cubicBezTo>
                  <a:pt x="10715" y="31750"/>
                  <a:pt x="21431" y="63500"/>
                  <a:pt x="57150" y="85725"/>
                </a:cubicBezTo>
                <a:cubicBezTo>
                  <a:pt x="92869" y="107950"/>
                  <a:pt x="165101" y="128588"/>
                  <a:pt x="214313" y="133350"/>
                </a:cubicBezTo>
                <a:cubicBezTo>
                  <a:pt x="263526" y="138113"/>
                  <a:pt x="313531" y="136525"/>
                  <a:pt x="352425" y="114300"/>
                </a:cubicBezTo>
                <a:cubicBezTo>
                  <a:pt x="391319" y="92075"/>
                  <a:pt x="419497" y="46037"/>
                  <a:pt x="447675" y="0"/>
                </a:cubicBezTo>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 forme 14">
            <a:extLst>
              <a:ext uri="{FF2B5EF4-FFF2-40B4-BE49-F238E27FC236}">
                <a16:creationId xmlns:a16="http://schemas.microsoft.com/office/drawing/2014/main" id="{0F9424BC-3E92-42A1-9733-740E916B200A}"/>
              </a:ext>
            </a:extLst>
          </p:cNvPr>
          <p:cNvSpPr/>
          <p:nvPr/>
        </p:nvSpPr>
        <p:spPr>
          <a:xfrm>
            <a:off x="5995988" y="5638800"/>
            <a:ext cx="333375" cy="165321"/>
          </a:xfrm>
          <a:custGeom>
            <a:avLst/>
            <a:gdLst>
              <a:gd name="connsiteX0" fmla="*/ 0 w 333375"/>
              <a:gd name="connsiteY0" fmla="*/ 0 h 165321"/>
              <a:gd name="connsiteX1" fmla="*/ 28575 w 333375"/>
              <a:gd name="connsiteY1" fmla="*/ 104775 h 165321"/>
              <a:gd name="connsiteX2" fmla="*/ 85725 w 333375"/>
              <a:gd name="connsiteY2" fmla="*/ 152400 h 165321"/>
              <a:gd name="connsiteX3" fmla="*/ 233362 w 333375"/>
              <a:gd name="connsiteY3" fmla="*/ 152400 h 165321"/>
              <a:gd name="connsiteX4" fmla="*/ 333375 w 333375"/>
              <a:gd name="connsiteY4" fmla="*/ 4763 h 16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165321">
                <a:moveTo>
                  <a:pt x="0" y="0"/>
                </a:moveTo>
                <a:cubicBezTo>
                  <a:pt x="7144" y="39687"/>
                  <a:pt x="14288" y="79375"/>
                  <a:pt x="28575" y="104775"/>
                </a:cubicBezTo>
                <a:cubicBezTo>
                  <a:pt x="42862" y="130175"/>
                  <a:pt x="51594" y="144462"/>
                  <a:pt x="85725" y="152400"/>
                </a:cubicBezTo>
                <a:cubicBezTo>
                  <a:pt x="119856" y="160338"/>
                  <a:pt x="192087" y="177006"/>
                  <a:pt x="233362" y="152400"/>
                </a:cubicBezTo>
                <a:cubicBezTo>
                  <a:pt x="274637" y="127794"/>
                  <a:pt x="304006" y="66278"/>
                  <a:pt x="333375" y="4763"/>
                </a:cubicBezTo>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avec flèche 24">
            <a:extLst>
              <a:ext uri="{FF2B5EF4-FFF2-40B4-BE49-F238E27FC236}">
                <a16:creationId xmlns:a16="http://schemas.microsoft.com/office/drawing/2014/main" id="{34131CD8-E5F7-4731-A33B-988A544ACABE}"/>
              </a:ext>
            </a:extLst>
          </p:cNvPr>
          <p:cNvCxnSpPr/>
          <p:nvPr/>
        </p:nvCxnSpPr>
        <p:spPr>
          <a:xfrm flipV="1">
            <a:off x="5014912" y="5153810"/>
            <a:ext cx="323850" cy="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A19F9C7-522B-40A1-A8CD-E2AB40336882}"/>
              </a:ext>
            </a:extLst>
          </p:cNvPr>
          <p:cNvSpPr/>
          <p:nvPr/>
        </p:nvSpPr>
        <p:spPr>
          <a:xfrm>
            <a:off x="5443007" y="5146664"/>
            <a:ext cx="138628" cy="2506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22B61D81-4395-46EF-9A32-4517D4286C17}"/>
              </a:ext>
            </a:extLst>
          </p:cNvPr>
          <p:cNvSpPr/>
          <p:nvPr/>
        </p:nvSpPr>
        <p:spPr>
          <a:xfrm>
            <a:off x="5443007" y="5011727"/>
            <a:ext cx="138614" cy="1281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2746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E18982-1973-41F6-BA4B-7EE984EAB39F}"/>
              </a:ext>
            </a:extLst>
          </p:cNvPr>
          <p:cNvSpPr>
            <a:spLocks noGrp="1"/>
          </p:cNvSpPr>
          <p:nvPr>
            <p:ph type="title"/>
          </p:nvPr>
        </p:nvSpPr>
        <p:spPr/>
        <p:txBody>
          <a:bodyPr/>
          <a:lstStyle/>
          <a:p>
            <a:r>
              <a:rPr lang="fr-FR" dirty="0"/>
              <a:t>Seuil de stress thermique</a:t>
            </a:r>
          </a:p>
        </p:txBody>
      </p:sp>
      <p:sp>
        <p:nvSpPr>
          <p:cNvPr id="3" name="Espace réservé du contenu 2">
            <a:extLst>
              <a:ext uri="{FF2B5EF4-FFF2-40B4-BE49-F238E27FC236}">
                <a16:creationId xmlns:a16="http://schemas.microsoft.com/office/drawing/2014/main" id="{A909468A-6E3F-4E0F-B91D-BDE7B5273CDB}"/>
              </a:ext>
            </a:extLst>
          </p:cNvPr>
          <p:cNvSpPr>
            <a:spLocks noGrp="1"/>
          </p:cNvSpPr>
          <p:nvPr>
            <p:ph idx="1"/>
          </p:nvPr>
        </p:nvSpPr>
        <p:spPr/>
        <p:txBody>
          <a:bodyPr/>
          <a:lstStyle/>
          <a:p>
            <a:r>
              <a:rPr lang="fr-FR" dirty="0"/>
              <a:t>Valeur de </a:t>
            </a:r>
            <a:r>
              <a:rPr lang="fr-FR" dirty="0" err="1"/>
              <a:t>T</a:t>
            </a:r>
            <a:r>
              <a:rPr lang="fr-FR" baseline="-25000" dirty="0" err="1"/>
              <a:t>crit</a:t>
            </a:r>
            <a:r>
              <a:rPr lang="fr-FR" dirty="0"/>
              <a:t> chez </a:t>
            </a:r>
            <a:r>
              <a:rPr lang="fr-FR" i="1" dirty="0" err="1"/>
              <a:t>Salmo</a:t>
            </a:r>
            <a:r>
              <a:rPr lang="fr-FR" i="1" dirty="0"/>
              <a:t> </a:t>
            </a:r>
            <a:r>
              <a:rPr lang="fr-FR" i="1" dirty="0" err="1"/>
              <a:t>salar</a:t>
            </a:r>
            <a:r>
              <a:rPr lang="fr-FR" i="1" dirty="0"/>
              <a:t> </a:t>
            </a:r>
            <a:r>
              <a:rPr lang="fr-FR" dirty="0"/>
              <a:t>adulte?</a:t>
            </a:r>
          </a:p>
          <a:p>
            <a:pPr lvl="1"/>
            <a:r>
              <a:rPr lang="fr-FR" dirty="0"/>
              <a:t>« </a:t>
            </a:r>
            <a:r>
              <a:rPr lang="en-US" dirty="0"/>
              <a:t>On days with </a:t>
            </a:r>
            <a:r>
              <a:rPr lang="en-US" b="1" dirty="0" err="1"/>
              <a:t>Tmin</a:t>
            </a:r>
            <a:r>
              <a:rPr lang="en-US" b="1" dirty="0"/>
              <a:t> ≥ 20°C</a:t>
            </a:r>
            <a:r>
              <a:rPr lang="en-US" dirty="0"/>
              <a:t>, physiological recovery are likely reduced and fish presumably have to cope with cumulative </a:t>
            </a:r>
            <a:r>
              <a:rPr lang="en-US" b="1" dirty="0"/>
              <a:t>temperature stress </a:t>
            </a:r>
            <a:r>
              <a:rPr lang="en-US" dirty="0"/>
              <a:t>if high temperatures persist” (</a:t>
            </a:r>
            <a:r>
              <a:rPr lang="en-US" dirty="0" err="1"/>
              <a:t>Breau</a:t>
            </a:r>
            <a:r>
              <a:rPr lang="en-US" dirty="0"/>
              <a:t> 2013)</a:t>
            </a:r>
          </a:p>
          <a:p>
            <a:pPr lvl="1"/>
            <a:r>
              <a:rPr lang="en-US" dirty="0"/>
              <a:t>“For members of the genus Salmo which inhabit waters in which sustained natural summer temperatures are </a:t>
            </a:r>
            <a:r>
              <a:rPr lang="en-US" b="1" dirty="0"/>
              <a:t>20-21 °C</a:t>
            </a:r>
            <a:r>
              <a:rPr lang="en-US" dirty="0"/>
              <a:t>, any increase in temperature could be </a:t>
            </a:r>
            <a:r>
              <a:rPr lang="en-US" b="1" dirty="0"/>
              <a:t>detrimental</a:t>
            </a:r>
            <a:r>
              <a:rPr lang="en-US" dirty="0"/>
              <a:t>; 20-21 °C should therefore be accepted as the </a:t>
            </a:r>
            <a:r>
              <a:rPr lang="en-US" b="1" dirty="0"/>
              <a:t>upper permissible temperature</a:t>
            </a:r>
            <a:r>
              <a:rPr lang="en-US" dirty="0"/>
              <a:t> for salmon and trout waters during the warmest season of the year, although natural temperatures may rise above these values.” (Alabaster &amp; Lloyd 1982)</a:t>
            </a:r>
            <a:endParaRPr lang="fr-FR" dirty="0"/>
          </a:p>
        </p:txBody>
      </p:sp>
    </p:spTree>
    <p:extLst>
      <p:ext uri="{BB962C8B-B14F-4D97-AF65-F5344CB8AC3E}">
        <p14:creationId xmlns:p14="http://schemas.microsoft.com/office/powerpoint/2010/main" val="228463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E18982-1973-41F6-BA4B-7EE984EAB39F}"/>
              </a:ext>
            </a:extLst>
          </p:cNvPr>
          <p:cNvSpPr>
            <a:spLocks noGrp="1"/>
          </p:cNvSpPr>
          <p:nvPr>
            <p:ph type="title"/>
          </p:nvPr>
        </p:nvSpPr>
        <p:spPr/>
        <p:txBody>
          <a:bodyPr/>
          <a:lstStyle/>
          <a:p>
            <a:r>
              <a:rPr lang="fr-FR" dirty="0"/>
              <a:t>Seuil de stress thermique</a:t>
            </a:r>
          </a:p>
        </p:txBody>
      </p:sp>
      <p:sp>
        <p:nvSpPr>
          <p:cNvPr id="3" name="Espace réservé du contenu 2">
            <a:extLst>
              <a:ext uri="{FF2B5EF4-FFF2-40B4-BE49-F238E27FC236}">
                <a16:creationId xmlns:a16="http://schemas.microsoft.com/office/drawing/2014/main" id="{A909468A-6E3F-4E0F-B91D-BDE7B5273CDB}"/>
              </a:ext>
            </a:extLst>
          </p:cNvPr>
          <p:cNvSpPr>
            <a:spLocks noGrp="1"/>
          </p:cNvSpPr>
          <p:nvPr>
            <p:ph idx="1"/>
          </p:nvPr>
        </p:nvSpPr>
        <p:spPr/>
        <p:txBody>
          <a:bodyPr/>
          <a:lstStyle/>
          <a:p>
            <a:endParaRPr lang="fr-FR" dirty="0"/>
          </a:p>
        </p:txBody>
      </p:sp>
      <p:sp>
        <p:nvSpPr>
          <p:cNvPr id="6" name="ZoneTexte 5">
            <a:extLst>
              <a:ext uri="{FF2B5EF4-FFF2-40B4-BE49-F238E27FC236}">
                <a16:creationId xmlns:a16="http://schemas.microsoft.com/office/drawing/2014/main" id="{771A6D2A-7FBF-4CA0-91A0-480599969318}"/>
              </a:ext>
            </a:extLst>
          </p:cNvPr>
          <p:cNvSpPr txBox="1"/>
          <p:nvPr/>
        </p:nvSpPr>
        <p:spPr>
          <a:xfrm>
            <a:off x="659567" y="4646951"/>
            <a:ext cx="3267856" cy="646331"/>
          </a:xfrm>
          <a:prstGeom prst="rect">
            <a:avLst/>
          </a:prstGeom>
          <a:noFill/>
        </p:spPr>
        <p:txBody>
          <a:bodyPr wrap="square" rtlCol="0">
            <a:spAutoFit/>
          </a:bodyPr>
          <a:lstStyle/>
          <a:p>
            <a:pPr algn="ctr"/>
            <a:r>
              <a:rPr lang="fr-FR" b="1" dirty="0" err="1"/>
              <a:t>Dempson</a:t>
            </a:r>
            <a:r>
              <a:rPr lang="fr-FR" b="1" dirty="0"/>
              <a:t> et al. </a:t>
            </a:r>
            <a:r>
              <a:rPr lang="fr-FR" dirty="0"/>
              <a:t>(2002), modifié par </a:t>
            </a:r>
            <a:r>
              <a:rPr lang="fr-FR" dirty="0" err="1"/>
              <a:t>Breau</a:t>
            </a:r>
            <a:r>
              <a:rPr lang="fr-FR" dirty="0"/>
              <a:t> 2013</a:t>
            </a:r>
          </a:p>
        </p:txBody>
      </p:sp>
      <p:sp>
        <p:nvSpPr>
          <p:cNvPr id="7" name="ZoneTexte 6">
            <a:extLst>
              <a:ext uri="{FF2B5EF4-FFF2-40B4-BE49-F238E27FC236}">
                <a16:creationId xmlns:a16="http://schemas.microsoft.com/office/drawing/2014/main" id="{8C4C643D-B760-4905-B5CD-0A8A95D6D8A5}"/>
              </a:ext>
            </a:extLst>
          </p:cNvPr>
          <p:cNvSpPr txBox="1"/>
          <p:nvPr/>
        </p:nvSpPr>
        <p:spPr>
          <a:xfrm>
            <a:off x="8085944" y="4646951"/>
            <a:ext cx="3267856" cy="369332"/>
          </a:xfrm>
          <a:prstGeom prst="rect">
            <a:avLst/>
          </a:prstGeom>
          <a:noFill/>
        </p:spPr>
        <p:txBody>
          <a:bodyPr wrap="square" rtlCol="0">
            <a:spAutoFit/>
          </a:bodyPr>
          <a:lstStyle/>
          <a:p>
            <a:r>
              <a:rPr lang="fr-FR" b="1" dirty="0" err="1"/>
              <a:t>Thorstad</a:t>
            </a:r>
            <a:r>
              <a:rPr lang="fr-FR" b="1" dirty="0"/>
              <a:t> et al. </a:t>
            </a:r>
            <a:r>
              <a:rPr lang="fr-FR" dirty="0"/>
              <a:t>2003</a:t>
            </a:r>
          </a:p>
        </p:txBody>
      </p:sp>
      <p:sp>
        <p:nvSpPr>
          <p:cNvPr id="8" name="ZoneTexte 7">
            <a:extLst>
              <a:ext uri="{FF2B5EF4-FFF2-40B4-BE49-F238E27FC236}">
                <a16:creationId xmlns:a16="http://schemas.microsoft.com/office/drawing/2014/main" id="{EB894DB9-1A44-4DAB-8F60-224AE021C878}"/>
              </a:ext>
            </a:extLst>
          </p:cNvPr>
          <p:cNvSpPr txBox="1"/>
          <p:nvPr/>
        </p:nvSpPr>
        <p:spPr>
          <a:xfrm>
            <a:off x="277318" y="5812791"/>
            <a:ext cx="5531370" cy="646331"/>
          </a:xfrm>
          <a:prstGeom prst="rect">
            <a:avLst/>
          </a:prstGeom>
          <a:noFill/>
        </p:spPr>
        <p:txBody>
          <a:bodyPr wrap="square" rtlCol="0">
            <a:spAutoFit/>
          </a:bodyPr>
          <a:lstStyle/>
          <a:p>
            <a:pPr algn="ctr"/>
            <a:r>
              <a:rPr lang="fr-FR" dirty="0"/>
              <a:t>- Etudes observationnelles (capture-recapture par pêche)</a:t>
            </a:r>
          </a:p>
          <a:p>
            <a:r>
              <a:rPr lang="fr-FR" dirty="0"/>
              <a:t>- Plusieurs études dans chaque cas </a:t>
            </a:r>
          </a:p>
        </p:txBody>
      </p:sp>
      <p:grpSp>
        <p:nvGrpSpPr>
          <p:cNvPr id="16" name="Groupe 15">
            <a:extLst>
              <a:ext uri="{FF2B5EF4-FFF2-40B4-BE49-F238E27FC236}">
                <a16:creationId xmlns:a16="http://schemas.microsoft.com/office/drawing/2014/main" id="{77664F36-0C03-4964-B8CA-94E9C83D4D7D}"/>
              </a:ext>
            </a:extLst>
          </p:cNvPr>
          <p:cNvGrpSpPr/>
          <p:nvPr/>
        </p:nvGrpSpPr>
        <p:grpSpPr>
          <a:xfrm>
            <a:off x="6881108" y="2044689"/>
            <a:ext cx="3926381" cy="2602262"/>
            <a:chOff x="6881108" y="2044689"/>
            <a:chExt cx="3926381" cy="2602262"/>
          </a:xfrm>
        </p:grpSpPr>
        <p:pic>
          <p:nvPicPr>
            <p:cNvPr id="5" name="Image 4">
              <a:extLst>
                <a:ext uri="{FF2B5EF4-FFF2-40B4-BE49-F238E27FC236}">
                  <a16:creationId xmlns:a16="http://schemas.microsoft.com/office/drawing/2014/main" id="{D8494918-F619-4306-92A0-4A898DB1519A}"/>
                </a:ext>
              </a:extLst>
            </p:cNvPr>
            <p:cNvPicPr>
              <a:picLocks noChangeAspect="1"/>
            </p:cNvPicPr>
            <p:nvPr/>
          </p:nvPicPr>
          <p:blipFill>
            <a:blip r:embed="rId2"/>
            <a:stretch>
              <a:fillRect/>
            </a:stretch>
          </p:blipFill>
          <p:spPr>
            <a:xfrm>
              <a:off x="6881108" y="2044689"/>
              <a:ext cx="3926381" cy="2602262"/>
            </a:xfrm>
            <a:prstGeom prst="rect">
              <a:avLst/>
            </a:prstGeom>
          </p:spPr>
        </p:pic>
        <p:cxnSp>
          <p:nvCxnSpPr>
            <p:cNvPr id="11" name="Connecteur droit 10">
              <a:extLst>
                <a:ext uri="{FF2B5EF4-FFF2-40B4-BE49-F238E27FC236}">
                  <a16:creationId xmlns:a16="http://schemas.microsoft.com/office/drawing/2014/main" id="{12D17815-C78F-46CA-BCDA-A3763F214C4E}"/>
                </a:ext>
              </a:extLst>
            </p:cNvPr>
            <p:cNvCxnSpPr/>
            <p:nvPr/>
          </p:nvCxnSpPr>
          <p:spPr>
            <a:xfrm flipV="1">
              <a:off x="9241436" y="3672590"/>
              <a:ext cx="0" cy="517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02D0E1B0-F998-496F-A582-4A62D9979B35}"/>
                </a:ext>
              </a:extLst>
            </p:cNvPr>
            <p:cNvCxnSpPr/>
            <p:nvPr/>
          </p:nvCxnSpPr>
          <p:spPr>
            <a:xfrm flipV="1">
              <a:off x="9796072" y="3672590"/>
              <a:ext cx="0" cy="5171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e 14">
            <a:extLst>
              <a:ext uri="{FF2B5EF4-FFF2-40B4-BE49-F238E27FC236}">
                <a16:creationId xmlns:a16="http://schemas.microsoft.com/office/drawing/2014/main" id="{ED9E5153-4D94-47CE-A32A-E7B739EA44B1}"/>
              </a:ext>
            </a:extLst>
          </p:cNvPr>
          <p:cNvGrpSpPr/>
          <p:nvPr/>
        </p:nvGrpSpPr>
        <p:grpSpPr>
          <a:xfrm>
            <a:off x="269822" y="1766394"/>
            <a:ext cx="4492678" cy="2816602"/>
            <a:chOff x="269822" y="1766394"/>
            <a:chExt cx="4492678" cy="2816602"/>
          </a:xfrm>
        </p:grpSpPr>
        <p:pic>
          <p:nvPicPr>
            <p:cNvPr id="4" name="Image 3">
              <a:extLst>
                <a:ext uri="{FF2B5EF4-FFF2-40B4-BE49-F238E27FC236}">
                  <a16:creationId xmlns:a16="http://schemas.microsoft.com/office/drawing/2014/main" id="{C78869D1-0340-4BD1-A19B-CAF4A2AE2E3E}"/>
                </a:ext>
              </a:extLst>
            </p:cNvPr>
            <p:cNvPicPr>
              <a:picLocks noChangeAspect="1"/>
            </p:cNvPicPr>
            <p:nvPr/>
          </p:nvPicPr>
          <p:blipFill>
            <a:blip r:embed="rId3"/>
            <a:stretch>
              <a:fillRect/>
            </a:stretch>
          </p:blipFill>
          <p:spPr>
            <a:xfrm>
              <a:off x="269822" y="1766394"/>
              <a:ext cx="4492678" cy="2816602"/>
            </a:xfrm>
            <a:prstGeom prst="rect">
              <a:avLst/>
            </a:prstGeom>
          </p:spPr>
        </p:pic>
        <p:cxnSp>
          <p:nvCxnSpPr>
            <p:cNvPr id="9" name="Connecteur droit 8">
              <a:extLst>
                <a:ext uri="{FF2B5EF4-FFF2-40B4-BE49-F238E27FC236}">
                  <a16:creationId xmlns:a16="http://schemas.microsoft.com/office/drawing/2014/main" id="{0B739782-F803-409F-B312-750825A1B732}"/>
                </a:ext>
              </a:extLst>
            </p:cNvPr>
            <p:cNvCxnSpPr/>
            <p:nvPr/>
          </p:nvCxnSpPr>
          <p:spPr>
            <a:xfrm flipV="1">
              <a:off x="3261193" y="3672590"/>
              <a:ext cx="0" cy="517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ACB9683D-BB9F-41D1-BE0A-7076A14C29C3}"/>
                </a:ext>
              </a:extLst>
            </p:cNvPr>
            <p:cNvCxnSpPr/>
            <p:nvPr/>
          </p:nvCxnSpPr>
          <p:spPr>
            <a:xfrm flipV="1">
              <a:off x="3549546" y="3672590"/>
              <a:ext cx="0" cy="517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9BF6AA53-4CB3-4273-80C7-D40C9826E4FB}"/>
                </a:ext>
              </a:extLst>
            </p:cNvPr>
            <p:cNvCxnSpPr/>
            <p:nvPr/>
          </p:nvCxnSpPr>
          <p:spPr>
            <a:xfrm flipV="1">
              <a:off x="3805003" y="3672590"/>
              <a:ext cx="0" cy="5171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ZoneTexte 13">
            <a:extLst>
              <a:ext uri="{FF2B5EF4-FFF2-40B4-BE49-F238E27FC236}">
                <a16:creationId xmlns:a16="http://schemas.microsoft.com/office/drawing/2014/main" id="{BC7FF02D-84AA-49DE-AAD7-17BB7383E2E1}"/>
              </a:ext>
            </a:extLst>
          </p:cNvPr>
          <p:cNvSpPr txBox="1"/>
          <p:nvPr/>
        </p:nvSpPr>
        <p:spPr>
          <a:xfrm>
            <a:off x="7689954" y="5411957"/>
            <a:ext cx="4017364" cy="1200329"/>
          </a:xfrm>
          <a:prstGeom prst="rect">
            <a:avLst/>
          </a:prstGeom>
          <a:noFill/>
        </p:spPr>
        <p:txBody>
          <a:bodyPr wrap="square" rtlCol="0">
            <a:spAutoFit/>
          </a:bodyPr>
          <a:lstStyle/>
          <a:p>
            <a:pPr marL="285750" indent="-285750">
              <a:buFont typeface="Wingdings" panose="05000000000000000000" pitchFamily="2" charset="2"/>
              <a:buChar char="à"/>
            </a:pPr>
            <a:r>
              <a:rPr lang="fr-FR" dirty="0">
                <a:sym typeface="Wingdings" panose="05000000000000000000" pitchFamily="2" charset="2"/>
              </a:rPr>
              <a:t>Relation  de décroissance logistique</a:t>
            </a:r>
          </a:p>
          <a:p>
            <a:pPr marL="285750" indent="-285750">
              <a:buFont typeface="Wingdings" panose="05000000000000000000" pitchFamily="2" charset="2"/>
              <a:buChar char="à"/>
            </a:pPr>
            <a:r>
              <a:rPr lang="fr-FR" dirty="0">
                <a:sym typeface="Wingdings" panose="05000000000000000000" pitchFamily="2" charset="2"/>
              </a:rPr>
              <a:t>Va dans le sens de l’utilisation d’un </a:t>
            </a:r>
            <a:r>
              <a:rPr lang="fr-FR" b="1" dirty="0">
                <a:sym typeface="Wingdings" panose="05000000000000000000" pitchFamily="2" charset="2"/>
              </a:rPr>
              <a:t>seuil</a:t>
            </a:r>
            <a:r>
              <a:rPr lang="fr-FR" dirty="0">
                <a:sym typeface="Wingdings" panose="05000000000000000000" pitchFamily="2" charset="2"/>
              </a:rPr>
              <a:t> avec </a:t>
            </a:r>
            <a:r>
              <a:rPr lang="fr-FR" b="1" dirty="0">
                <a:sym typeface="Wingdings" panose="05000000000000000000" pitchFamily="2" charset="2"/>
              </a:rPr>
              <a:t>cumul au-delà du seuil</a:t>
            </a:r>
          </a:p>
          <a:p>
            <a:pPr marL="285750" indent="-285750">
              <a:buFont typeface="Wingdings" panose="05000000000000000000" pitchFamily="2" charset="2"/>
              <a:buChar char="à"/>
            </a:pPr>
            <a:r>
              <a:rPr lang="fr-FR" dirty="0">
                <a:sym typeface="Wingdings" panose="05000000000000000000" pitchFamily="2" charset="2"/>
              </a:rPr>
              <a:t>Seuil possible à partir de 16°C ?</a:t>
            </a:r>
            <a:endParaRPr lang="fr-FR" dirty="0"/>
          </a:p>
        </p:txBody>
      </p:sp>
    </p:spTree>
    <p:extLst>
      <p:ext uri="{BB962C8B-B14F-4D97-AF65-F5344CB8AC3E}">
        <p14:creationId xmlns:p14="http://schemas.microsoft.com/office/powerpoint/2010/main" val="25129862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TotalTime>
  <Words>6285</Words>
  <Application>Microsoft Office PowerPoint</Application>
  <PresentationFormat>Grand écran</PresentationFormat>
  <Paragraphs>700</Paragraphs>
  <Slides>76</Slides>
  <Notes>2</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76</vt:i4>
      </vt:variant>
    </vt:vector>
  </HeadingPairs>
  <TitlesOfParts>
    <vt:vector size="82" baseType="lpstr">
      <vt:lpstr>Arial</vt:lpstr>
      <vt:lpstr>Calibri</vt:lpstr>
      <vt:lpstr>Calibri Light</vt:lpstr>
      <vt:lpstr>Cambria Math</vt:lpstr>
      <vt:lpstr>Wingdings</vt:lpstr>
      <vt:lpstr>Thème Office</vt:lpstr>
      <vt:lpstr>Caractérisation d’indicateurs thermiques de la mortalité de Salmo salar en montaison</vt:lpstr>
      <vt:lpstr>Revue de la littérature</vt:lpstr>
      <vt:lpstr>Stress thermique</vt:lpstr>
      <vt:lpstr>Stress thermique</vt:lpstr>
      <vt:lpstr>Stress thermique</vt:lpstr>
      <vt:lpstr>Stress thermique</vt:lpstr>
      <vt:lpstr>Seuil de stress thermique</vt:lpstr>
      <vt:lpstr>Seuil de stress thermique</vt:lpstr>
      <vt:lpstr>Seuil de stress thermique</vt:lpstr>
      <vt:lpstr>Seuil de stress thermique</vt:lpstr>
      <vt:lpstr>Connaissances sur la biologie du saumon</vt:lpstr>
      <vt:lpstr>Connaissances sur la biologie du saumon</vt:lpstr>
      <vt:lpstr>Connaissances sur la biologie du saumon</vt:lpstr>
      <vt:lpstr>Connaissances sur la biologie du saumon</vt:lpstr>
      <vt:lpstr>Connaissances sur la biologie du saumon</vt:lpstr>
      <vt:lpstr>Connaissances sur la biologie du saumon</vt:lpstr>
      <vt:lpstr>Connaissances sur la biologie du saumon</vt:lpstr>
      <vt:lpstr>Connaissances sur la biologie du saumon</vt:lpstr>
      <vt:lpstr>Acclimatation</vt:lpstr>
      <vt:lpstr>Acclimatation</vt:lpstr>
      <vt:lpstr>Acclimatation</vt:lpstr>
      <vt:lpstr>Acclimatation</vt:lpstr>
      <vt:lpstr>Acclimatation</vt:lpstr>
      <vt:lpstr>Acclimatation</vt:lpstr>
      <vt:lpstr>Acclimatation</vt:lpstr>
      <vt:lpstr>Acclimatation</vt:lpstr>
      <vt:lpstr>Temporalité de l’acclimatation ?</vt:lpstr>
      <vt:lpstr>Temporalité de l’acclimatation ?</vt:lpstr>
      <vt:lpstr>Temporalité de l’acclimatation ?</vt:lpstr>
      <vt:lpstr>Temporalité de l’acclimatation ?</vt:lpstr>
      <vt:lpstr>Temporalité de l’acclimatation ?</vt:lpstr>
      <vt:lpstr>Temporalité de l’acclimatation ?</vt:lpstr>
      <vt:lpstr>Acclimatation</vt:lpstr>
      <vt:lpstr>Acclimatation</vt:lpstr>
      <vt:lpstr>Acclimatation</vt:lpstr>
      <vt:lpstr>Récupération</vt:lpstr>
      <vt:lpstr>Récupération</vt:lpstr>
      <vt:lpstr>Récupération</vt:lpstr>
      <vt:lpstr>Récupération</vt:lpstr>
      <vt:lpstr>Métriques liées à la durée du stress</vt:lpstr>
      <vt:lpstr>Métriques liées à la durée du stress</vt:lpstr>
      <vt:lpstr>Métriques liées à la durée du stress</vt:lpstr>
      <vt:lpstr>Métriques liées à la durée du stress</vt:lpstr>
      <vt:lpstr>Métriques liées à la durée du stress</vt:lpstr>
      <vt:lpstr>Métriques liées à la durée du stress</vt:lpstr>
      <vt:lpstr>Métriques liées à la durée du stress</vt:lpstr>
      <vt:lpstr>Connaissances sur la biologie du saumon</vt:lpstr>
      <vt:lpstr>Métriques liées à la durée du stress</vt:lpstr>
      <vt:lpstr>Métriques liées à la durée du stress</vt:lpstr>
      <vt:lpstr>Métriques liées à la durée du stress</vt:lpstr>
      <vt:lpstr>Métriques liées à la durée du stress</vt:lpstr>
      <vt:lpstr>Métriques liées à la durée du stress</vt:lpstr>
      <vt:lpstr>Métriques liées à la durée du stress</vt:lpstr>
      <vt:lpstr>Métriques liées à la fréquence du stress</vt:lpstr>
      <vt:lpstr>Métriques liées à la fréquence du stress</vt:lpstr>
      <vt:lpstr>Métriques liées à la fréquence du stress</vt:lpstr>
      <vt:lpstr>Métriques liées à la fréquence du stress</vt:lpstr>
      <vt:lpstr>Métriques liées à la fluctuation du stress</vt:lpstr>
      <vt:lpstr>Métriques liées à la fluctuation du stress</vt:lpstr>
      <vt:lpstr>Métriques liées à la fluctuation du stress</vt:lpstr>
      <vt:lpstr>Métriques liées à la fluctuation du stress</vt:lpstr>
      <vt:lpstr>Métriques liées à la fluctuation du stress</vt:lpstr>
      <vt:lpstr>Métriques liées à la fluctuation du stress</vt:lpstr>
      <vt:lpstr>Métriques liées à la fluctuation du stress</vt:lpstr>
      <vt:lpstr>Autres métriques liées à la récupération</vt:lpstr>
      <vt:lpstr>Récapitulatif des métriques liées à la récupération</vt:lpstr>
      <vt:lpstr>Effets indirects/sublétaux</vt:lpstr>
      <vt:lpstr>Effets indirects/sublétaux</vt:lpstr>
      <vt:lpstr>Effets indirects/sublétaux</vt:lpstr>
      <vt:lpstr>Effets indirects/sublétaux</vt:lpstr>
      <vt:lpstr>Effets indirects/sublétaux</vt:lpstr>
      <vt:lpstr>Effets indirects/sublétaux</vt:lpstr>
      <vt:lpstr>Effets indirects/sublétaux</vt:lpstr>
      <vt:lpstr>Effets indirects/sublétaux</vt:lpstr>
      <vt:lpstr>Effets indirects/sublétaux</vt:lpstr>
      <vt:lpstr>Effets indirects/sublétaux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Caractérisation d’indicateurs thermiques de la mortalité de Salmo salar en montaison</dc:title>
  <dc:creator>ml</dc:creator>
  <cp:lastModifiedBy>ml</cp:lastModifiedBy>
  <cp:revision>518</cp:revision>
  <dcterms:created xsi:type="dcterms:W3CDTF">2024-06-19T09:22:29Z</dcterms:created>
  <dcterms:modified xsi:type="dcterms:W3CDTF">2024-08-08T12:57:22Z</dcterms:modified>
</cp:coreProperties>
</file>