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varScale="1">
        <p:scale>
          <a:sx n="84" d="100"/>
          <a:sy n="84" d="100"/>
        </p:scale>
        <p:origin x="96"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172F-435C-BC35-D0C1-773B88727871}"/>
              </a:ext>
            </a:extLst>
          </p:cNvPr>
          <p:cNvSpPr>
            <a:spLocks noGrp="1"/>
          </p:cNvSpPr>
          <p:nvPr>
            <p:ph type="ctrTitle"/>
          </p:nvPr>
        </p:nvSpPr>
        <p:spPr>
          <a:xfrm>
            <a:off x="2193098" y="820658"/>
            <a:ext cx="8791575" cy="1051771"/>
          </a:xfrm>
        </p:spPr>
        <p:txBody>
          <a:bodyPr/>
          <a:lstStyle/>
          <a:p>
            <a:r>
              <a:rPr lang="es-UY" dirty="0">
                <a:latin typeface="Roboto Cn" pitchFamily="2" charset="0"/>
                <a:ea typeface="Roboto Cn" pitchFamily="2" charset="0"/>
              </a:rPr>
              <a:t>ANALISIS HISTORICO DE BITCOIN</a:t>
            </a:r>
            <a:endParaRPr lang="en-US" dirty="0">
              <a:latin typeface="Roboto Cn" pitchFamily="2" charset="0"/>
              <a:ea typeface="Roboto Cn" pitchFamily="2" charset="0"/>
            </a:endParaRPr>
          </a:p>
        </p:txBody>
      </p:sp>
      <p:sp>
        <p:nvSpPr>
          <p:cNvPr id="3" name="Subtitle 2">
            <a:extLst>
              <a:ext uri="{FF2B5EF4-FFF2-40B4-BE49-F238E27FC236}">
                <a16:creationId xmlns:a16="http://schemas.microsoft.com/office/drawing/2014/main" id="{B4B2EEE9-A665-B8CA-054F-FE416F41B951}"/>
              </a:ext>
            </a:extLst>
          </p:cNvPr>
          <p:cNvSpPr>
            <a:spLocks noGrp="1"/>
          </p:cNvSpPr>
          <p:nvPr>
            <p:ph type="subTitle" idx="1"/>
          </p:nvPr>
        </p:nvSpPr>
        <p:spPr>
          <a:xfrm>
            <a:off x="1876422" y="1844105"/>
            <a:ext cx="9108251" cy="447448"/>
          </a:xfrm>
        </p:spPr>
        <p:txBody>
          <a:bodyPr>
            <a:normAutofit fontScale="85000" lnSpcReduction="10000"/>
          </a:bodyPr>
          <a:lstStyle/>
          <a:p>
            <a:r>
              <a:rPr lang="es-UY" b="1" i="0" dirty="0">
                <a:solidFill>
                  <a:srgbClr val="D1D5DB"/>
                </a:solidFill>
                <a:effectLst/>
                <a:latin typeface="Roboto Lt" pitchFamily="2" charset="0"/>
                <a:ea typeface="Roboto Lt" pitchFamily="2" charset="0"/>
              </a:rPr>
              <a:t>Un análisis de data science de la trayectoria de Bitcoin desde su creación</a:t>
            </a:r>
            <a:endParaRPr lang="en-US" b="1" dirty="0">
              <a:latin typeface="Roboto Lt" pitchFamily="2" charset="0"/>
              <a:ea typeface="Roboto Lt" pitchFamily="2" charset="0"/>
            </a:endParaRPr>
          </a:p>
        </p:txBody>
      </p:sp>
      <p:pic>
        <p:nvPicPr>
          <p:cNvPr id="4" name="Picture 3">
            <a:extLst>
              <a:ext uri="{FF2B5EF4-FFF2-40B4-BE49-F238E27FC236}">
                <a16:creationId xmlns:a16="http://schemas.microsoft.com/office/drawing/2014/main" id="{32C04A27-2281-9E1D-BD55-5AC1780602A1}"/>
              </a:ext>
            </a:extLst>
          </p:cNvPr>
          <p:cNvPicPr>
            <a:picLocks noChangeAspect="1"/>
          </p:cNvPicPr>
          <p:nvPr/>
        </p:nvPicPr>
        <p:blipFill>
          <a:blip r:embed="rId2"/>
          <a:stretch>
            <a:fillRect/>
          </a:stretch>
        </p:blipFill>
        <p:spPr>
          <a:xfrm>
            <a:off x="3862387" y="2050847"/>
            <a:ext cx="4467225" cy="4467225"/>
          </a:xfrm>
          <a:prstGeom prst="rect">
            <a:avLst/>
          </a:prstGeom>
        </p:spPr>
      </p:pic>
    </p:spTree>
    <p:extLst>
      <p:ext uri="{BB962C8B-B14F-4D97-AF65-F5344CB8AC3E}">
        <p14:creationId xmlns:p14="http://schemas.microsoft.com/office/powerpoint/2010/main" val="2851695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7F1A0-4194-22CD-979E-BE80C71C2729}"/>
              </a:ext>
            </a:extLst>
          </p:cNvPr>
          <p:cNvSpPr>
            <a:spLocks noGrp="1"/>
          </p:cNvSpPr>
          <p:nvPr>
            <p:ph type="title"/>
          </p:nvPr>
        </p:nvSpPr>
        <p:spPr/>
        <p:txBody>
          <a:bodyPr/>
          <a:lstStyle/>
          <a:p>
            <a:r>
              <a:rPr lang="es-UY" dirty="0">
                <a:latin typeface="Roboto Cn" pitchFamily="2" charset="0"/>
                <a:ea typeface="Roboto Cn" pitchFamily="2" charset="0"/>
              </a:rPr>
              <a:t>INTRODUCCION</a:t>
            </a:r>
            <a:endParaRPr lang="en-US" dirty="0">
              <a:latin typeface="Roboto Cn" pitchFamily="2" charset="0"/>
              <a:ea typeface="Roboto Cn" pitchFamily="2" charset="0"/>
            </a:endParaRPr>
          </a:p>
        </p:txBody>
      </p:sp>
      <p:sp>
        <p:nvSpPr>
          <p:cNvPr id="3" name="Content Placeholder 2">
            <a:extLst>
              <a:ext uri="{FF2B5EF4-FFF2-40B4-BE49-F238E27FC236}">
                <a16:creationId xmlns:a16="http://schemas.microsoft.com/office/drawing/2014/main" id="{7E1A5DE3-CC9D-87BA-6893-40180F02EE1E}"/>
              </a:ext>
            </a:extLst>
          </p:cNvPr>
          <p:cNvSpPr>
            <a:spLocks noGrp="1"/>
          </p:cNvSpPr>
          <p:nvPr>
            <p:ph idx="1"/>
          </p:nvPr>
        </p:nvSpPr>
        <p:spPr>
          <a:xfrm>
            <a:off x="1141412" y="2283777"/>
            <a:ext cx="9905999" cy="3541714"/>
          </a:xfrm>
        </p:spPr>
        <p:txBody>
          <a:bodyPr>
            <a:normAutofit fontScale="92500" lnSpcReduction="10000"/>
          </a:bodyPr>
          <a:lstStyle/>
          <a:p>
            <a:r>
              <a:rPr lang="es-UY" sz="1400" b="0" dirty="0">
                <a:solidFill>
                  <a:srgbClr val="D4D4D4"/>
                </a:solidFill>
                <a:effectLst/>
                <a:latin typeface="Roboto Lt" pitchFamily="2" charset="0"/>
                <a:ea typeface="Roboto Lt" pitchFamily="2" charset="0"/>
              </a:rPr>
              <a:t>Bitcoin vio su nacimiento en el año 2009, y hasta la actualidad se desconoce la identidad real de su creador, a quien se le atribuye el seudónimo de Satoshi Nakamoto pudiendo ser un individuo o un grupo de personas.</a:t>
            </a:r>
          </a:p>
          <a:p>
            <a:br>
              <a:rPr lang="es-UY" sz="1400" b="0" dirty="0">
                <a:solidFill>
                  <a:srgbClr val="D4D4D4"/>
                </a:solidFill>
                <a:effectLst/>
                <a:latin typeface="Roboto Lt" pitchFamily="2" charset="0"/>
                <a:ea typeface="Roboto Lt" pitchFamily="2" charset="0"/>
              </a:rPr>
            </a:br>
            <a:r>
              <a:rPr lang="es-UY" sz="1400" b="0" dirty="0">
                <a:solidFill>
                  <a:srgbClr val="D4D4D4"/>
                </a:solidFill>
                <a:effectLst/>
                <a:latin typeface="Roboto Lt" pitchFamily="2" charset="0"/>
                <a:ea typeface="Roboto Lt" pitchFamily="2" charset="0"/>
              </a:rPr>
              <a:t>Bitcoin es una moneda virtual o un medio de intercambio electrónico que sirve para adquirir productos y servicios como cualquier otra moneda. La diferencia con el resto de las monedas "FIAT" se da en que esta moneda digital es descentralizada, es decir que no existe una autoridad o ente de control que sea responsable de su emisión y registro de sus movimientos.</a:t>
            </a:r>
          </a:p>
          <a:p>
            <a:br>
              <a:rPr lang="es-UY" sz="1400" b="0" dirty="0">
                <a:solidFill>
                  <a:srgbClr val="D4D4D4"/>
                </a:solidFill>
                <a:effectLst/>
                <a:latin typeface="Roboto Lt" pitchFamily="2" charset="0"/>
                <a:ea typeface="Roboto Lt" pitchFamily="2" charset="0"/>
              </a:rPr>
            </a:br>
            <a:r>
              <a:rPr lang="es-UY" sz="1400" b="0" dirty="0">
                <a:solidFill>
                  <a:srgbClr val="D4D4D4"/>
                </a:solidFill>
                <a:effectLst/>
                <a:latin typeface="Roboto Lt" pitchFamily="2" charset="0"/>
                <a:ea typeface="Roboto Lt" pitchFamily="2" charset="0"/>
              </a:rPr>
              <a:t>Por tal motivo, el precio de este activo se regula en el propio mercado de compra-venta, donde los oferentes y compradores emiten órdenes de venta y órdenes de compra estableciendo precios de entrada o salida al activo.</a:t>
            </a:r>
          </a:p>
          <a:p>
            <a:br>
              <a:rPr lang="es-UY" sz="1400" b="0" dirty="0">
                <a:solidFill>
                  <a:srgbClr val="D4D4D4"/>
                </a:solidFill>
                <a:effectLst/>
                <a:latin typeface="Roboto Lt" pitchFamily="2" charset="0"/>
                <a:ea typeface="Roboto Lt" pitchFamily="2" charset="0"/>
              </a:rPr>
            </a:br>
            <a:r>
              <a:rPr lang="es-UY" sz="1400" b="0" dirty="0">
                <a:solidFill>
                  <a:srgbClr val="D4D4D4"/>
                </a:solidFill>
                <a:effectLst/>
                <a:latin typeface="Roboto Lt" pitchFamily="2" charset="0"/>
                <a:ea typeface="Roboto Lt" pitchFamily="2" charset="0"/>
              </a:rPr>
              <a:t>En los últimos años, se ha visto un creciente interés por parte de grandes empresas en aceptar Bitcoin como forma de pago, o bien resguardar parte de su patrimonio en este activo; esto ha generado que se dispare su precio llegando a tocar casi los </a:t>
            </a:r>
            <a:r>
              <a:rPr lang="es-UY" sz="1400" b="0" dirty="0" err="1">
                <a:solidFill>
                  <a:srgbClr val="D4D4D4"/>
                </a:solidFill>
                <a:effectLst/>
                <a:latin typeface="Roboto Lt" pitchFamily="2" charset="0"/>
                <a:ea typeface="Roboto Lt" pitchFamily="2" charset="0"/>
              </a:rPr>
              <a:t>usd</a:t>
            </a:r>
            <a:r>
              <a:rPr lang="es-UY" sz="1400" b="0" dirty="0">
                <a:solidFill>
                  <a:srgbClr val="D4D4D4"/>
                </a:solidFill>
                <a:effectLst/>
                <a:latin typeface="Roboto Lt" pitchFamily="2" charset="0"/>
                <a:ea typeface="Roboto Lt" pitchFamily="2" charset="0"/>
              </a:rPr>
              <a:t> 70.000 en noviembre de 2021.</a:t>
            </a:r>
          </a:p>
        </p:txBody>
      </p:sp>
    </p:spTree>
    <p:extLst>
      <p:ext uri="{BB962C8B-B14F-4D97-AF65-F5344CB8AC3E}">
        <p14:creationId xmlns:p14="http://schemas.microsoft.com/office/powerpoint/2010/main" val="1717121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F482-3F09-4BEC-FBEE-9409A79193AB}"/>
              </a:ext>
            </a:extLst>
          </p:cNvPr>
          <p:cNvSpPr>
            <a:spLocks noGrp="1"/>
          </p:cNvSpPr>
          <p:nvPr>
            <p:ph type="title"/>
          </p:nvPr>
        </p:nvSpPr>
        <p:spPr>
          <a:xfrm>
            <a:off x="935672" y="450877"/>
            <a:ext cx="9905998" cy="935962"/>
          </a:xfrm>
        </p:spPr>
        <p:txBody>
          <a:bodyPr/>
          <a:lstStyle/>
          <a:p>
            <a:pPr algn="ctr"/>
            <a:r>
              <a:rPr lang="en-US" dirty="0">
                <a:latin typeface="Roboto Cn" pitchFamily="2" charset="0"/>
                <a:ea typeface="Roboto Cn" pitchFamily="2" charset="0"/>
              </a:rPr>
              <a:t>Abstracto, motivación y audiencia</a:t>
            </a:r>
            <a:endParaRPr lang="en-US" dirty="0"/>
          </a:p>
        </p:txBody>
      </p:sp>
      <p:sp>
        <p:nvSpPr>
          <p:cNvPr id="3" name="Content Placeholder 2">
            <a:extLst>
              <a:ext uri="{FF2B5EF4-FFF2-40B4-BE49-F238E27FC236}">
                <a16:creationId xmlns:a16="http://schemas.microsoft.com/office/drawing/2014/main" id="{F9B3EA9C-D349-A68B-EF53-EA96578441A9}"/>
              </a:ext>
            </a:extLst>
          </p:cNvPr>
          <p:cNvSpPr>
            <a:spLocks noGrp="1"/>
          </p:cNvSpPr>
          <p:nvPr>
            <p:ph idx="1"/>
          </p:nvPr>
        </p:nvSpPr>
        <p:spPr>
          <a:xfrm>
            <a:off x="1143000" y="1815147"/>
            <a:ext cx="9905999" cy="3541714"/>
          </a:xfrm>
        </p:spPr>
        <p:txBody>
          <a:bodyPr>
            <a:normAutofit fontScale="40000" lnSpcReduction="20000"/>
          </a:bodyPr>
          <a:lstStyle/>
          <a:p>
            <a:pPr marL="0" indent="0">
              <a:buNone/>
            </a:pPr>
            <a:r>
              <a:rPr lang="es-UY" sz="3800" dirty="0">
                <a:solidFill>
                  <a:srgbClr val="D4D4D4"/>
                </a:solidFill>
                <a:latin typeface="Roboto Cn" pitchFamily="2" charset="0"/>
                <a:ea typeface="Roboto Cn" pitchFamily="2" charset="0"/>
              </a:rPr>
              <a:t>Este proyecto de data science tiene como objetivo analizar la evolución histórica del precio de Bitcoin utilizando un conjunto de datos que incluye información sobre la fecha, el precio en USD, el número de transacciones, la capitalización de mercado, la presencia de la temática Bitcoin en redes sociales y otros indicadores relevantes.</a:t>
            </a:r>
          </a:p>
          <a:p>
            <a:pPr marL="0" indent="0">
              <a:buNone/>
            </a:pPr>
            <a:br>
              <a:rPr lang="es-UY" sz="3800" dirty="0">
                <a:solidFill>
                  <a:srgbClr val="D4D4D4"/>
                </a:solidFill>
                <a:latin typeface="Roboto Cn" pitchFamily="2" charset="0"/>
                <a:ea typeface="Roboto Cn" pitchFamily="2" charset="0"/>
              </a:rPr>
            </a:br>
            <a:r>
              <a:rPr lang="es-UY" sz="3800" dirty="0">
                <a:solidFill>
                  <a:srgbClr val="D4D4D4"/>
                </a:solidFill>
                <a:latin typeface="Roboto Cn" pitchFamily="2" charset="0"/>
                <a:ea typeface="Roboto Cn" pitchFamily="2" charset="0"/>
              </a:rPr>
              <a:t>La hipótesis principal de este proyecto es que el precio de Bitcoin ha sido influenciado por una variedad de factores, incluyendo la adopción por parte de grandes empresas, la regulación gubernamental, la oferta y la demanda del mercado y la actividad en las redes sociales. Se espera que este análisis proporcione una mejor comprensión de cómo estos factores han afectado al precio de Bitcoin a lo largo del tiempo y cómo podrían seguir influyendo en el futuro.</a:t>
            </a:r>
          </a:p>
          <a:p>
            <a:pPr marL="0" indent="0">
              <a:buNone/>
            </a:pPr>
            <a:br>
              <a:rPr lang="es-UY" sz="3800" dirty="0">
                <a:solidFill>
                  <a:srgbClr val="D4D4D4"/>
                </a:solidFill>
                <a:latin typeface="Roboto Cn" pitchFamily="2" charset="0"/>
                <a:ea typeface="Roboto Cn" pitchFamily="2" charset="0"/>
              </a:rPr>
            </a:br>
            <a:r>
              <a:rPr lang="es-UY" sz="3800" dirty="0">
                <a:solidFill>
                  <a:srgbClr val="D4D4D4"/>
                </a:solidFill>
                <a:latin typeface="Roboto Cn" pitchFamily="2" charset="0"/>
                <a:ea typeface="Roboto Cn" pitchFamily="2" charset="0"/>
              </a:rPr>
              <a:t>La audiencia principal de este proyecto es cualquier persona interesada en Bitcoin y en las criptomonedas en general, incluyendo inversores, entusiastas y empresas que podrían estar considerando la adopción de esta tecnología. Además, los resultados de este análisis podrían ser útiles para reguladores y responsables políticos que buscan comprender mejor los factores que influyen en el precio de Bitcoin y cómo podrían afectar </a:t>
            </a:r>
            <a:r>
              <a:rPr lang="es-UY" b="0" dirty="0">
                <a:solidFill>
                  <a:srgbClr val="D4D4D4"/>
                </a:solidFill>
                <a:effectLst/>
                <a:latin typeface="Fira Code" pitchFamily="1" charset="0"/>
              </a:rPr>
              <a:t>la economía en general.</a:t>
            </a:r>
          </a:p>
          <a:p>
            <a:endParaRPr lang="en-US" dirty="0"/>
          </a:p>
        </p:txBody>
      </p:sp>
    </p:spTree>
    <p:extLst>
      <p:ext uri="{BB962C8B-B14F-4D97-AF65-F5344CB8AC3E}">
        <p14:creationId xmlns:p14="http://schemas.microsoft.com/office/powerpoint/2010/main" val="257870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EFCE-6407-4BEB-ECD3-27383FCCCA62}"/>
              </a:ext>
            </a:extLst>
          </p:cNvPr>
          <p:cNvSpPr>
            <a:spLocks noGrp="1"/>
          </p:cNvSpPr>
          <p:nvPr>
            <p:ph type="title"/>
          </p:nvPr>
        </p:nvSpPr>
        <p:spPr/>
        <p:txBody>
          <a:bodyPr>
            <a:normAutofit/>
          </a:bodyPr>
          <a:lstStyle/>
          <a:p>
            <a:r>
              <a:rPr lang="es-UY" dirty="0">
                <a:latin typeface="Roboto Cn" pitchFamily="2" charset="0"/>
                <a:ea typeface="Roboto Cn" pitchFamily="2" charset="0"/>
              </a:rPr>
              <a:t>GRÁFICOS Y ANÁLISIS GENERALES SOBRE BITCOIN</a:t>
            </a:r>
            <a:br>
              <a:rPr lang="es-UY" b="0" dirty="0">
                <a:solidFill>
                  <a:srgbClr val="D4D4D4"/>
                </a:solidFill>
                <a:effectLst/>
                <a:latin typeface="Fira Code" pitchFamily="1" charset="0"/>
              </a:rPr>
            </a:br>
            <a:endParaRPr lang="en-US" dirty="0"/>
          </a:p>
        </p:txBody>
      </p:sp>
      <p:pic>
        <p:nvPicPr>
          <p:cNvPr id="22" name="Content Placeholder 21">
            <a:extLst>
              <a:ext uri="{FF2B5EF4-FFF2-40B4-BE49-F238E27FC236}">
                <a16:creationId xmlns:a16="http://schemas.microsoft.com/office/drawing/2014/main" id="{61EC1D6E-60F0-CB76-4FF2-9589B0DAE229}"/>
              </a:ext>
            </a:extLst>
          </p:cNvPr>
          <p:cNvPicPr>
            <a:picLocks noGrp="1" noChangeAspect="1"/>
          </p:cNvPicPr>
          <p:nvPr>
            <p:ph idx="1"/>
          </p:nvPr>
        </p:nvPicPr>
        <p:blipFill>
          <a:blip r:embed="rId2"/>
          <a:stretch>
            <a:fillRect/>
          </a:stretch>
        </p:blipFill>
        <p:spPr>
          <a:xfrm>
            <a:off x="856343" y="1777504"/>
            <a:ext cx="5136243" cy="4202382"/>
          </a:xfrm>
        </p:spPr>
      </p:pic>
      <p:sp>
        <p:nvSpPr>
          <p:cNvPr id="24" name="TextBox 23">
            <a:extLst>
              <a:ext uri="{FF2B5EF4-FFF2-40B4-BE49-F238E27FC236}">
                <a16:creationId xmlns:a16="http://schemas.microsoft.com/office/drawing/2014/main" id="{2DD6727D-4904-05DD-79D6-0CC48EEE46D2}"/>
              </a:ext>
            </a:extLst>
          </p:cNvPr>
          <p:cNvSpPr txBox="1"/>
          <p:nvPr/>
        </p:nvSpPr>
        <p:spPr>
          <a:xfrm>
            <a:off x="6199415" y="2446431"/>
            <a:ext cx="4989284" cy="646331"/>
          </a:xfrm>
          <a:prstGeom prst="rect">
            <a:avLst/>
          </a:prstGeom>
          <a:noFill/>
        </p:spPr>
        <p:txBody>
          <a:bodyPr wrap="square">
            <a:spAutoFit/>
          </a:bodyPr>
          <a:lstStyle/>
          <a:p>
            <a:r>
              <a:rPr lang="es-UY" dirty="0">
                <a:solidFill>
                  <a:srgbClr val="D4D4D4"/>
                </a:solidFill>
                <a:latin typeface="Roboto Cn" pitchFamily="2" charset="0"/>
                <a:ea typeface="Roboto Cn" pitchFamily="2" charset="0"/>
              </a:rPr>
              <a:t>E</a:t>
            </a:r>
            <a:r>
              <a:rPr lang="es-UY" b="0" dirty="0">
                <a:solidFill>
                  <a:srgbClr val="D4D4D4"/>
                </a:solidFill>
                <a:effectLst/>
                <a:latin typeface="Roboto Cn" pitchFamily="2" charset="0"/>
                <a:ea typeface="Roboto Cn" pitchFamily="2" charset="0"/>
              </a:rPr>
              <a:t>ste gráfico analiza la evolución histórica de transacciones realizadas en la blockchain de Bitcoin.</a:t>
            </a:r>
          </a:p>
        </p:txBody>
      </p:sp>
      <p:sp>
        <p:nvSpPr>
          <p:cNvPr id="26" name="TextBox 25">
            <a:extLst>
              <a:ext uri="{FF2B5EF4-FFF2-40B4-BE49-F238E27FC236}">
                <a16:creationId xmlns:a16="http://schemas.microsoft.com/office/drawing/2014/main" id="{034CC013-1903-89E7-8D86-A47C1B7D27AB}"/>
              </a:ext>
            </a:extLst>
          </p:cNvPr>
          <p:cNvSpPr txBox="1"/>
          <p:nvPr/>
        </p:nvSpPr>
        <p:spPr>
          <a:xfrm>
            <a:off x="6199415" y="3429000"/>
            <a:ext cx="5497286" cy="2031325"/>
          </a:xfrm>
          <a:prstGeom prst="rect">
            <a:avLst/>
          </a:prstGeom>
          <a:noFill/>
        </p:spPr>
        <p:txBody>
          <a:bodyPr wrap="square">
            <a:spAutoFit/>
          </a:bodyPr>
          <a:lstStyle/>
          <a:p>
            <a:r>
              <a:rPr lang="es-UY" dirty="0">
                <a:solidFill>
                  <a:srgbClr val="D4D4D4"/>
                </a:solidFill>
                <a:latin typeface="Roboto Cn" pitchFamily="2" charset="0"/>
                <a:ea typeface="Roboto Cn" pitchFamily="2" charset="0"/>
              </a:rPr>
              <a:t>Se puede observar que hasta el año 2019 hubo un gran crecimiento en este índice, pero en el año 2020 comenzó un retroceso en la cantidad de transacciones anuales. Este fenómeno puede atribuirse a la inestabilidad en el precio del activo y estar asociado a diferentes motivos, tales como el inicio de la pandemia, la crisis económica global y los conflictos bélicos, como en el caso de Rusia y Ucrania.</a:t>
            </a:r>
          </a:p>
        </p:txBody>
      </p:sp>
    </p:spTree>
    <p:extLst>
      <p:ext uri="{BB962C8B-B14F-4D97-AF65-F5344CB8AC3E}">
        <p14:creationId xmlns:p14="http://schemas.microsoft.com/office/powerpoint/2010/main" val="145668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2728-808C-3ABB-00FA-4190DABA3CAE}"/>
              </a:ext>
            </a:extLst>
          </p:cNvPr>
          <p:cNvSpPr>
            <a:spLocks noGrp="1"/>
          </p:cNvSpPr>
          <p:nvPr>
            <p:ph type="title"/>
          </p:nvPr>
        </p:nvSpPr>
        <p:spPr>
          <a:xfrm>
            <a:off x="2854099" y="236686"/>
            <a:ext cx="6797901" cy="934511"/>
          </a:xfrm>
        </p:spPr>
        <p:txBody>
          <a:bodyPr/>
          <a:lstStyle/>
          <a:p>
            <a:r>
              <a:rPr lang="en-US" dirty="0">
                <a:latin typeface="Roboto Cn" pitchFamily="2" charset="0"/>
                <a:ea typeface="Roboto Cn" pitchFamily="2" charset="0"/>
              </a:rPr>
              <a:t>HEATMAP de precios de Bitcoin</a:t>
            </a:r>
            <a:endParaRPr lang="en-US" dirty="0"/>
          </a:p>
        </p:txBody>
      </p:sp>
      <p:pic>
        <p:nvPicPr>
          <p:cNvPr id="9" name="Content Placeholder 8">
            <a:extLst>
              <a:ext uri="{FF2B5EF4-FFF2-40B4-BE49-F238E27FC236}">
                <a16:creationId xmlns:a16="http://schemas.microsoft.com/office/drawing/2014/main" id="{BA83EA9F-9C5B-1B61-F98D-636BA3B00324}"/>
              </a:ext>
            </a:extLst>
          </p:cNvPr>
          <p:cNvPicPr>
            <a:picLocks noGrp="1" noChangeAspect="1"/>
          </p:cNvPicPr>
          <p:nvPr>
            <p:ph idx="1"/>
          </p:nvPr>
        </p:nvPicPr>
        <p:blipFill>
          <a:blip r:embed="rId2"/>
          <a:stretch>
            <a:fillRect/>
          </a:stretch>
        </p:blipFill>
        <p:spPr>
          <a:xfrm>
            <a:off x="697043" y="1171197"/>
            <a:ext cx="6367532" cy="4562792"/>
          </a:xfrm>
        </p:spPr>
      </p:pic>
      <p:sp>
        <p:nvSpPr>
          <p:cNvPr id="11" name="TextBox 10">
            <a:extLst>
              <a:ext uri="{FF2B5EF4-FFF2-40B4-BE49-F238E27FC236}">
                <a16:creationId xmlns:a16="http://schemas.microsoft.com/office/drawing/2014/main" id="{699359B1-1E02-8E9A-4C63-2ACAE35616B9}"/>
              </a:ext>
            </a:extLst>
          </p:cNvPr>
          <p:cNvSpPr txBox="1"/>
          <p:nvPr/>
        </p:nvSpPr>
        <p:spPr>
          <a:xfrm>
            <a:off x="7315199" y="2646796"/>
            <a:ext cx="4321379" cy="923330"/>
          </a:xfrm>
          <a:prstGeom prst="rect">
            <a:avLst/>
          </a:prstGeom>
          <a:noFill/>
        </p:spPr>
        <p:txBody>
          <a:bodyPr wrap="square">
            <a:spAutoFit/>
          </a:bodyPr>
          <a:lstStyle/>
          <a:p>
            <a:r>
              <a:rPr lang="es-UY" dirty="0">
                <a:solidFill>
                  <a:srgbClr val="D4D4D4"/>
                </a:solidFill>
                <a:latin typeface="Roboto Cn" pitchFamily="2" charset="0"/>
                <a:ea typeface="Roboto Cn" pitchFamily="2" charset="0"/>
              </a:rPr>
              <a:t>Podemos ver que su precio más alto fue visto en el mes de noviembre de 2021, cuando alcanzó el monto de USD 67.547</a:t>
            </a:r>
          </a:p>
        </p:txBody>
      </p:sp>
    </p:spTree>
    <p:extLst>
      <p:ext uri="{BB962C8B-B14F-4D97-AF65-F5344CB8AC3E}">
        <p14:creationId xmlns:p14="http://schemas.microsoft.com/office/powerpoint/2010/main" val="349156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60B5-1925-69CC-A700-C56EEBCB59F5}"/>
              </a:ext>
            </a:extLst>
          </p:cNvPr>
          <p:cNvSpPr>
            <a:spLocks noGrp="1"/>
          </p:cNvSpPr>
          <p:nvPr>
            <p:ph type="title"/>
          </p:nvPr>
        </p:nvSpPr>
        <p:spPr>
          <a:xfrm>
            <a:off x="1438592" y="607873"/>
            <a:ext cx="9842818" cy="821662"/>
          </a:xfrm>
        </p:spPr>
        <p:txBody>
          <a:bodyPr>
            <a:normAutofit fontScale="90000"/>
          </a:bodyPr>
          <a:lstStyle/>
          <a:p>
            <a:r>
              <a:rPr lang="es-UY" dirty="0"/>
              <a:t>Volumen de transacciones en MILLONES DE USD</a:t>
            </a:r>
            <a:endParaRPr lang="en-US" dirty="0"/>
          </a:p>
        </p:txBody>
      </p:sp>
      <p:pic>
        <p:nvPicPr>
          <p:cNvPr id="5" name="Content Placeholder 4">
            <a:extLst>
              <a:ext uri="{FF2B5EF4-FFF2-40B4-BE49-F238E27FC236}">
                <a16:creationId xmlns:a16="http://schemas.microsoft.com/office/drawing/2014/main" id="{13EC050B-34EB-9538-B982-2F3668DA71E5}"/>
              </a:ext>
            </a:extLst>
          </p:cNvPr>
          <p:cNvPicPr>
            <a:picLocks noGrp="1" noChangeAspect="1"/>
          </p:cNvPicPr>
          <p:nvPr>
            <p:ph idx="1"/>
          </p:nvPr>
        </p:nvPicPr>
        <p:blipFill>
          <a:blip r:embed="rId2"/>
          <a:stretch>
            <a:fillRect/>
          </a:stretch>
        </p:blipFill>
        <p:spPr>
          <a:xfrm>
            <a:off x="989994" y="1658144"/>
            <a:ext cx="5635143" cy="4159726"/>
          </a:xfrm>
        </p:spPr>
      </p:pic>
      <p:sp>
        <p:nvSpPr>
          <p:cNvPr id="7" name="TextBox 6">
            <a:extLst>
              <a:ext uri="{FF2B5EF4-FFF2-40B4-BE49-F238E27FC236}">
                <a16:creationId xmlns:a16="http://schemas.microsoft.com/office/drawing/2014/main" id="{0F79F03F-6202-E686-A286-1A87F002096E}"/>
              </a:ext>
            </a:extLst>
          </p:cNvPr>
          <p:cNvSpPr txBox="1"/>
          <p:nvPr/>
        </p:nvSpPr>
        <p:spPr>
          <a:xfrm>
            <a:off x="6876597" y="1326734"/>
            <a:ext cx="4999173" cy="2031325"/>
          </a:xfrm>
          <a:prstGeom prst="rect">
            <a:avLst/>
          </a:prstGeom>
          <a:noFill/>
        </p:spPr>
        <p:txBody>
          <a:bodyPr wrap="square">
            <a:spAutoFit/>
          </a:bodyPr>
          <a:lstStyle/>
          <a:p>
            <a:br>
              <a:rPr lang="es-UY" dirty="0"/>
            </a:br>
            <a:r>
              <a:rPr lang="es-UY" dirty="0">
                <a:solidFill>
                  <a:srgbClr val="D4D4D4"/>
                </a:solidFill>
                <a:latin typeface="Roboto Cn" pitchFamily="2" charset="0"/>
                <a:ea typeface="Roboto Cn" pitchFamily="2" charset="0"/>
              </a:rPr>
              <a:t>Aunque se puede apreciar en el HEATMAP previamente presentado que los precios de BTC han fluctuado y alcanzado sus máximos hace más de un año, se puede observar una tendencia creciente en el volumen de transacciones realizadas año tras año, la cual parece mantenerse</a:t>
            </a:r>
            <a:r>
              <a:rPr lang="es-UY" b="0" i="0" dirty="0">
                <a:solidFill>
                  <a:srgbClr val="D1D5DB"/>
                </a:solidFill>
                <a:effectLst/>
                <a:latin typeface="Söhne"/>
              </a:rPr>
              <a:t>.</a:t>
            </a:r>
            <a:endParaRPr lang="en-US" dirty="0"/>
          </a:p>
        </p:txBody>
      </p:sp>
      <p:pic>
        <p:nvPicPr>
          <p:cNvPr id="8" name="Content Placeholder 4" descr="Business Growth">
            <a:extLst>
              <a:ext uri="{FF2B5EF4-FFF2-40B4-BE49-F238E27FC236}">
                <a16:creationId xmlns:a16="http://schemas.microsoft.com/office/drawing/2014/main" id="{DF9BD2AA-2406-1112-0F16-B521DE8913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16577" y="3358059"/>
            <a:ext cx="914400" cy="914400"/>
          </a:xfrm>
          <a:prstGeom prst="rect">
            <a:avLst/>
          </a:prstGeom>
        </p:spPr>
      </p:pic>
      <p:sp>
        <p:nvSpPr>
          <p:cNvPr id="10" name="TextBox 9">
            <a:extLst>
              <a:ext uri="{FF2B5EF4-FFF2-40B4-BE49-F238E27FC236}">
                <a16:creationId xmlns:a16="http://schemas.microsoft.com/office/drawing/2014/main" id="{7DBBD3AC-6B57-5F75-A101-BDC4A4E3226A}"/>
              </a:ext>
            </a:extLst>
          </p:cNvPr>
          <p:cNvSpPr txBox="1"/>
          <p:nvPr/>
        </p:nvSpPr>
        <p:spPr>
          <a:xfrm>
            <a:off x="6876597" y="3941803"/>
            <a:ext cx="4084773" cy="2308324"/>
          </a:xfrm>
          <a:prstGeom prst="rect">
            <a:avLst/>
          </a:prstGeom>
          <a:noFill/>
        </p:spPr>
        <p:txBody>
          <a:bodyPr wrap="square">
            <a:spAutoFit/>
          </a:bodyPr>
          <a:lstStyle/>
          <a:p>
            <a:r>
              <a:rPr lang="es-UY" dirty="0">
                <a:solidFill>
                  <a:srgbClr val="D4D4D4"/>
                </a:solidFill>
                <a:latin typeface="Roboto Cn" pitchFamily="2" charset="0"/>
                <a:ea typeface="Roboto Cn" pitchFamily="2" charset="0"/>
              </a:rPr>
              <a:t>La creciente adopción de Bitcoin es probable que haya sido un factor determinante en el aumento del volumen de transacciones. Cada vez son más las personas y empresas que están utilizando Bitcoin como medio de pago o inversión, lo que ha llevado a un aumento en la cantidad de transacciones realizadas en la red.</a:t>
            </a:r>
            <a:endParaRPr lang="en-US" dirty="0">
              <a:solidFill>
                <a:srgbClr val="D4D4D4"/>
              </a:solidFill>
              <a:latin typeface="Roboto Cn" pitchFamily="2" charset="0"/>
              <a:ea typeface="Roboto Cn" pitchFamily="2" charset="0"/>
            </a:endParaRPr>
          </a:p>
        </p:txBody>
      </p:sp>
    </p:spTree>
    <p:extLst>
      <p:ext uri="{BB962C8B-B14F-4D97-AF65-F5344CB8AC3E}">
        <p14:creationId xmlns:p14="http://schemas.microsoft.com/office/powerpoint/2010/main" val="389317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B9AB-7826-7ABE-D88B-F1B948E60215}"/>
              </a:ext>
            </a:extLst>
          </p:cNvPr>
          <p:cNvSpPr>
            <a:spLocks noGrp="1"/>
          </p:cNvSpPr>
          <p:nvPr>
            <p:ph type="title"/>
          </p:nvPr>
        </p:nvSpPr>
        <p:spPr>
          <a:xfrm>
            <a:off x="891540" y="0"/>
            <a:ext cx="10641329" cy="1303020"/>
          </a:xfrm>
        </p:spPr>
        <p:txBody>
          <a:bodyPr>
            <a:normAutofit/>
          </a:bodyPr>
          <a:lstStyle/>
          <a:p>
            <a:pPr algn="ctr"/>
            <a:r>
              <a:rPr lang="es-UY" sz="3100" dirty="0"/>
              <a:t>Preguntas/Hipótesis que queremos resolver mediante el análisis de datos</a:t>
            </a:r>
            <a:endParaRPr lang="en-US" dirty="0"/>
          </a:p>
        </p:txBody>
      </p:sp>
      <p:sp>
        <p:nvSpPr>
          <p:cNvPr id="7" name="Content Placeholder 6">
            <a:extLst>
              <a:ext uri="{FF2B5EF4-FFF2-40B4-BE49-F238E27FC236}">
                <a16:creationId xmlns:a16="http://schemas.microsoft.com/office/drawing/2014/main" id="{7E4182E6-CDBE-4D65-E6AB-904C97FDB220}"/>
              </a:ext>
            </a:extLst>
          </p:cNvPr>
          <p:cNvSpPr>
            <a:spLocks noGrp="1"/>
          </p:cNvSpPr>
          <p:nvPr>
            <p:ph idx="1"/>
          </p:nvPr>
        </p:nvSpPr>
        <p:spPr>
          <a:xfrm>
            <a:off x="1143000" y="1140777"/>
            <a:ext cx="9905999" cy="1476693"/>
          </a:xfrm>
        </p:spPr>
        <p:txBody>
          <a:bodyPr>
            <a:normAutofit/>
          </a:bodyPr>
          <a:lstStyle/>
          <a:p>
            <a:pPr marL="0" indent="0">
              <a:buNone/>
            </a:pPr>
            <a:r>
              <a:rPr lang="es-UY" sz="1800" dirty="0">
                <a:solidFill>
                  <a:srgbClr val="D4D4D4"/>
                </a:solidFill>
                <a:latin typeface="Roboto Cn" pitchFamily="2" charset="0"/>
                <a:ea typeface="Roboto Cn" pitchFamily="2" charset="0"/>
              </a:rPr>
              <a:t>HIPÓTESIS</a:t>
            </a:r>
          </a:p>
          <a:p>
            <a:pPr marL="0" indent="0">
              <a:buNone/>
            </a:pPr>
            <a:r>
              <a:rPr lang="es-UY" sz="1800" dirty="0">
                <a:solidFill>
                  <a:srgbClr val="D4D4D4"/>
                </a:solidFill>
                <a:latin typeface="Roboto Cn" pitchFamily="2" charset="0"/>
                <a:ea typeface="Roboto Cn" pitchFamily="2" charset="0"/>
              </a:rPr>
              <a:t>La volatibilidad en el precio de Bitcoin ha sido sumamente elevada a lo largo de los años, lo que afecta directamente a la capitalización de mercado de este activo.</a:t>
            </a:r>
            <a:endParaRPr lang="en-US" sz="1800" dirty="0"/>
          </a:p>
        </p:txBody>
      </p:sp>
      <p:pic>
        <p:nvPicPr>
          <p:cNvPr id="9" name="Picture 8">
            <a:extLst>
              <a:ext uri="{FF2B5EF4-FFF2-40B4-BE49-F238E27FC236}">
                <a16:creationId xmlns:a16="http://schemas.microsoft.com/office/drawing/2014/main" id="{4F3D25D4-B824-6875-D5C8-8A098AD2CFBD}"/>
              </a:ext>
            </a:extLst>
          </p:cNvPr>
          <p:cNvPicPr>
            <a:picLocks noChangeAspect="1"/>
          </p:cNvPicPr>
          <p:nvPr/>
        </p:nvPicPr>
        <p:blipFill>
          <a:blip r:embed="rId2"/>
          <a:stretch>
            <a:fillRect/>
          </a:stretch>
        </p:blipFill>
        <p:spPr>
          <a:xfrm>
            <a:off x="3389369" y="2443797"/>
            <a:ext cx="5413259" cy="4178816"/>
          </a:xfrm>
          <a:prstGeom prst="rect">
            <a:avLst/>
          </a:prstGeom>
        </p:spPr>
      </p:pic>
    </p:spTree>
    <p:extLst>
      <p:ext uri="{BB962C8B-B14F-4D97-AF65-F5344CB8AC3E}">
        <p14:creationId xmlns:p14="http://schemas.microsoft.com/office/powerpoint/2010/main" val="806361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Ion Boardroom</Template>
  <TotalTime>109</TotalTime>
  <Words>725</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Fira Code</vt:lpstr>
      <vt:lpstr>Roboto Cn</vt:lpstr>
      <vt:lpstr>Roboto Lt</vt:lpstr>
      <vt:lpstr>Söhne</vt:lpstr>
      <vt:lpstr>Tw Cen MT</vt:lpstr>
      <vt:lpstr>Circuit</vt:lpstr>
      <vt:lpstr>ANALISIS HISTORICO DE BITCOIN</vt:lpstr>
      <vt:lpstr>INTRODUCCION</vt:lpstr>
      <vt:lpstr>Abstracto, motivación y audiencia</vt:lpstr>
      <vt:lpstr>GRÁFICOS Y ANÁLISIS GENERALES SOBRE BITCOIN </vt:lpstr>
      <vt:lpstr>HEATMAP de precios de Bitcoin</vt:lpstr>
      <vt:lpstr>Volumen de transacciones en MILLONES DE USD</vt:lpstr>
      <vt:lpstr>Preguntas/Hipótesis que queremos resolver mediante el análisis de datos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HISTORICO DE BITCOIN</dc:title>
  <dc:creator>Martin Martinez</dc:creator>
  <cp:lastModifiedBy>Martin Martinez</cp:lastModifiedBy>
  <cp:revision>2</cp:revision>
  <dcterms:created xsi:type="dcterms:W3CDTF">2023-05-03T18:29:03Z</dcterms:created>
  <dcterms:modified xsi:type="dcterms:W3CDTF">2023-05-03T20:19:59Z</dcterms:modified>
</cp:coreProperties>
</file>