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9" r:id="rId2"/>
    <p:sldId id="257" r:id="rId3"/>
    <p:sldId id="261" r:id="rId4"/>
    <p:sldId id="262" r:id="rId5"/>
    <p:sldId id="263" r:id="rId6"/>
    <p:sldId id="256" r:id="rId7"/>
    <p:sldId id="260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942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984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6477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9338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0953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623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877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32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05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788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109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90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29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19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4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05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8D68A-C555-4CE9-B980-244E444EC38F}" type="datetimeFigureOut">
              <a:rPr lang="es-ES" smtClean="0"/>
              <a:t>27/09/2018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491666-839A-4FD3-BF85-764A4C943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74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E3F41BE-D9D5-43FA-B2F9-1D2504FC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559" y="695325"/>
            <a:ext cx="8596668" cy="1320800"/>
          </a:xfrm>
        </p:spPr>
        <p:txBody>
          <a:bodyPr>
            <a:normAutofit/>
          </a:bodyPr>
          <a:lstStyle/>
          <a:p>
            <a:r>
              <a:rPr lang="es-ES" sz="6600" b="1" u="sng" dirty="0">
                <a:solidFill>
                  <a:schemeClr val="accent2"/>
                </a:solidFill>
              </a:rPr>
              <a:t>StudyApp</a:t>
            </a:r>
            <a:endParaRPr lang="es-ES" sz="5400" b="1" u="sng" dirty="0">
              <a:solidFill>
                <a:schemeClr val="accent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51EA3FB-0C4A-4C77-B9E2-0A95E6FB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3936" y="3743325"/>
            <a:ext cx="5591589" cy="265361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Integrantes:</a:t>
            </a:r>
          </a:p>
          <a:p>
            <a:pPr lvl="1"/>
            <a:r>
              <a:rPr lang="es-ES" dirty="0"/>
              <a:t>Andy Eulogio Sulluchuco (u201523732)</a:t>
            </a:r>
          </a:p>
          <a:p>
            <a:pPr lvl="1"/>
            <a:r>
              <a:rPr lang="es-ES" dirty="0"/>
              <a:t>Martin </a:t>
            </a:r>
            <a:r>
              <a:rPr lang="es-ES" dirty="0" err="1"/>
              <a:t>Maeng</a:t>
            </a:r>
            <a:r>
              <a:rPr lang="es-ES" dirty="0"/>
              <a:t> </a:t>
            </a:r>
            <a:r>
              <a:rPr lang="es-ES" dirty="0" err="1"/>
              <a:t>Mem</a:t>
            </a:r>
            <a:r>
              <a:rPr lang="es-ES" dirty="0"/>
              <a:t> Ng Cubas (u201520759)</a:t>
            </a:r>
          </a:p>
          <a:p>
            <a:pPr lvl="1"/>
            <a:r>
              <a:rPr lang="es-ES" dirty="0"/>
              <a:t>Kevin Antonio Samuel Burga Rojas (u201714622)</a:t>
            </a:r>
          </a:p>
          <a:p>
            <a:pPr lvl="1"/>
            <a:r>
              <a:rPr lang="es-ES" dirty="0"/>
              <a:t>Piero Leonardo Molina Falcon (u201610857)</a:t>
            </a:r>
          </a:p>
          <a:p>
            <a:pPr lvl="1"/>
            <a:r>
              <a:rPr lang="es-ES" dirty="0"/>
              <a:t>Aldair </a:t>
            </a:r>
            <a:r>
              <a:rPr lang="es-ES" dirty="0" err="1"/>
              <a:t>Cuarez</a:t>
            </a:r>
            <a:r>
              <a:rPr lang="es-ES" dirty="0"/>
              <a:t> </a:t>
            </a:r>
            <a:r>
              <a:rPr lang="es-ES" dirty="0" err="1"/>
              <a:t>Baldeon</a:t>
            </a:r>
            <a:r>
              <a:rPr lang="es-ES" dirty="0"/>
              <a:t> (u201521752)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998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DF2A39B1-9E39-43AF-B0B6-47E4597CE8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31" y="991014"/>
            <a:ext cx="6091236" cy="57864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ACF83947-EE58-46B0-ACC9-C463D16A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06" y="264543"/>
            <a:ext cx="6733344" cy="463550"/>
          </a:xfrm>
        </p:spPr>
        <p:txBody>
          <a:bodyPr>
            <a:normAutofit fontScale="90000"/>
          </a:bodyPr>
          <a:lstStyle/>
          <a:p>
            <a:r>
              <a:rPr lang="es-ES" sz="3200" b="1" u="sng" dirty="0">
                <a:solidFill>
                  <a:schemeClr val="accent2"/>
                </a:solidFill>
              </a:rPr>
              <a:t>Diagrama de caso de uso de Sistema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0E9159BF-30F7-4F18-B7BA-722C04FEF4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467" y="1659731"/>
            <a:ext cx="3690108" cy="3969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36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09775"/>
              </p:ext>
            </p:extLst>
          </p:nvPr>
        </p:nvGraphicFramePr>
        <p:xfrm>
          <a:off x="457994" y="1146969"/>
          <a:ext cx="5473700" cy="24479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0070"/>
                <a:gridCol w="3643630"/>
              </a:tblGrid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CASO DE USO CREAR USUARIO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Caso de Uso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Crear usuario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Actores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Estudiante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Tipo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Básico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409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Propósito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Crear una nueva cuenta de usuario en el Sistema para poder iniciar sesión.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Resumen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Crear nueva cuenta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Precondiciones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Es necesario ingresar los datos del usuario solicitado por el sistema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Flujo Principal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valida usuario con los datos requeridos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514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Excepciones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Se valida el código del alumno. Si no se encuentra en el registro, no puede crear su cuenta de usuario.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416761"/>
              </p:ext>
            </p:extLst>
          </p:nvPr>
        </p:nvGraphicFramePr>
        <p:xfrm>
          <a:off x="457994" y="4006056"/>
          <a:ext cx="5473700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8480"/>
                <a:gridCol w="3665220"/>
              </a:tblGrid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CASO DE USO INICIAR SESION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Caso de Uso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Iniciar sesión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Actores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Estudiante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Tipo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Básico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Propósito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Iniciar sesión con el usuario creado por el alumno ingresando su correo y contraseña.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Resumen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Iniciar sesión en la app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Precondiciones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Estar registrado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Flujo Principal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valida si el usuario y la contraseña son correctos.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Excepciones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Se valida usuario, si el usuario no se encuentra registrado, se le sugiere crear una cuenta.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23264"/>
              </p:ext>
            </p:extLst>
          </p:nvPr>
        </p:nvGraphicFramePr>
        <p:xfrm>
          <a:off x="6277769" y="1146969"/>
          <a:ext cx="5473700" cy="2476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6415"/>
                <a:gridCol w="3677285"/>
              </a:tblGrid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CASO DE USO BUSCAR ESTUDIANTE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Caso de Uso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Buscar Estudiante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Actores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Estudiante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Tipo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Básico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Propósito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Encontrar compañeros de estudio a través de su nombre o código de alumno.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Resumen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Buscar amigos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Precondiciones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usuario que se busca debe estar registrado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Flujo Principal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ingresa el nombre o código del alumno en el buscador.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Excepciones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Se valida el nombre o código del alumno si no se encuentra muestra un mensaje de "Estudiante no registrado".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5266"/>
              </p:ext>
            </p:extLst>
          </p:nvPr>
        </p:nvGraphicFramePr>
        <p:xfrm>
          <a:off x="6277769" y="4006056"/>
          <a:ext cx="5473700" cy="2667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4505"/>
                <a:gridCol w="3719195"/>
              </a:tblGrid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CASO DE USO CREAR GRUPO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Caso de Uso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Crear Grupo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Actores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Estudiante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Tipo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Básico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Propósito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Contactar con otros compañeros para estudiar y compartir conocimientos de un curso en común.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Resumen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Crear grupo de estudio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Precondiciones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Tener agregado como amigo para añadir a un miembro al grupo.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Flujo Principal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realiza esta actividad cuando se requiere crear un nuevo grupo.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Excepciones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Si ya existe un grupo de estudio de ese curso, no se puede crear uno nuevo.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ACF83947-EE58-46B0-ACC9-C463D16A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30" y="272257"/>
            <a:ext cx="8152569" cy="463550"/>
          </a:xfrm>
        </p:spPr>
        <p:txBody>
          <a:bodyPr>
            <a:normAutofit fontScale="90000"/>
          </a:bodyPr>
          <a:lstStyle/>
          <a:p>
            <a:r>
              <a:rPr lang="es-ES" sz="3200" b="1" u="sng" dirty="0" smtClean="0">
                <a:solidFill>
                  <a:schemeClr val="accent2"/>
                </a:solidFill>
              </a:rPr>
              <a:t>Descripción del casos de uso de sistema</a:t>
            </a:r>
            <a:endParaRPr lang="es-ES" sz="3200" b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36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849534"/>
              </p:ext>
            </p:extLst>
          </p:nvPr>
        </p:nvGraphicFramePr>
        <p:xfrm>
          <a:off x="429419" y="500856"/>
          <a:ext cx="5473700" cy="2476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7370"/>
                <a:gridCol w="3656330"/>
              </a:tblGrid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CASO DE USO AGREGAR PREGUNTA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Caso de Uso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Agregar pregunta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Actores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Estudiante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Tipo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Básico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Propósito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Hacer una pregunta de alguna duda o consulta donde otros usuarios pueden comentar y responder y así poder buscar una solución.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Resumen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Generar pregunta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Precondiciones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Validar si la pregunta o duda ya existe en preguntas frecuentes.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Flujo Principal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valida la pregunta en el sistema.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Excepciones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Si la pregunta no se encuentra en el sistema se agrega la nueva pregunta.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168390"/>
              </p:ext>
            </p:extLst>
          </p:nvPr>
        </p:nvGraphicFramePr>
        <p:xfrm>
          <a:off x="429419" y="3567906"/>
          <a:ext cx="5473700" cy="1714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9590"/>
                <a:gridCol w="3674110"/>
              </a:tblGrid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CASO DE USO CERRAR SESION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Caso de Uso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Cerrar sesión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Actores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Estudiante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Tipo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Básico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Propósito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Finalizar la sesión cuando el usuario lo solicite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Resumen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Finalizar sesión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Precondiciones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usuario debe de tener su sesión iniciada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Flujo Principal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valida la sesión iniciada del usuario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Excepciones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No hay excepciones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216288"/>
              </p:ext>
            </p:extLst>
          </p:nvPr>
        </p:nvGraphicFramePr>
        <p:xfrm>
          <a:off x="6448704" y="571478"/>
          <a:ext cx="5473700" cy="2051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9585"/>
                <a:gridCol w="3714115"/>
              </a:tblGrid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CASO DE USO REGISTRAR UNIVERSIDAD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Caso de Uso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Registrar universidad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Actores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Administrador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Tipo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Básico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Propósito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Registrar la universidad para la cual estará habilitada la aplicación web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Resumen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Agregar a la lista una universidad especifica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Precondiciones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La universidad debe estar autorizada por la SUNEDU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Flujo Principal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Se valida la universidad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Excepciones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Si la universidad no se encuentra registrada por la SUNEDU no se podrá realizar el registro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8802"/>
              </p:ext>
            </p:extLst>
          </p:nvPr>
        </p:nvGraphicFramePr>
        <p:xfrm>
          <a:off x="6366326" y="3392995"/>
          <a:ext cx="5473700" cy="2073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9585"/>
                <a:gridCol w="3714115"/>
              </a:tblGrid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CASO DE USO REGISTRAR CARRERA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Caso de Uso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Registrar carrera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Actores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Administrador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Tipo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Básico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Propósito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Registrar la carrera para la cual estará habilitada la aplicación web.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Resumen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Agregar a la lista una carrera especifica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Precondiciones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La carrera debe de pertenecer a dicha facultad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Flujo Principal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Se valida la carrera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Excepciones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 Si la carrera no pertenece a la facultad no se podrá realizar el registro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64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694942"/>
              </p:ext>
            </p:extLst>
          </p:nvPr>
        </p:nvGraphicFramePr>
        <p:xfrm>
          <a:off x="673980" y="596192"/>
          <a:ext cx="5473700" cy="2051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9585"/>
                <a:gridCol w="3714115"/>
              </a:tblGrid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CASO DE USO REGISTRAR FACULTAD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Caso de Uso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Registrar Facultad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Actores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Administrador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Tipo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Básico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Propósito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Registrar la facultad para la cual estará habilitada la aplicación web.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Resumen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Agregar a la lista una facultad especifica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Precondiciones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La facultad debe pertenecer a la universidad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Flujo Principal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Se valida la facultad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Excepciones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Si la facultad no pertenece a la universidad no se podrá realizar el registro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695211"/>
              </p:ext>
            </p:extLst>
          </p:nvPr>
        </p:nvGraphicFramePr>
        <p:xfrm>
          <a:off x="673980" y="3504148"/>
          <a:ext cx="5473700" cy="2051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9585"/>
                <a:gridCol w="3714115"/>
              </a:tblGrid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CASO DE USO REGISTRAR CURSO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Caso de Uso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Registrar Curso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Actores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Administrador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Tipo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Básico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Propósito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Registrar el curso para la cual estará habilitada la aplicación web.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Resumen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Agregar a la lista una curso especifica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Precondiciones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El curso debe de pertenecer a la carrera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Flujo Principal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Se valida el curso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Excepciones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 Si el curso no pertenece a la carrera no se podrá realizar el registro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811817"/>
              </p:ext>
            </p:extLst>
          </p:nvPr>
        </p:nvGraphicFramePr>
        <p:xfrm>
          <a:off x="6489893" y="596192"/>
          <a:ext cx="5473700" cy="238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9585"/>
                <a:gridCol w="3714115"/>
              </a:tblGrid>
              <a:tr h="190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CASO DE USO REGISTRAR SEDE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Caso de Uso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Registrar sede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Actores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Administrador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Tipo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Básico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Propósito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Registrar la sede para la cual estará habilitada la aplicación web.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Resumen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Agregar a la lista una sede o ubicación de la universidad, facultad, carrera, etc.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Precondiciones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La sede debe coincidir con la ubicación de la universidad, facultad, carrera, etc.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Flujo Principal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Se valida la sede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Excepciones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 Si la universidad, facultad o carrera no se encuentra en la ubicación de la sede. Np se podrá realizar el registro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41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294600A6-2D71-4626-9B12-6E50FEE8D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10" y="2362200"/>
            <a:ext cx="3176140" cy="2314179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97371D06-8D0A-4CC1-B0C6-5CA8CCEF5DDB}"/>
              </a:ext>
            </a:extLst>
          </p:cNvPr>
          <p:cNvSpPr txBox="1">
            <a:spLocks/>
          </p:cNvSpPr>
          <p:nvPr/>
        </p:nvSpPr>
        <p:spPr>
          <a:xfrm>
            <a:off x="520148" y="365126"/>
            <a:ext cx="8491538" cy="4635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b="1" u="sng" dirty="0">
                <a:solidFill>
                  <a:schemeClr val="accent2"/>
                </a:solidFill>
              </a:rPr>
              <a:t>Diagrama de caso de uso de negocio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015409"/>
              </p:ext>
            </p:extLst>
          </p:nvPr>
        </p:nvGraphicFramePr>
        <p:xfrm>
          <a:off x="4636517" y="1042804"/>
          <a:ext cx="4845621" cy="55103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6679"/>
                <a:gridCol w="3448942"/>
              </a:tblGrid>
              <a:tr h="15300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Nombre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59" marR="435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Gestionar Preguntas Académicas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59" marR="43559" marT="0" marB="0"/>
                </a:tc>
              </a:tr>
              <a:tr h="15300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Actores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59" marR="435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Estudiante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59" marR="43559" marT="0" marB="0"/>
                </a:tc>
              </a:tr>
              <a:tr h="45900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Propósito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59" marR="435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Crear, buscar y gestionar Preguntas Académicas que los Usuarios/Estudiantes de la plataforma/aplicativo comparten con los demás usuarios.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59" marR="43559" marT="0" marB="0"/>
                </a:tc>
              </a:tr>
              <a:tr h="459005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Resumen: El caso de uso de se inicia cuando el estudiante ingresa al apartado de “PREGUNTAS ACADEMICAS” en el cual puede elegir entre formular una nueva pregunta y/o busca las preguntas que están publicadas en la plataforma por la comunidad misma.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59" marR="43559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5300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Curso Normal de Eventos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59" marR="43559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530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Acción del Actor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59" marR="4355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Respuesta del proceso de Negocio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59" marR="43559" marT="0" marB="0"/>
                </a:tc>
              </a:tr>
              <a:tr h="21388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1 . El Alumno entra al menú de “Preguntas académicas”</a:t>
                      </a:r>
                      <a:endParaRPr lang="en-GB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2 . El alumno elige entre las opciones de “Formular Pregunta” y “Buscar Preguntas”</a:t>
                      </a:r>
                      <a:endParaRPr lang="en-GB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3 . El alumno elige “Formular Pregunta”</a:t>
                      </a:r>
                      <a:endParaRPr lang="en-GB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5 . El alumno llena los datos solicitados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59" marR="435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4 . Se muestra el formulario de formulación de pregunta nueva</a:t>
                      </a:r>
                      <a:endParaRPr lang="en-GB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6 . Se realiza la carga de la nueva pregunta al sistema</a:t>
                      </a:r>
                      <a:endParaRPr lang="en-GB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7 . Se notifica la pregunta se creó y subió al sistema con éxito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59" marR="43559" marT="0" marB="0"/>
                </a:tc>
              </a:tr>
              <a:tr h="15300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CURSOS ALTERNOS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59" marR="43559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63021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Buscar preguntas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59" marR="43559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5255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1 . El alumno navega entre todos las preguntas existentes de la plataforma o utiliza la herramienta de filtros disponible en el buscador de preguntas.</a:t>
                      </a:r>
                      <a:endParaRPr lang="en-GB" sz="9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 </a:t>
                      </a:r>
                      <a:endParaRPr lang="en-GB" sz="9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2 . Elije La Pregunta de su interés.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59" marR="4355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3 . El sistema muestra los datos referentes a dicha pregunta (Imagen, tópico, tema,  curso, </a:t>
                      </a:r>
                      <a:r>
                        <a:rPr lang="es-PE" sz="900" dirty="0" err="1">
                          <a:effectLst/>
                        </a:rPr>
                        <a:t>etc</a:t>
                      </a:r>
                      <a:r>
                        <a:rPr lang="es-PE" sz="900" dirty="0">
                          <a:effectLst/>
                        </a:rPr>
                        <a:t>).</a:t>
                      </a:r>
                      <a:endParaRPr lang="en-GB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559" marR="43559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90863" y="2100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47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638261"/>
              </p:ext>
            </p:extLst>
          </p:nvPr>
        </p:nvGraphicFramePr>
        <p:xfrm>
          <a:off x="1038225" y="457200"/>
          <a:ext cx="5172075" cy="60293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424"/>
                <a:gridCol w="114563"/>
                <a:gridCol w="3607088"/>
              </a:tblGrid>
              <a:tr h="213809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Nombre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Gestionar Grupos de Estudio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</a:tr>
              <a:tr h="175182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Actores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Estudiante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</a:tr>
              <a:tr h="350364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Propósito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Crear, buscar y gestionar grupos de Estudio de la plataforma/aplicativo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</a:tr>
              <a:tr h="700729">
                <a:tc grid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Resumen: El caso de uso de se inicia cuando el estudiante ingresa al apartado de “GRUPOS” en el cual puede elegir entre crear un Nuevo grupo de estudio, Buscar y Unirse a grupos de estudios ya existentes, y gestionar los grupos de estudios en los que se encuentra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75182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Curso Normal de Eventos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7518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Acción del Actor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Respuesta del proceso de Negocio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</a:tr>
              <a:tr h="1751821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1 . El Alumno entra al menú de “Grupos”</a:t>
                      </a:r>
                      <a:endParaRPr lang="en-GB" sz="9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2 . El alumno elige entre las opciones de “Crear Grupo, Gestionar Grupos, Buscar Grupos”</a:t>
                      </a:r>
                      <a:endParaRPr lang="en-GB" sz="9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3 . El alumno elige “Crear Grupos”</a:t>
                      </a:r>
                      <a:endParaRPr lang="en-GB" sz="9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5 . El alumno llena los datos solicitados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4 . Se muestra el formulario de creación de nuevo grupo</a:t>
                      </a:r>
                      <a:endParaRPr lang="en-GB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6 . Se realiza la carga del grupo nuevo al sistema</a:t>
                      </a:r>
                      <a:endParaRPr lang="en-GB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7 . Se notifica la creación del grupo con éxito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</a:tr>
              <a:tr h="175182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CURSOS ALTERNOS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78225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Buscar Grupos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051092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1 . El alumno navega entre todos los grupos existentes de la plataforma.</a:t>
                      </a:r>
                      <a:endParaRPr lang="en-GB" sz="90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2 . Elije Grupo de su preferencia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3 . El sistema incluye al alumno en el grupo seleccionado.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</a:tr>
              <a:tr h="206646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>
                          <a:effectLst/>
                        </a:rPr>
                        <a:t>Gestionar Grupos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8759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1 . El alumno solicita Salir de un grupo en específico.</a:t>
                      </a:r>
                      <a:endParaRPr lang="en-GB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3 . El alumno confirma su salida de un grupo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2 . El sistema solicita confirmación de Salida de un Grupo.</a:t>
                      </a:r>
                      <a:endParaRPr lang="en-GB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4 . El sistema retira al alumno del grupo</a:t>
                      </a:r>
                      <a:endParaRPr lang="en-GB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PE" sz="900" dirty="0">
                          <a:effectLst/>
                        </a:rPr>
                        <a:t>5 . Notifica que su salida de un grupo se realizo con éxito.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11" marR="47611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43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37910671-8775-42F1-A377-CE7A81567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11" y="86872"/>
            <a:ext cx="8491538" cy="463550"/>
          </a:xfrm>
        </p:spPr>
        <p:txBody>
          <a:bodyPr>
            <a:normAutofit fontScale="90000"/>
          </a:bodyPr>
          <a:lstStyle/>
          <a:p>
            <a:r>
              <a:rPr lang="es-ES" sz="3200" b="1" u="sng" dirty="0">
                <a:solidFill>
                  <a:schemeClr val="accent2"/>
                </a:solidFill>
              </a:rPr>
              <a:t>Diagrama de clases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4" y="716173"/>
            <a:ext cx="10503243" cy="583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333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1086</Words>
  <Application>Microsoft Office PowerPoint</Application>
  <PresentationFormat>Panorámica</PresentationFormat>
  <Paragraphs>255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Faceta</vt:lpstr>
      <vt:lpstr>StudyApp</vt:lpstr>
      <vt:lpstr>Diagrama de caso de uso de Sistema</vt:lpstr>
      <vt:lpstr>Descripción del casos de uso de sistema</vt:lpstr>
      <vt:lpstr>Presentación de PowerPoint</vt:lpstr>
      <vt:lpstr>Presentación de PowerPoint</vt:lpstr>
      <vt:lpstr>Presentación de PowerPoint</vt:lpstr>
      <vt:lpstr>Presentación de PowerPoint</vt:lpstr>
      <vt:lpstr>Diagrama de clases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caso de uso de Sistema</dc:title>
  <dc:creator>Andy Eulogio Sulluchuco</dc:creator>
  <cp:lastModifiedBy>alumnos</cp:lastModifiedBy>
  <cp:revision>6</cp:revision>
  <dcterms:created xsi:type="dcterms:W3CDTF">2018-09-27T21:40:59Z</dcterms:created>
  <dcterms:modified xsi:type="dcterms:W3CDTF">2018-09-27T23:09:26Z</dcterms:modified>
</cp:coreProperties>
</file>