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0" r:id="rId4"/>
    <p:sldId id="259" r:id="rId5"/>
    <p:sldId id="262" r:id="rId6"/>
    <p:sldId id="268" r:id="rId7"/>
    <p:sldId id="261" r:id="rId8"/>
    <p:sldId id="263" r:id="rId9"/>
    <p:sldId id="264" r:id="rId10"/>
    <p:sldId id="265" r:id="rId11"/>
    <p:sldId id="266" r:id="rId12"/>
    <p:sldId id="267" r:id="rId13"/>
    <p:sldId id="269" r:id="rId14"/>
    <p:sldId id="278" r:id="rId15"/>
    <p:sldId id="283" r:id="rId16"/>
    <p:sldId id="282" r:id="rId17"/>
    <p:sldId id="281" r:id="rId18"/>
    <p:sldId id="280" r:id="rId19"/>
    <p:sldId id="271" r:id="rId20"/>
    <p:sldId id="273" r:id="rId21"/>
    <p:sldId id="279" r:id="rId22"/>
    <p:sldId id="288" r:id="rId23"/>
    <p:sldId id="287" r:id="rId24"/>
    <p:sldId id="286" r:id="rId25"/>
    <p:sldId id="285" r:id="rId26"/>
    <p:sldId id="284" r:id="rId27"/>
    <p:sldId id="289" r:id="rId28"/>
    <p:sldId id="290" r:id="rId29"/>
    <p:sldId id="291" r:id="rId30"/>
    <p:sldId id="293" r:id="rId31"/>
    <p:sldId id="295" r:id="rId32"/>
    <p:sldId id="296" r:id="rId33"/>
    <p:sldId id="297" r:id="rId34"/>
    <p:sldId id="298" r:id="rId35"/>
    <p:sldId id="299" r:id="rId36"/>
    <p:sldId id="300" r:id="rId37"/>
    <p:sldId id="301" r:id="rId38"/>
    <p:sldId id="302" r:id="rId39"/>
    <p:sldId id="305" r:id="rId40"/>
    <p:sldId id="30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EE97E-FB4F-4A41-8DA1-E3AC48116B49}" type="datetimeFigureOut">
              <a:rPr lang="cs-CZ" smtClean="0"/>
              <a:t>23.10.2019</a:t>
            </a:fld>
            <a:endParaRPr lang="cs-C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1F702-7AC6-4FEC-B137-4FA7E1B6F167}" type="slidenum">
              <a:rPr lang="cs-CZ" smtClean="0"/>
              <a:t>‹#›</a:t>
            </a:fld>
            <a:endParaRPr lang="cs-CZ"/>
          </a:p>
        </p:txBody>
      </p:sp>
    </p:spTree>
    <p:extLst>
      <p:ext uri="{BB962C8B-B14F-4D97-AF65-F5344CB8AC3E}">
        <p14:creationId xmlns:p14="http://schemas.microsoft.com/office/powerpoint/2010/main" val="3244991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8011F702-7AC6-4FEC-B137-4FA7E1B6F167}" type="slidenum">
              <a:rPr lang="cs-CZ" smtClean="0"/>
              <a:t>1</a:t>
            </a:fld>
            <a:endParaRPr lang="cs-CZ"/>
          </a:p>
        </p:txBody>
      </p:sp>
    </p:spTree>
    <p:extLst>
      <p:ext uri="{BB962C8B-B14F-4D97-AF65-F5344CB8AC3E}">
        <p14:creationId xmlns:p14="http://schemas.microsoft.com/office/powerpoint/2010/main" val="385042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A71E07D-8706-4B01-9DD7-D1B9A244A4F3}" type="datetimeFigureOut">
              <a:rPr lang="cs-CZ" smtClean="0"/>
              <a:t>23.10.2019</a:t>
            </a:fld>
            <a:endParaRPr lang="cs-C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cs-C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8667C38-E089-46E0-B65E-1B8619D6EF16}" type="slidenum">
              <a:rPr lang="cs-CZ" smtClean="0"/>
              <a:t>‹#›</a:t>
            </a:fld>
            <a:endParaRPr lang="cs-C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8690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1E07D-8706-4B01-9DD7-D1B9A244A4F3}" type="datetimeFigureOut">
              <a:rPr lang="cs-CZ" smtClean="0"/>
              <a:t>23.10.2019</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18667C38-E089-46E0-B65E-1B8619D6EF16}" type="slidenum">
              <a:rPr lang="cs-CZ" smtClean="0"/>
              <a:t>‹#›</a:t>
            </a:fld>
            <a:endParaRPr lang="cs-CZ"/>
          </a:p>
        </p:txBody>
      </p:sp>
    </p:spTree>
    <p:extLst>
      <p:ext uri="{BB962C8B-B14F-4D97-AF65-F5344CB8AC3E}">
        <p14:creationId xmlns:p14="http://schemas.microsoft.com/office/powerpoint/2010/main" val="303116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1E07D-8706-4B01-9DD7-D1B9A244A4F3}" type="datetimeFigureOut">
              <a:rPr lang="cs-CZ" smtClean="0"/>
              <a:t>23.10.2019</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18667C38-E089-46E0-B65E-1B8619D6EF16}" type="slidenum">
              <a:rPr lang="cs-CZ" smtClean="0"/>
              <a:t>‹#›</a:t>
            </a:fld>
            <a:endParaRPr lang="cs-CZ"/>
          </a:p>
        </p:txBody>
      </p:sp>
    </p:spTree>
    <p:extLst>
      <p:ext uri="{BB962C8B-B14F-4D97-AF65-F5344CB8AC3E}">
        <p14:creationId xmlns:p14="http://schemas.microsoft.com/office/powerpoint/2010/main" val="60878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1E07D-8706-4B01-9DD7-D1B9A244A4F3}" type="datetimeFigureOut">
              <a:rPr lang="cs-CZ" smtClean="0"/>
              <a:t>23.10.2019</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18667C38-E089-46E0-B65E-1B8619D6EF16}" type="slidenum">
              <a:rPr lang="cs-CZ" smtClean="0"/>
              <a:t>‹#›</a:t>
            </a:fld>
            <a:endParaRPr lang="cs-CZ"/>
          </a:p>
        </p:txBody>
      </p:sp>
    </p:spTree>
    <p:extLst>
      <p:ext uri="{BB962C8B-B14F-4D97-AF65-F5344CB8AC3E}">
        <p14:creationId xmlns:p14="http://schemas.microsoft.com/office/powerpoint/2010/main" val="261548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71E07D-8706-4B01-9DD7-D1B9A244A4F3}" type="datetimeFigureOut">
              <a:rPr lang="cs-CZ" smtClean="0"/>
              <a:t>23.10.2019</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18667C38-E089-46E0-B65E-1B8619D6EF16}" type="slidenum">
              <a:rPr lang="cs-CZ" smtClean="0"/>
              <a:t>‹#›</a:t>
            </a:fld>
            <a:endParaRPr lang="cs-C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500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71E07D-8706-4B01-9DD7-D1B9A244A4F3}" type="datetimeFigureOut">
              <a:rPr lang="cs-CZ" smtClean="0"/>
              <a:t>23.10.2019</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18667C38-E089-46E0-B65E-1B8619D6EF16}" type="slidenum">
              <a:rPr lang="cs-CZ" smtClean="0"/>
              <a:t>‹#›</a:t>
            </a:fld>
            <a:endParaRPr lang="cs-CZ"/>
          </a:p>
        </p:txBody>
      </p:sp>
    </p:spTree>
    <p:extLst>
      <p:ext uri="{BB962C8B-B14F-4D97-AF65-F5344CB8AC3E}">
        <p14:creationId xmlns:p14="http://schemas.microsoft.com/office/powerpoint/2010/main" val="191588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71E07D-8706-4B01-9DD7-D1B9A244A4F3}" type="datetimeFigureOut">
              <a:rPr lang="cs-CZ" smtClean="0"/>
              <a:t>23.10.2019</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18667C38-E089-46E0-B65E-1B8619D6EF16}" type="slidenum">
              <a:rPr lang="cs-CZ" smtClean="0"/>
              <a:t>‹#›</a:t>
            </a:fld>
            <a:endParaRPr lang="cs-CZ"/>
          </a:p>
        </p:txBody>
      </p:sp>
    </p:spTree>
    <p:extLst>
      <p:ext uri="{BB962C8B-B14F-4D97-AF65-F5344CB8AC3E}">
        <p14:creationId xmlns:p14="http://schemas.microsoft.com/office/powerpoint/2010/main" val="335743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71E07D-8706-4B01-9DD7-D1B9A244A4F3}" type="datetimeFigureOut">
              <a:rPr lang="cs-CZ" smtClean="0"/>
              <a:t>23.10.2019</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18667C38-E089-46E0-B65E-1B8619D6EF16}" type="slidenum">
              <a:rPr lang="cs-CZ" smtClean="0"/>
              <a:t>‹#›</a:t>
            </a:fld>
            <a:endParaRPr lang="cs-CZ"/>
          </a:p>
        </p:txBody>
      </p:sp>
    </p:spTree>
    <p:extLst>
      <p:ext uri="{BB962C8B-B14F-4D97-AF65-F5344CB8AC3E}">
        <p14:creationId xmlns:p14="http://schemas.microsoft.com/office/powerpoint/2010/main" val="102473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1E07D-8706-4B01-9DD7-D1B9A244A4F3}" type="datetimeFigureOut">
              <a:rPr lang="cs-CZ" smtClean="0"/>
              <a:t>23.10.2019</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18667C38-E089-46E0-B65E-1B8619D6EF16}" type="slidenum">
              <a:rPr lang="cs-CZ" smtClean="0"/>
              <a:t>‹#›</a:t>
            </a:fld>
            <a:endParaRPr lang="cs-CZ"/>
          </a:p>
        </p:txBody>
      </p:sp>
    </p:spTree>
    <p:extLst>
      <p:ext uri="{BB962C8B-B14F-4D97-AF65-F5344CB8AC3E}">
        <p14:creationId xmlns:p14="http://schemas.microsoft.com/office/powerpoint/2010/main" val="111568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71E07D-8706-4B01-9DD7-D1B9A244A4F3}" type="datetimeFigureOut">
              <a:rPr lang="cs-CZ" smtClean="0"/>
              <a:t>23.10.2019</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18667C38-E089-46E0-B65E-1B8619D6EF16}" type="slidenum">
              <a:rPr lang="cs-CZ" smtClean="0"/>
              <a:t>‹#›</a:t>
            </a:fld>
            <a:endParaRPr lang="cs-CZ"/>
          </a:p>
        </p:txBody>
      </p:sp>
    </p:spTree>
    <p:extLst>
      <p:ext uri="{BB962C8B-B14F-4D97-AF65-F5344CB8AC3E}">
        <p14:creationId xmlns:p14="http://schemas.microsoft.com/office/powerpoint/2010/main" val="213921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71E07D-8706-4B01-9DD7-D1B9A244A4F3}" type="datetimeFigureOut">
              <a:rPr lang="cs-CZ" smtClean="0"/>
              <a:t>23.10.2019</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18667C38-E089-46E0-B65E-1B8619D6EF16}" type="slidenum">
              <a:rPr lang="cs-CZ" smtClean="0"/>
              <a:t>‹#›</a:t>
            </a:fld>
            <a:endParaRPr lang="cs-CZ"/>
          </a:p>
        </p:txBody>
      </p:sp>
    </p:spTree>
    <p:extLst>
      <p:ext uri="{BB962C8B-B14F-4D97-AF65-F5344CB8AC3E}">
        <p14:creationId xmlns:p14="http://schemas.microsoft.com/office/powerpoint/2010/main" val="322115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A71E07D-8706-4B01-9DD7-D1B9A244A4F3}" type="datetimeFigureOut">
              <a:rPr lang="cs-CZ" smtClean="0"/>
              <a:t>23.10.2019</a:t>
            </a:fld>
            <a:endParaRPr lang="cs-C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cs-C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8667C38-E089-46E0-B65E-1B8619D6EF16}" type="slidenum">
              <a:rPr lang="cs-CZ" smtClean="0"/>
              <a:t>‹#›</a:t>
            </a:fld>
            <a:endParaRPr lang="cs-CZ"/>
          </a:p>
        </p:txBody>
      </p:sp>
    </p:spTree>
    <p:extLst>
      <p:ext uri="{BB962C8B-B14F-4D97-AF65-F5344CB8AC3E}">
        <p14:creationId xmlns:p14="http://schemas.microsoft.com/office/powerpoint/2010/main" val="234411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youtu.be/efs3QRr8LWw"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5A980E-7CD3-437E-9278-7E8428840488}"/>
              </a:ext>
            </a:extLst>
          </p:cNvPr>
          <p:cNvSpPr>
            <a:spLocks noGrp="1"/>
          </p:cNvSpPr>
          <p:nvPr>
            <p:ph type="ctrTitle"/>
          </p:nvPr>
        </p:nvSpPr>
        <p:spPr>
          <a:xfrm>
            <a:off x="8318090" y="758952"/>
            <a:ext cx="2802194" cy="4041648"/>
          </a:xfrm>
        </p:spPr>
        <p:txBody>
          <a:bodyPr>
            <a:normAutofit/>
          </a:bodyPr>
          <a:lstStyle/>
          <a:p>
            <a:r>
              <a:rPr lang="en-US" sz="6600" b="1" dirty="0">
                <a:solidFill>
                  <a:srgbClr val="FFFFFF"/>
                </a:solidFill>
              </a:rPr>
              <a:t>DATA LEAK</a:t>
            </a:r>
            <a:endParaRPr lang="cs-CZ" sz="6600" b="1" dirty="0">
              <a:solidFill>
                <a:srgbClr val="FFFFFF"/>
              </a:solidFill>
            </a:endParaRPr>
          </a:p>
        </p:txBody>
      </p:sp>
      <p:sp>
        <p:nvSpPr>
          <p:cNvPr id="3" name="Subtitle 2">
            <a:extLst>
              <a:ext uri="{FF2B5EF4-FFF2-40B4-BE49-F238E27FC236}">
                <a16:creationId xmlns:a16="http://schemas.microsoft.com/office/drawing/2014/main" id="{1102DAAA-EB7D-4CC5-9346-46B3DBF7A6DB}"/>
              </a:ext>
            </a:extLst>
          </p:cNvPr>
          <p:cNvSpPr>
            <a:spLocks noGrp="1"/>
          </p:cNvSpPr>
          <p:nvPr>
            <p:ph type="subTitle" idx="1"/>
          </p:nvPr>
        </p:nvSpPr>
        <p:spPr>
          <a:xfrm>
            <a:off x="8318089" y="4800600"/>
            <a:ext cx="2802195" cy="1691640"/>
          </a:xfrm>
        </p:spPr>
        <p:txBody>
          <a:bodyPr>
            <a:normAutofit/>
          </a:bodyPr>
          <a:lstStyle/>
          <a:p>
            <a:r>
              <a:rPr lang="en-US" sz="1800" dirty="0">
                <a:solidFill>
                  <a:srgbClr val="D9D9D9"/>
                </a:solidFill>
              </a:rPr>
              <a:t>Jiri </a:t>
            </a:r>
            <a:r>
              <a:rPr lang="en-US" sz="1800" dirty="0" err="1">
                <a:solidFill>
                  <a:srgbClr val="D9D9D9"/>
                </a:solidFill>
              </a:rPr>
              <a:t>Vana</a:t>
            </a:r>
            <a:endParaRPr lang="cs-CZ" sz="1800" dirty="0">
              <a:solidFill>
                <a:srgbClr val="D9D9D9"/>
              </a:solidFill>
            </a:endParaRPr>
          </a:p>
        </p:txBody>
      </p:sp>
      <p:sp useBgFill="1">
        <p:nvSpPr>
          <p:cNvPr id="14" name="Rectangle 13">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08FED40C-415C-4D8B-A74E-6A7A2758CF0F}"/>
              </a:ext>
            </a:extLst>
          </p:cNvPr>
          <p:cNvGrpSpPr/>
          <p:nvPr/>
        </p:nvGrpSpPr>
        <p:grpSpPr>
          <a:xfrm>
            <a:off x="537329" y="504825"/>
            <a:ext cx="7475962" cy="6269668"/>
            <a:chOff x="537329" y="504825"/>
            <a:chExt cx="7475962" cy="6269668"/>
          </a:xfrm>
        </p:grpSpPr>
        <p:pic>
          <p:nvPicPr>
            <p:cNvPr id="5" name="Picture 4" descr="A close up of a person&#10;&#10;Description automatically generated">
              <a:extLst>
                <a:ext uri="{FF2B5EF4-FFF2-40B4-BE49-F238E27FC236}">
                  <a16:creationId xmlns:a16="http://schemas.microsoft.com/office/drawing/2014/main" id="{DBF07F04-F768-4227-ABEE-0032E4F86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29" y="504826"/>
              <a:ext cx="7467341" cy="6269666"/>
            </a:xfrm>
            <a:prstGeom prst="rect">
              <a:avLst/>
            </a:prstGeom>
          </p:spPr>
        </p:pic>
        <p:sp>
          <p:nvSpPr>
            <p:cNvPr id="6" name="Rectangle 5">
              <a:extLst>
                <a:ext uri="{FF2B5EF4-FFF2-40B4-BE49-F238E27FC236}">
                  <a16:creationId xmlns:a16="http://schemas.microsoft.com/office/drawing/2014/main" id="{AE65F928-BC9B-4496-ACE9-C25AE667D9EE}"/>
                </a:ext>
              </a:extLst>
            </p:cNvPr>
            <p:cNvSpPr/>
            <p:nvPr/>
          </p:nvSpPr>
          <p:spPr>
            <a:xfrm>
              <a:off x="7927847" y="504825"/>
              <a:ext cx="85444" cy="6269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3" name="Rectangle 22">
              <a:extLst>
                <a:ext uri="{FF2B5EF4-FFF2-40B4-BE49-F238E27FC236}">
                  <a16:creationId xmlns:a16="http://schemas.microsoft.com/office/drawing/2014/main" id="{4C48FC99-7D76-4ABD-8C66-3A8FE2EE3335}"/>
                </a:ext>
              </a:extLst>
            </p:cNvPr>
            <p:cNvSpPr/>
            <p:nvPr/>
          </p:nvSpPr>
          <p:spPr>
            <a:xfrm rot="16200000">
              <a:off x="4109749" y="2956395"/>
              <a:ext cx="245679" cy="7390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spTree>
    <p:extLst>
      <p:ext uri="{BB962C8B-B14F-4D97-AF65-F5344CB8AC3E}">
        <p14:creationId xmlns:p14="http://schemas.microsoft.com/office/powerpoint/2010/main" val="38086610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Dollar">
            <a:extLst>
              <a:ext uri="{FF2B5EF4-FFF2-40B4-BE49-F238E27FC236}">
                <a16:creationId xmlns:a16="http://schemas.microsoft.com/office/drawing/2014/main" id="{4942B496-D558-458B-970E-23320A4E0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21560"/>
            <a:ext cx="9692640" cy="1325562"/>
          </a:xfrm>
        </p:spPr>
        <p:txBody>
          <a:bodyPr>
            <a:normAutofit/>
          </a:bodyPr>
          <a:lstStyle/>
          <a:p>
            <a:r>
              <a:rPr lang="en-US" b="1" dirty="0"/>
              <a:t>COST OF DATA LEAKAGE</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48"/>
            <a:ext cx="9292639" cy="2789256"/>
          </a:xfrm>
        </p:spPr>
        <p:txBody>
          <a:bodyPr>
            <a:normAutofit fontScale="92500"/>
          </a:bodyPr>
          <a:lstStyle/>
          <a:p>
            <a:pPr lvl="0">
              <a:lnSpc>
                <a:spcPct val="100000"/>
              </a:lnSpc>
            </a:pPr>
            <a:r>
              <a:rPr lang="en-US" sz="2600" dirty="0"/>
              <a:t>Unaddressed appropriately and in timely manner, can result</a:t>
            </a:r>
          </a:p>
          <a:p>
            <a:pPr lvl="1">
              <a:lnSpc>
                <a:spcPct val="100000"/>
              </a:lnSpc>
            </a:pPr>
            <a:r>
              <a:rPr lang="en-US" sz="2400" dirty="0"/>
              <a:t>In physical, material or non-material damage, such as loss of control over personal data or limitation of rights, discrimination, identity theft or fraud, financial loss, damage to reputation, loss of confidentiality of personal data protected by professional secrecy</a:t>
            </a:r>
          </a:p>
          <a:p>
            <a:pPr lvl="1">
              <a:lnSpc>
                <a:spcPct val="100000"/>
              </a:lnSpc>
            </a:pPr>
            <a:r>
              <a:rPr lang="en-US" sz="2400" dirty="0"/>
              <a:t>Any other significant economic or social disadvantage to the natural person concerned</a:t>
            </a:r>
          </a:p>
        </p:txBody>
      </p:sp>
      <p:sp>
        <p:nvSpPr>
          <p:cNvPr id="4" name="Title 1">
            <a:extLst>
              <a:ext uri="{FF2B5EF4-FFF2-40B4-BE49-F238E27FC236}">
                <a16:creationId xmlns:a16="http://schemas.microsoft.com/office/drawing/2014/main" id="{F2469CE1-E566-4F0D-96D0-8FB3BB53B195}"/>
              </a:ext>
            </a:extLst>
          </p:cNvPr>
          <p:cNvSpPr txBox="1">
            <a:spLocks/>
          </p:cNvSpPr>
          <p:nvPr/>
        </p:nvSpPr>
        <p:spPr>
          <a:xfrm>
            <a:off x="6249972" y="1421560"/>
            <a:ext cx="2799760" cy="5934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r"/>
            <a:r>
              <a:rPr lang="en-US" sz="2000" b="1" dirty="0"/>
              <a:t>For natural person</a:t>
            </a:r>
            <a:endParaRPr lang="cs-CZ" sz="2000" b="1" dirty="0"/>
          </a:p>
        </p:txBody>
      </p:sp>
    </p:spTree>
    <p:extLst>
      <p:ext uri="{BB962C8B-B14F-4D97-AF65-F5344CB8AC3E}">
        <p14:creationId xmlns:p14="http://schemas.microsoft.com/office/powerpoint/2010/main" val="130654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4DC2904-EC66-4368-B1FB-C6B0E960CF38}"/>
              </a:ext>
            </a:extLst>
          </p:cNvPr>
          <p:cNvSpPr>
            <a:spLocks noGrp="1"/>
          </p:cNvSpPr>
          <p:nvPr>
            <p:ph type="title"/>
          </p:nvPr>
        </p:nvSpPr>
        <p:spPr>
          <a:xfrm>
            <a:off x="1261871" y="588862"/>
            <a:ext cx="9692640" cy="899470"/>
          </a:xfrm>
        </p:spPr>
        <p:txBody>
          <a:bodyPr>
            <a:normAutofit/>
          </a:bodyPr>
          <a:lstStyle/>
          <a:p>
            <a:r>
              <a:rPr lang="en-US" sz="4400" b="1" dirty="0"/>
              <a:t>THREE RISK AREAS</a:t>
            </a:r>
            <a:endParaRPr lang="cs-CZ" sz="4400" b="1" dirty="0"/>
          </a:p>
        </p:txBody>
      </p:sp>
      <p:sp>
        <p:nvSpPr>
          <p:cNvPr id="12" name="Content Placeholder 11">
            <a:extLst>
              <a:ext uri="{FF2B5EF4-FFF2-40B4-BE49-F238E27FC236}">
                <a16:creationId xmlns:a16="http://schemas.microsoft.com/office/drawing/2014/main" id="{38A19B2B-CE25-42A0-9518-5A919CA61A8F}"/>
              </a:ext>
            </a:extLst>
          </p:cNvPr>
          <p:cNvSpPr>
            <a:spLocks noGrp="1"/>
          </p:cNvSpPr>
          <p:nvPr>
            <p:ph idx="1"/>
          </p:nvPr>
        </p:nvSpPr>
        <p:spPr>
          <a:xfrm>
            <a:off x="1261871" y="1610616"/>
            <a:ext cx="5615583" cy="4558665"/>
          </a:xfrm>
        </p:spPr>
        <p:txBody>
          <a:bodyPr>
            <a:normAutofit fontScale="92500" lnSpcReduction="10000"/>
          </a:bodyPr>
          <a:lstStyle/>
          <a:p>
            <a:r>
              <a:rPr lang="en-US" sz="2600" dirty="0"/>
              <a:t>PII – Personally Identifiable Information</a:t>
            </a:r>
          </a:p>
          <a:p>
            <a:pPr lvl="1"/>
            <a:r>
              <a:rPr lang="en-US" sz="2200" dirty="0"/>
              <a:t>Birth date, employee numbers, social security / national numbers, credit card information, personal health information</a:t>
            </a:r>
          </a:p>
          <a:p>
            <a:r>
              <a:rPr lang="en-US" sz="2600" dirty="0"/>
              <a:t>IP – Intellectual Property</a:t>
            </a:r>
          </a:p>
          <a:p>
            <a:pPr lvl="1"/>
            <a:r>
              <a:rPr lang="en-US" sz="2200" dirty="0"/>
              <a:t>Source code, product design documents, research information, patent applications, customer lists</a:t>
            </a:r>
          </a:p>
          <a:p>
            <a:r>
              <a:rPr lang="en-US" sz="2600" dirty="0"/>
              <a:t>NPI – National Provider Identifier</a:t>
            </a:r>
          </a:p>
          <a:p>
            <a:pPr lvl="1"/>
            <a:r>
              <a:rPr lang="en-US" sz="2200" dirty="0"/>
              <a:t>Financial information, merges and acquisitions activities and information, executive communication, legal and regulatory matters, corporate policies</a:t>
            </a:r>
            <a:endParaRPr lang="cs-CZ" sz="2200" dirty="0"/>
          </a:p>
        </p:txBody>
      </p:sp>
      <p:pic>
        <p:nvPicPr>
          <p:cNvPr id="16" name="Graphic 15" descr="Warning">
            <a:extLst>
              <a:ext uri="{FF2B5EF4-FFF2-40B4-BE49-F238E27FC236}">
                <a16:creationId xmlns:a16="http://schemas.microsoft.com/office/drawing/2014/main" id="{63394636-A68E-4D91-9B4C-6CF143C7BE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596" y="2410230"/>
            <a:ext cx="2959438" cy="2959438"/>
          </a:xfrm>
          <a:prstGeom prst="rect">
            <a:avLst/>
          </a:prstGeom>
        </p:spPr>
      </p:pic>
    </p:spTree>
    <p:extLst>
      <p:ext uri="{BB962C8B-B14F-4D97-AF65-F5344CB8AC3E}">
        <p14:creationId xmlns:p14="http://schemas.microsoft.com/office/powerpoint/2010/main" val="291791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a:extLst>
              <a:ext uri="{FF2B5EF4-FFF2-40B4-BE49-F238E27FC236}">
                <a16:creationId xmlns:a16="http://schemas.microsoft.com/office/drawing/2014/main" id="{C4DC2904-EC66-4368-B1FB-C6B0E960CF38}"/>
              </a:ext>
            </a:extLst>
          </p:cNvPr>
          <p:cNvSpPr>
            <a:spLocks noGrp="1"/>
          </p:cNvSpPr>
          <p:nvPr>
            <p:ph type="title"/>
          </p:nvPr>
        </p:nvSpPr>
        <p:spPr>
          <a:xfrm>
            <a:off x="5684547" y="930605"/>
            <a:ext cx="5604466" cy="4222456"/>
          </a:xfrm>
        </p:spPr>
        <p:txBody>
          <a:bodyPr vert="horz" lIns="91440" tIns="45720" rIns="91440" bIns="45720" rtlCol="0" anchor="b">
            <a:normAutofit fontScale="90000"/>
          </a:bodyPr>
          <a:lstStyle/>
          <a:p>
            <a:pPr>
              <a:lnSpc>
                <a:spcPct val="85000"/>
              </a:lnSpc>
            </a:pPr>
            <a:r>
              <a:rPr lang="en-US" sz="5600" b="1" kern="1200" spc="-50" baseline="0" dirty="0">
                <a:solidFill>
                  <a:srgbClr val="FFFFFF"/>
                </a:solidFill>
                <a:latin typeface="+mj-lt"/>
                <a:ea typeface="+mj-ea"/>
                <a:cs typeface="+mj-cs"/>
              </a:rPr>
              <a:t>WHY DOES IT HAPPEN?</a:t>
            </a:r>
            <a:br>
              <a:rPr lang="en-US" sz="5600" b="1" kern="1200" spc="-50" baseline="0" dirty="0">
                <a:solidFill>
                  <a:srgbClr val="FFFFFF"/>
                </a:solidFill>
                <a:latin typeface="+mj-lt"/>
                <a:ea typeface="+mj-ea"/>
                <a:cs typeface="+mj-cs"/>
              </a:rPr>
            </a:br>
            <a:br>
              <a:rPr lang="en-US" sz="5600" b="1" kern="1200" spc="-50" baseline="0" dirty="0">
                <a:solidFill>
                  <a:srgbClr val="FFFFFF"/>
                </a:solidFill>
                <a:latin typeface="+mj-lt"/>
                <a:ea typeface="+mj-ea"/>
                <a:cs typeface="+mj-cs"/>
              </a:rPr>
            </a:br>
            <a:r>
              <a:rPr lang="en-US" sz="5600" b="1" kern="1200" spc="-50" baseline="0" dirty="0">
                <a:solidFill>
                  <a:srgbClr val="FFFFFF"/>
                </a:solidFill>
                <a:latin typeface="+mj-lt"/>
                <a:ea typeface="+mj-ea"/>
                <a:cs typeface="+mj-cs"/>
              </a:rPr>
              <a:t>WHO IS RESPONSIBLE?</a:t>
            </a:r>
          </a:p>
        </p:txBody>
      </p:sp>
      <p:sp useBgFill="1">
        <p:nvSpPr>
          <p:cNvPr id="25" name="Rectangle 24">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Questions">
            <a:extLst>
              <a:ext uri="{FF2B5EF4-FFF2-40B4-BE49-F238E27FC236}">
                <a16:creationId xmlns:a16="http://schemas.microsoft.com/office/drawing/2014/main" id="{408ABECD-461A-481F-96CD-BD6262857E6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
        <p:nvSpPr>
          <p:cNvPr id="27" name="Rectangle 26">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57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4DC2904-EC66-4368-B1FB-C6B0E960CF38}"/>
              </a:ext>
            </a:extLst>
          </p:cNvPr>
          <p:cNvSpPr>
            <a:spLocks noGrp="1"/>
          </p:cNvSpPr>
          <p:nvPr>
            <p:ph type="title"/>
          </p:nvPr>
        </p:nvSpPr>
        <p:spPr>
          <a:xfrm>
            <a:off x="1261871" y="914401"/>
            <a:ext cx="9692640" cy="1412653"/>
          </a:xfrm>
        </p:spPr>
        <p:txBody>
          <a:bodyPr>
            <a:normAutofit/>
          </a:bodyPr>
          <a:lstStyle/>
          <a:p>
            <a:r>
              <a:rPr lang="en-US" sz="4400" b="1" dirty="0"/>
              <a:t>MOST COMMON REASONS</a:t>
            </a:r>
            <a:br>
              <a:rPr lang="en-US" sz="4400" b="1" dirty="0"/>
            </a:br>
            <a:r>
              <a:rPr lang="en-US" sz="3200" b="1" dirty="0"/>
              <a:t>OF DATA LEAKS AND DATA LOSS</a:t>
            </a:r>
            <a:endParaRPr lang="cs-CZ" sz="4400" b="1" dirty="0"/>
          </a:p>
        </p:txBody>
      </p:sp>
      <p:sp>
        <p:nvSpPr>
          <p:cNvPr id="12" name="Content Placeholder 11">
            <a:extLst>
              <a:ext uri="{FF2B5EF4-FFF2-40B4-BE49-F238E27FC236}">
                <a16:creationId xmlns:a16="http://schemas.microsoft.com/office/drawing/2014/main" id="{38A19B2B-CE25-42A0-9518-5A919CA61A8F}"/>
              </a:ext>
            </a:extLst>
          </p:cNvPr>
          <p:cNvSpPr>
            <a:spLocks noGrp="1"/>
          </p:cNvSpPr>
          <p:nvPr>
            <p:ph idx="1"/>
          </p:nvPr>
        </p:nvSpPr>
        <p:spPr>
          <a:xfrm>
            <a:off x="1261871" y="2730742"/>
            <a:ext cx="5940207" cy="4048250"/>
          </a:xfrm>
        </p:spPr>
        <p:txBody>
          <a:bodyPr>
            <a:normAutofit/>
          </a:bodyPr>
          <a:lstStyle/>
          <a:p>
            <a:r>
              <a:rPr lang="en-US" sz="2200" dirty="0"/>
              <a:t>Ex-employees, partners, customers</a:t>
            </a:r>
          </a:p>
          <a:p>
            <a:r>
              <a:rPr lang="en-US" sz="2200" dirty="0"/>
              <a:t>Over 1/3 due to negligence</a:t>
            </a:r>
          </a:p>
          <a:p>
            <a:r>
              <a:rPr lang="en-US" sz="2200" dirty="0"/>
              <a:t>Nearly 30% of loss on portable devices</a:t>
            </a:r>
          </a:p>
          <a:p>
            <a:r>
              <a:rPr lang="en-US" sz="2200" dirty="0"/>
              <a:t>Increasing loss from external collaboration</a:t>
            </a:r>
          </a:p>
          <a:p>
            <a:r>
              <a:rPr lang="en-US" sz="2200" dirty="0"/>
              <a:t>Hackers, malware</a:t>
            </a:r>
            <a:endParaRPr lang="cs-CZ" sz="2200" dirty="0"/>
          </a:p>
        </p:txBody>
      </p:sp>
      <p:pic>
        <p:nvPicPr>
          <p:cNvPr id="16" name="Graphic 15" descr="Detective">
            <a:extLst>
              <a:ext uri="{FF2B5EF4-FFF2-40B4-BE49-F238E27FC236}">
                <a16:creationId xmlns:a16="http://schemas.microsoft.com/office/drawing/2014/main" id="{63394636-A68E-4D91-9B4C-6CF143C7BE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511571" y="2730742"/>
            <a:ext cx="2959438" cy="2959438"/>
          </a:xfrm>
          <a:prstGeom prst="rect">
            <a:avLst/>
          </a:prstGeom>
        </p:spPr>
      </p:pic>
      <p:grpSp>
        <p:nvGrpSpPr>
          <p:cNvPr id="5" name="Group 4">
            <a:extLst>
              <a:ext uri="{FF2B5EF4-FFF2-40B4-BE49-F238E27FC236}">
                <a16:creationId xmlns:a16="http://schemas.microsoft.com/office/drawing/2014/main" id="{526219F0-196D-4B71-83C7-CC1E70AED421}"/>
              </a:ext>
            </a:extLst>
          </p:cNvPr>
          <p:cNvGrpSpPr/>
          <p:nvPr/>
        </p:nvGrpSpPr>
        <p:grpSpPr>
          <a:xfrm>
            <a:off x="6636469" y="2399435"/>
            <a:ext cx="1128703" cy="1126189"/>
            <a:chOff x="6636469" y="2399435"/>
            <a:chExt cx="1128703" cy="1126189"/>
          </a:xfrm>
        </p:grpSpPr>
        <p:pic>
          <p:nvPicPr>
            <p:cNvPr id="6" name="Graphic 5" descr="Heart">
              <a:extLst>
                <a:ext uri="{FF2B5EF4-FFF2-40B4-BE49-F238E27FC236}">
                  <a16:creationId xmlns:a16="http://schemas.microsoft.com/office/drawing/2014/main" id="{D3D41D21-B395-4046-A7E7-70FEBC8FB1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638983" y="2399435"/>
              <a:ext cx="1126189" cy="1126189"/>
            </a:xfrm>
            <a:prstGeom prst="rect">
              <a:avLst/>
            </a:prstGeom>
          </p:spPr>
        </p:pic>
        <p:cxnSp>
          <p:nvCxnSpPr>
            <p:cNvPr id="7" name="Straight Connector 6">
              <a:extLst>
                <a:ext uri="{FF2B5EF4-FFF2-40B4-BE49-F238E27FC236}">
                  <a16:creationId xmlns:a16="http://schemas.microsoft.com/office/drawing/2014/main" id="{9DD013C3-314F-4B59-AC26-773D4C78EB0E}"/>
                </a:ext>
              </a:extLst>
            </p:cNvPr>
            <p:cNvCxnSpPr>
              <a:cxnSpLocks/>
            </p:cNvCxnSpPr>
            <p:nvPr/>
          </p:nvCxnSpPr>
          <p:spPr>
            <a:xfrm flipH="1">
              <a:off x="6638984" y="2535950"/>
              <a:ext cx="1126188" cy="8892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F7C592F-3D79-4CEA-A106-5D5E6057D66D}"/>
                </a:ext>
              </a:extLst>
            </p:cNvPr>
            <p:cNvCxnSpPr>
              <a:cxnSpLocks/>
            </p:cNvCxnSpPr>
            <p:nvPr/>
          </p:nvCxnSpPr>
          <p:spPr>
            <a:xfrm flipH="1" flipV="1">
              <a:off x="6636469" y="2535950"/>
              <a:ext cx="1128703" cy="88920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958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a:extLst>
              <a:ext uri="{FF2B5EF4-FFF2-40B4-BE49-F238E27FC236}">
                <a16:creationId xmlns:a16="http://schemas.microsoft.com/office/drawing/2014/main" id="{C4DC2904-EC66-4368-B1FB-C6B0E960CF38}"/>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fontAlgn="base">
              <a:lnSpc>
                <a:spcPct val="85000"/>
              </a:lnSpc>
            </a:pPr>
            <a:r>
              <a:rPr lang="en-US" sz="5000" b="1" kern="1200" spc="-50" baseline="0">
                <a:solidFill>
                  <a:srgbClr val="FFFFFF"/>
                </a:solidFill>
                <a:latin typeface="+mj-lt"/>
                <a:ea typeface="+mj-ea"/>
                <a:cs typeface="+mj-cs"/>
              </a:rPr>
              <a:t>5 INDUSTRIES MOST AT RISK OF DATA BREACHES</a:t>
            </a:r>
          </a:p>
        </p:txBody>
      </p:sp>
      <p:sp useBgFill="1">
        <p:nvSpPr>
          <p:cNvPr id="22" name="Rectangle 21">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Warning">
            <a:extLst>
              <a:ext uri="{FF2B5EF4-FFF2-40B4-BE49-F238E27FC236}">
                <a16:creationId xmlns:a16="http://schemas.microsoft.com/office/drawing/2014/main" id="{068FA9AB-A8CD-428F-BA68-875D54794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
        <p:nvSpPr>
          <p:cNvPr id="24" name="Rectangle 23">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35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picture containing screenshot&#10;&#10;Description automatically generated">
            <a:extLst>
              <a:ext uri="{FF2B5EF4-FFF2-40B4-BE49-F238E27FC236}">
                <a16:creationId xmlns:a16="http://schemas.microsoft.com/office/drawing/2014/main" id="{E1469F8A-AF8B-4A15-857D-0E909EFFD2F6}"/>
              </a:ext>
            </a:extLst>
          </p:cNvPr>
          <p:cNvPicPr>
            <a:picLocks noChangeAspect="1"/>
          </p:cNvPicPr>
          <p:nvPr/>
        </p:nvPicPr>
        <p:blipFill rotWithShape="1">
          <a:blip r:embed="rId2">
            <a:extLst>
              <a:ext uri="{28A0092B-C50C-407E-A947-70E740481C1C}">
                <a14:useLocalDpi xmlns:a14="http://schemas.microsoft.com/office/drawing/2010/main" val="0"/>
              </a:ext>
            </a:extLst>
          </a:blip>
          <a:srcRect b="16494"/>
          <a:stretch/>
        </p:blipFill>
        <p:spPr>
          <a:xfrm>
            <a:off x="1716261" y="476531"/>
            <a:ext cx="8759477" cy="5904938"/>
          </a:xfrm>
          <a:prstGeom prst="rect">
            <a:avLst/>
          </a:prstGeom>
        </p:spPr>
      </p:pic>
    </p:spTree>
    <p:extLst>
      <p:ext uri="{BB962C8B-B14F-4D97-AF65-F5344CB8AC3E}">
        <p14:creationId xmlns:p14="http://schemas.microsoft.com/office/powerpoint/2010/main" val="198751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picture containing screenshot&#10;&#10;Description automatically generated">
            <a:extLst>
              <a:ext uri="{FF2B5EF4-FFF2-40B4-BE49-F238E27FC236}">
                <a16:creationId xmlns:a16="http://schemas.microsoft.com/office/drawing/2014/main" id="{B7E3946F-F8B6-4862-928E-E43AF9225037}"/>
              </a:ext>
            </a:extLst>
          </p:cNvPr>
          <p:cNvPicPr>
            <a:picLocks noChangeAspect="1"/>
          </p:cNvPicPr>
          <p:nvPr/>
        </p:nvPicPr>
        <p:blipFill rotWithShape="1">
          <a:blip r:embed="rId2">
            <a:extLst>
              <a:ext uri="{28A0092B-C50C-407E-A947-70E740481C1C}">
                <a14:useLocalDpi xmlns:a14="http://schemas.microsoft.com/office/drawing/2010/main" val="0"/>
              </a:ext>
            </a:extLst>
          </a:blip>
          <a:srcRect b="14654"/>
          <a:stretch/>
        </p:blipFill>
        <p:spPr>
          <a:xfrm>
            <a:off x="1781093" y="456137"/>
            <a:ext cx="8629814" cy="5945725"/>
          </a:xfrm>
          <a:prstGeom prst="rect">
            <a:avLst/>
          </a:prstGeom>
        </p:spPr>
      </p:pic>
    </p:spTree>
    <p:extLst>
      <p:ext uri="{BB962C8B-B14F-4D97-AF65-F5344CB8AC3E}">
        <p14:creationId xmlns:p14="http://schemas.microsoft.com/office/powerpoint/2010/main" val="215781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picture containing screenshot&#10;&#10;Description automatically generated">
            <a:extLst>
              <a:ext uri="{FF2B5EF4-FFF2-40B4-BE49-F238E27FC236}">
                <a16:creationId xmlns:a16="http://schemas.microsoft.com/office/drawing/2014/main" id="{23DBE41F-044E-4BAC-822F-935C8AE302DF}"/>
              </a:ext>
            </a:extLst>
          </p:cNvPr>
          <p:cNvPicPr>
            <a:picLocks noChangeAspect="1"/>
          </p:cNvPicPr>
          <p:nvPr/>
        </p:nvPicPr>
        <p:blipFill rotWithShape="1">
          <a:blip r:embed="rId2">
            <a:extLst>
              <a:ext uri="{28A0092B-C50C-407E-A947-70E740481C1C}">
                <a14:useLocalDpi xmlns:a14="http://schemas.microsoft.com/office/drawing/2010/main" val="0"/>
              </a:ext>
            </a:extLst>
          </a:blip>
          <a:srcRect b="16778"/>
          <a:stretch/>
        </p:blipFill>
        <p:spPr>
          <a:xfrm>
            <a:off x="1791287" y="536962"/>
            <a:ext cx="8609425" cy="5784075"/>
          </a:xfrm>
          <a:prstGeom prst="rect">
            <a:avLst/>
          </a:prstGeom>
        </p:spPr>
      </p:pic>
    </p:spTree>
    <p:extLst>
      <p:ext uri="{BB962C8B-B14F-4D97-AF65-F5344CB8AC3E}">
        <p14:creationId xmlns:p14="http://schemas.microsoft.com/office/powerpoint/2010/main" val="317026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picture containing screenshot&#10;&#10;Description automatically generated">
            <a:extLst>
              <a:ext uri="{FF2B5EF4-FFF2-40B4-BE49-F238E27FC236}">
                <a16:creationId xmlns:a16="http://schemas.microsoft.com/office/drawing/2014/main" id="{A9ED7E41-64A6-452B-8F8A-DE5ECCE6C86B}"/>
              </a:ext>
            </a:extLst>
          </p:cNvPr>
          <p:cNvPicPr>
            <a:picLocks noChangeAspect="1"/>
          </p:cNvPicPr>
          <p:nvPr/>
        </p:nvPicPr>
        <p:blipFill rotWithShape="1">
          <a:blip r:embed="rId2">
            <a:extLst>
              <a:ext uri="{28A0092B-C50C-407E-A947-70E740481C1C}">
                <a14:useLocalDpi xmlns:a14="http://schemas.microsoft.com/office/drawing/2010/main" val="0"/>
              </a:ext>
            </a:extLst>
          </a:blip>
          <a:srcRect b="16188"/>
          <a:stretch/>
        </p:blipFill>
        <p:spPr>
          <a:xfrm>
            <a:off x="1478604" y="433155"/>
            <a:ext cx="9045217" cy="6119956"/>
          </a:xfrm>
          <a:prstGeom prst="rect">
            <a:avLst/>
          </a:prstGeom>
        </p:spPr>
      </p:pic>
    </p:spTree>
    <p:extLst>
      <p:ext uri="{BB962C8B-B14F-4D97-AF65-F5344CB8AC3E}">
        <p14:creationId xmlns:p14="http://schemas.microsoft.com/office/powerpoint/2010/main" val="212714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descr="A picture containing screenshot&#10;&#10;Description automatically generated">
            <a:extLst>
              <a:ext uri="{FF2B5EF4-FFF2-40B4-BE49-F238E27FC236}">
                <a16:creationId xmlns:a16="http://schemas.microsoft.com/office/drawing/2014/main" id="{83205E31-6848-4F53-B2F0-928D163E5E4F}"/>
              </a:ext>
            </a:extLst>
          </p:cNvPr>
          <p:cNvPicPr>
            <a:picLocks noChangeAspect="1"/>
          </p:cNvPicPr>
          <p:nvPr/>
        </p:nvPicPr>
        <p:blipFill rotWithShape="1">
          <a:blip r:embed="rId2">
            <a:extLst>
              <a:ext uri="{28A0092B-C50C-407E-A947-70E740481C1C}">
                <a14:useLocalDpi xmlns:a14="http://schemas.microsoft.com/office/drawing/2010/main" val="0"/>
              </a:ext>
            </a:extLst>
          </a:blip>
          <a:srcRect b="12961"/>
          <a:stretch/>
        </p:blipFill>
        <p:spPr>
          <a:xfrm>
            <a:off x="1716261" y="350744"/>
            <a:ext cx="8759477" cy="6156511"/>
          </a:xfrm>
          <a:prstGeom prst="rect">
            <a:avLst/>
          </a:prstGeom>
        </p:spPr>
      </p:pic>
    </p:spTree>
    <p:extLst>
      <p:ext uri="{BB962C8B-B14F-4D97-AF65-F5344CB8AC3E}">
        <p14:creationId xmlns:p14="http://schemas.microsoft.com/office/powerpoint/2010/main" val="420499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C50D-B90E-4506-BAF3-50012C31D6E6}"/>
              </a:ext>
            </a:extLst>
          </p:cNvPr>
          <p:cNvSpPr>
            <a:spLocks noGrp="1"/>
          </p:cNvSpPr>
          <p:nvPr>
            <p:ph type="title"/>
          </p:nvPr>
        </p:nvSpPr>
        <p:spPr>
          <a:xfrm>
            <a:off x="6695086" y="4986916"/>
            <a:ext cx="3676454" cy="1214653"/>
          </a:xfrm>
        </p:spPr>
        <p:txBody>
          <a:bodyPr vert="horz" lIns="91440" tIns="45720" rIns="91440" bIns="45720" rtlCol="0" anchor="ctr">
            <a:normAutofit fontScale="90000"/>
          </a:bodyPr>
          <a:lstStyle/>
          <a:p>
            <a:pPr algn="r"/>
            <a:r>
              <a:rPr lang="en-US" sz="8800" b="1" kern="1200" dirty="0">
                <a:latin typeface="+mj-lt"/>
                <a:ea typeface="+mj-ea"/>
                <a:cs typeface="+mj-cs"/>
              </a:rPr>
              <a:t>D</a:t>
            </a:r>
            <a:r>
              <a:rPr lang="en-US" sz="6000" b="1" kern="1200" dirty="0">
                <a:latin typeface="+mj-lt"/>
                <a:ea typeface="+mj-ea"/>
                <a:cs typeface="+mj-cs"/>
              </a:rPr>
              <a:t>A</a:t>
            </a:r>
            <a:r>
              <a:rPr lang="en-US" b="1" kern="1200" dirty="0">
                <a:latin typeface="+mj-lt"/>
                <a:ea typeface="+mj-ea"/>
                <a:cs typeface="+mj-cs"/>
              </a:rPr>
              <a:t>T</a:t>
            </a:r>
            <a:r>
              <a:rPr lang="en-US" sz="3100" b="1" kern="1200" dirty="0">
                <a:latin typeface="+mj-lt"/>
                <a:ea typeface="+mj-ea"/>
                <a:cs typeface="+mj-cs"/>
              </a:rPr>
              <a:t>A  </a:t>
            </a:r>
            <a:r>
              <a:rPr lang="en-US" sz="2200" b="1" kern="1200" dirty="0">
                <a:latin typeface="+mj-lt"/>
                <a:ea typeface="+mj-ea"/>
                <a:cs typeface="+mj-cs"/>
              </a:rPr>
              <a:t>L </a:t>
            </a:r>
            <a:r>
              <a:rPr lang="en-US" sz="1800" b="1" kern="1200" dirty="0">
                <a:latin typeface="+mj-lt"/>
                <a:ea typeface="+mj-ea"/>
                <a:cs typeface="+mj-cs"/>
              </a:rPr>
              <a:t>O </a:t>
            </a:r>
            <a:r>
              <a:rPr lang="en-US" sz="1300" b="1" kern="1200" dirty="0">
                <a:latin typeface="+mj-lt"/>
                <a:ea typeface="+mj-ea"/>
                <a:cs typeface="+mj-cs"/>
              </a:rPr>
              <a:t>S </a:t>
            </a:r>
            <a:r>
              <a:rPr lang="en-US" sz="1000" b="1" kern="1200" dirty="0" err="1">
                <a:latin typeface="+mj-lt"/>
                <a:ea typeface="+mj-ea"/>
                <a:cs typeface="+mj-cs"/>
              </a:rPr>
              <a:t>S</a:t>
            </a:r>
            <a:r>
              <a:rPr lang="en-US" sz="8800" b="1" kern="1200" dirty="0">
                <a:latin typeface="+mj-lt"/>
                <a:ea typeface="+mj-ea"/>
                <a:cs typeface="+mj-cs"/>
              </a:rPr>
              <a:t> </a:t>
            </a:r>
          </a:p>
        </p:txBody>
      </p:sp>
      <p:sp>
        <p:nvSpPr>
          <p:cNvPr id="3" name="Content Placeholder 2">
            <a:extLst>
              <a:ext uri="{FF2B5EF4-FFF2-40B4-BE49-F238E27FC236}">
                <a16:creationId xmlns:a16="http://schemas.microsoft.com/office/drawing/2014/main" id="{10F1CECC-14E3-45F8-95FC-1F91F8279254}"/>
              </a:ext>
            </a:extLst>
          </p:cNvPr>
          <p:cNvSpPr>
            <a:spLocks noGrp="1"/>
          </p:cNvSpPr>
          <p:nvPr>
            <p:ph idx="1"/>
          </p:nvPr>
        </p:nvSpPr>
        <p:spPr>
          <a:xfrm>
            <a:off x="2791421" y="2403833"/>
            <a:ext cx="6250940" cy="1667282"/>
          </a:xfrm>
        </p:spPr>
        <p:txBody>
          <a:bodyPr vert="horz" lIns="91440" tIns="45720" rIns="91440" bIns="45720" rtlCol="0" anchor="b">
            <a:normAutofit/>
          </a:bodyPr>
          <a:lstStyle/>
          <a:p>
            <a:pPr marL="0" algn="r"/>
            <a:r>
              <a:rPr lang="en-US" kern="1200" dirty="0">
                <a:solidFill>
                  <a:schemeClr val="tx1"/>
                </a:solidFill>
                <a:latin typeface="+mn-lt"/>
                <a:ea typeface="+mn-ea"/>
                <a:cs typeface="+mn-cs"/>
              </a:rPr>
              <a:t>What is the difference?</a:t>
            </a:r>
          </a:p>
          <a:p>
            <a:pPr marL="0" algn="r"/>
            <a:r>
              <a:rPr lang="en-US" dirty="0"/>
              <a:t>Why is it a problem?</a:t>
            </a:r>
          </a:p>
          <a:p>
            <a:pPr marL="0" algn="r"/>
            <a:r>
              <a:rPr lang="en-US" dirty="0"/>
              <a:t>How to prevent it?</a:t>
            </a:r>
          </a:p>
        </p:txBody>
      </p:sp>
      <p:sp>
        <p:nvSpPr>
          <p:cNvPr id="30" name="Title 1">
            <a:extLst>
              <a:ext uri="{FF2B5EF4-FFF2-40B4-BE49-F238E27FC236}">
                <a16:creationId xmlns:a16="http://schemas.microsoft.com/office/drawing/2014/main" id="{A16FBA81-4BB8-4D1D-8F47-4C13ACEA51F2}"/>
              </a:ext>
            </a:extLst>
          </p:cNvPr>
          <p:cNvSpPr txBox="1">
            <a:spLocks/>
          </p:cNvSpPr>
          <p:nvPr/>
        </p:nvSpPr>
        <p:spPr>
          <a:xfrm>
            <a:off x="432225" y="675170"/>
            <a:ext cx="5663775" cy="15503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r"/>
            <a:r>
              <a:rPr lang="en-US" sz="6000" b="1" dirty="0"/>
              <a:t>DATA LEAK </a:t>
            </a:r>
          </a:p>
        </p:txBody>
      </p:sp>
      <p:pic>
        <p:nvPicPr>
          <p:cNvPr id="7" name="Picture 6" descr="A close up of a logo&#10;&#10;Description automatically generated">
            <a:extLst>
              <a:ext uri="{FF2B5EF4-FFF2-40B4-BE49-F238E27FC236}">
                <a16:creationId xmlns:a16="http://schemas.microsoft.com/office/drawing/2014/main" id="{9721B6C8-35DC-49AB-AA7F-751A96706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21" y="2225477"/>
            <a:ext cx="1654354" cy="3819094"/>
          </a:xfrm>
          <a:prstGeom prst="rect">
            <a:avLst/>
          </a:prstGeom>
        </p:spPr>
      </p:pic>
    </p:spTree>
    <p:extLst>
      <p:ext uri="{BB962C8B-B14F-4D97-AF65-F5344CB8AC3E}">
        <p14:creationId xmlns:p14="http://schemas.microsoft.com/office/powerpoint/2010/main" val="3756710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12135"/>
            <a:ext cx="9692640" cy="1325562"/>
          </a:xfrm>
        </p:spPr>
        <p:txBody>
          <a:bodyPr>
            <a:normAutofit/>
          </a:bodyPr>
          <a:lstStyle/>
          <a:p>
            <a:r>
              <a:rPr lang="en-US" b="1" dirty="0"/>
              <a:t>NOTABLE TARGET</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50"/>
            <a:ext cx="9292639" cy="3401996"/>
          </a:xfrm>
        </p:spPr>
        <p:txBody>
          <a:bodyPr>
            <a:normAutofit/>
          </a:bodyPr>
          <a:lstStyle/>
          <a:p>
            <a:r>
              <a:rPr lang="en-US" sz="2400" dirty="0"/>
              <a:t>Game industry</a:t>
            </a:r>
          </a:p>
          <a:p>
            <a:pPr lvl="1"/>
            <a:r>
              <a:rPr lang="en-US" sz="2200" dirty="0"/>
              <a:t>One of the most vulnerable industry</a:t>
            </a:r>
          </a:p>
          <a:p>
            <a:pPr lvl="1"/>
            <a:r>
              <a:rPr lang="en-US" sz="2200" dirty="0"/>
              <a:t>Players don’t like to be held up by security measures, account creations etc.</a:t>
            </a:r>
          </a:p>
          <a:p>
            <a:pPr lvl="1"/>
            <a:r>
              <a:rPr lang="en-US" sz="2200" dirty="0"/>
              <a:t>Due to nature of the business, primary focus is on development of new product, which leads to bugs, mistakes and vulnerabilities</a:t>
            </a:r>
          </a:p>
          <a:p>
            <a:pPr lvl="1"/>
            <a:r>
              <a:rPr lang="en-US" sz="2200" dirty="0"/>
              <a:t>Game companies these days very often store payment information (microtransactions, in-game purchases, subscription services)</a:t>
            </a:r>
            <a:endParaRPr lang="cs-CZ" sz="2200" dirty="0"/>
          </a:p>
        </p:txBody>
      </p:sp>
      <p:pic>
        <p:nvPicPr>
          <p:cNvPr id="4" name="Graphic 3" descr="Target Audience">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2880" y="595197"/>
            <a:ext cx="2959438" cy="2959438"/>
          </a:xfrm>
          <a:prstGeom prst="rect">
            <a:avLst/>
          </a:prstGeom>
        </p:spPr>
      </p:pic>
    </p:spTree>
    <p:extLst>
      <p:ext uri="{BB962C8B-B14F-4D97-AF65-F5344CB8AC3E}">
        <p14:creationId xmlns:p14="http://schemas.microsoft.com/office/powerpoint/2010/main" val="169465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a:extLst>
              <a:ext uri="{FF2B5EF4-FFF2-40B4-BE49-F238E27FC236}">
                <a16:creationId xmlns:a16="http://schemas.microsoft.com/office/drawing/2014/main" id="{C4DC2904-EC66-4368-B1FB-C6B0E960CF38}"/>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fontAlgn="base">
              <a:lnSpc>
                <a:spcPct val="85000"/>
              </a:lnSpc>
            </a:pPr>
            <a:r>
              <a:rPr lang="en-US" sz="5400" b="1" dirty="0">
                <a:solidFill>
                  <a:schemeClr val="bg1"/>
                </a:solidFill>
              </a:rPr>
              <a:t>BIGGEST DATA BREACHES EVER</a:t>
            </a:r>
            <a:endParaRPr lang="en-US" sz="5000" b="1" kern="1200" spc="-50" baseline="0" dirty="0">
              <a:solidFill>
                <a:schemeClr val="bg1"/>
              </a:solidFill>
            </a:endParaRPr>
          </a:p>
        </p:txBody>
      </p:sp>
      <p:sp useBgFill="1">
        <p:nvSpPr>
          <p:cNvPr id="22" name="Rectangle 21">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Warning">
            <a:extLst>
              <a:ext uri="{FF2B5EF4-FFF2-40B4-BE49-F238E27FC236}">
                <a16:creationId xmlns:a16="http://schemas.microsoft.com/office/drawing/2014/main" id="{068FA9AB-A8CD-428F-BA68-875D54794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
        <p:nvSpPr>
          <p:cNvPr id="24" name="Rectangle 23">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749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Target">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019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12135"/>
            <a:ext cx="9692640" cy="1325562"/>
          </a:xfrm>
        </p:spPr>
        <p:txBody>
          <a:bodyPr>
            <a:normAutofit/>
          </a:bodyPr>
          <a:lstStyle/>
          <a:p>
            <a:r>
              <a:rPr lang="cs-CZ" b="1" dirty="0"/>
              <a:t>FRIEND FINDER NETWORKS</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50"/>
            <a:ext cx="9292639" cy="3401996"/>
          </a:xfrm>
        </p:spPr>
        <p:txBody>
          <a:bodyPr>
            <a:normAutofit/>
          </a:bodyPr>
          <a:lstStyle/>
          <a:p>
            <a:r>
              <a:rPr lang="en-US" sz="2400" dirty="0"/>
              <a:t>Number of records affected: 412.2 million</a:t>
            </a:r>
          </a:p>
          <a:p>
            <a:r>
              <a:rPr lang="en-US" sz="2400" dirty="0"/>
              <a:t>Year: 2016</a:t>
            </a:r>
          </a:p>
          <a:p>
            <a:r>
              <a:rPr lang="en-US" sz="2400" dirty="0"/>
              <a:t>Reason: Poor security/hacking</a:t>
            </a:r>
            <a:endParaRPr lang="cs-CZ" sz="2200" dirty="0"/>
          </a:p>
        </p:txBody>
      </p:sp>
    </p:spTree>
    <p:extLst>
      <p:ext uri="{BB962C8B-B14F-4D97-AF65-F5344CB8AC3E}">
        <p14:creationId xmlns:p14="http://schemas.microsoft.com/office/powerpoint/2010/main" val="369903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Target">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019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12135"/>
            <a:ext cx="9692640" cy="1325562"/>
          </a:xfrm>
        </p:spPr>
        <p:txBody>
          <a:bodyPr>
            <a:normAutofit/>
          </a:bodyPr>
          <a:lstStyle/>
          <a:p>
            <a:r>
              <a:rPr lang="cs-CZ" b="1" dirty="0"/>
              <a:t>MARRIOTT INTERNATIONAL</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50"/>
            <a:ext cx="9292639" cy="3401996"/>
          </a:xfrm>
        </p:spPr>
        <p:txBody>
          <a:bodyPr>
            <a:normAutofit/>
          </a:bodyPr>
          <a:lstStyle/>
          <a:p>
            <a:r>
              <a:rPr lang="en-US" sz="2400" dirty="0"/>
              <a:t>Number of records affected: 500 million</a:t>
            </a:r>
          </a:p>
          <a:p>
            <a:r>
              <a:rPr lang="en-US" sz="2400" dirty="0"/>
              <a:t>Year: 2018</a:t>
            </a:r>
          </a:p>
          <a:p>
            <a:r>
              <a:rPr lang="en-US" sz="2400" dirty="0"/>
              <a:t>Reason: Hacking</a:t>
            </a:r>
            <a:endParaRPr lang="cs-CZ" sz="2200" dirty="0"/>
          </a:p>
        </p:txBody>
      </p:sp>
    </p:spTree>
    <p:extLst>
      <p:ext uri="{BB962C8B-B14F-4D97-AF65-F5344CB8AC3E}">
        <p14:creationId xmlns:p14="http://schemas.microsoft.com/office/powerpoint/2010/main" val="65523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Target">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019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12135"/>
            <a:ext cx="9692640" cy="1325562"/>
          </a:xfrm>
        </p:spPr>
        <p:txBody>
          <a:bodyPr>
            <a:normAutofit/>
          </a:bodyPr>
          <a:lstStyle/>
          <a:p>
            <a:r>
              <a:rPr lang="en-US" sz="4400" b="1" dirty="0"/>
              <a:t>FACEBOOK</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50"/>
            <a:ext cx="9292639" cy="3401996"/>
          </a:xfrm>
        </p:spPr>
        <p:txBody>
          <a:bodyPr>
            <a:normAutofit/>
          </a:bodyPr>
          <a:lstStyle/>
          <a:p>
            <a:r>
              <a:rPr lang="en-US" sz="2400" dirty="0"/>
              <a:t>Number of records affected: 540 million</a:t>
            </a:r>
          </a:p>
          <a:p>
            <a:r>
              <a:rPr lang="en-US" sz="2400" dirty="0"/>
              <a:t>Year: 2019</a:t>
            </a:r>
          </a:p>
          <a:p>
            <a:r>
              <a:rPr lang="en-US" sz="2400" dirty="0"/>
              <a:t>Reason: Poor security</a:t>
            </a:r>
            <a:endParaRPr lang="cs-CZ" sz="2200" dirty="0"/>
          </a:p>
        </p:txBody>
      </p:sp>
    </p:spTree>
    <p:extLst>
      <p:ext uri="{BB962C8B-B14F-4D97-AF65-F5344CB8AC3E}">
        <p14:creationId xmlns:p14="http://schemas.microsoft.com/office/powerpoint/2010/main" val="1919573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Target">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019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12135"/>
            <a:ext cx="9692640" cy="1325562"/>
          </a:xfrm>
        </p:spPr>
        <p:txBody>
          <a:bodyPr>
            <a:normAutofit/>
          </a:bodyPr>
          <a:lstStyle/>
          <a:p>
            <a:r>
              <a:rPr lang="en-US" b="1" dirty="0"/>
              <a:t>FIRST AMERICAN</a:t>
            </a:r>
            <a:br>
              <a:rPr lang="en-US" b="1" dirty="0"/>
            </a:br>
            <a:r>
              <a:rPr lang="en-US" b="1" dirty="0"/>
              <a:t>FINANCIAL CORP.</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50"/>
            <a:ext cx="9292639" cy="3401996"/>
          </a:xfrm>
        </p:spPr>
        <p:txBody>
          <a:bodyPr>
            <a:normAutofit/>
          </a:bodyPr>
          <a:lstStyle/>
          <a:p>
            <a:r>
              <a:rPr lang="en-US" sz="2400" dirty="0"/>
              <a:t>Number of records affected: 885 million</a:t>
            </a:r>
          </a:p>
          <a:p>
            <a:r>
              <a:rPr lang="en-US" sz="2400" dirty="0"/>
              <a:t>Year: 2019</a:t>
            </a:r>
          </a:p>
          <a:p>
            <a:r>
              <a:rPr lang="en-US" sz="2400" dirty="0"/>
              <a:t>Reason: Poor security</a:t>
            </a:r>
            <a:endParaRPr lang="cs-CZ" sz="2200" dirty="0"/>
          </a:p>
        </p:txBody>
      </p:sp>
    </p:spTree>
    <p:extLst>
      <p:ext uri="{BB962C8B-B14F-4D97-AF65-F5344CB8AC3E}">
        <p14:creationId xmlns:p14="http://schemas.microsoft.com/office/powerpoint/2010/main" val="52228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Target">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019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12135"/>
            <a:ext cx="9692640" cy="1325562"/>
          </a:xfrm>
        </p:spPr>
        <p:txBody>
          <a:bodyPr>
            <a:normAutofit/>
          </a:bodyPr>
          <a:lstStyle/>
          <a:p>
            <a:r>
              <a:rPr lang="en-US" sz="4400" b="1" dirty="0"/>
              <a:t>YAHOO</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50"/>
            <a:ext cx="9292639" cy="3401996"/>
          </a:xfrm>
        </p:spPr>
        <p:txBody>
          <a:bodyPr>
            <a:normAutofit/>
          </a:bodyPr>
          <a:lstStyle/>
          <a:p>
            <a:r>
              <a:rPr lang="en-US" sz="2400" dirty="0"/>
              <a:t>Number of records affected: 3 billion; 500 million</a:t>
            </a:r>
          </a:p>
          <a:p>
            <a:r>
              <a:rPr lang="en-US" sz="2400" dirty="0"/>
              <a:t>Years: 2013; 2014</a:t>
            </a:r>
          </a:p>
          <a:p>
            <a:r>
              <a:rPr lang="en-US" sz="2400" dirty="0"/>
              <a:t>Reason: Hacking</a:t>
            </a:r>
            <a:endParaRPr lang="cs-CZ" sz="2200" dirty="0"/>
          </a:p>
        </p:txBody>
      </p:sp>
    </p:spTree>
    <p:extLst>
      <p:ext uri="{BB962C8B-B14F-4D97-AF65-F5344CB8AC3E}">
        <p14:creationId xmlns:p14="http://schemas.microsoft.com/office/powerpoint/2010/main" val="3509446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978EB2A3-695D-4BA7-B379-418AE1468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0" y="642026"/>
            <a:ext cx="11235100" cy="6184767"/>
          </a:xfrm>
          <a:prstGeom prst="rect">
            <a:avLst/>
          </a:prstGeom>
        </p:spPr>
      </p:pic>
      <p:sp>
        <p:nvSpPr>
          <p:cNvPr id="12" name="Title 1">
            <a:extLst>
              <a:ext uri="{FF2B5EF4-FFF2-40B4-BE49-F238E27FC236}">
                <a16:creationId xmlns:a16="http://schemas.microsoft.com/office/drawing/2014/main" id="{B378F2EE-EE0A-4230-B8E6-41222BB263E4}"/>
              </a:ext>
            </a:extLst>
          </p:cNvPr>
          <p:cNvSpPr>
            <a:spLocks noGrp="1"/>
          </p:cNvSpPr>
          <p:nvPr>
            <p:ph type="title"/>
          </p:nvPr>
        </p:nvSpPr>
        <p:spPr>
          <a:xfrm>
            <a:off x="1716608" y="-140813"/>
            <a:ext cx="9692640" cy="792567"/>
          </a:xfrm>
        </p:spPr>
        <p:txBody>
          <a:bodyPr>
            <a:normAutofit/>
          </a:bodyPr>
          <a:lstStyle/>
          <a:p>
            <a:r>
              <a:rPr lang="en-US" sz="3600" b="1" dirty="0"/>
              <a:t>LIST OF NOTABLE 2019 LEAKS</a:t>
            </a:r>
            <a:endParaRPr lang="cs-CZ" sz="3600" b="1" dirty="0"/>
          </a:p>
        </p:txBody>
      </p:sp>
    </p:spTree>
    <p:extLst>
      <p:ext uri="{BB962C8B-B14F-4D97-AF65-F5344CB8AC3E}">
        <p14:creationId xmlns:p14="http://schemas.microsoft.com/office/powerpoint/2010/main" val="1591199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person&#10;&#10;Description automatically generated">
            <a:extLst>
              <a:ext uri="{FF2B5EF4-FFF2-40B4-BE49-F238E27FC236}">
                <a16:creationId xmlns:a16="http://schemas.microsoft.com/office/drawing/2014/main" id="{B610DCC8-7F7A-4DF2-9EB7-10ADFBEB711C}"/>
              </a:ext>
            </a:extLst>
          </p:cNvPr>
          <p:cNvPicPr>
            <a:picLocks noChangeAspect="1"/>
          </p:cNvPicPr>
          <p:nvPr/>
        </p:nvPicPr>
        <p:blipFill rotWithShape="1">
          <a:blip r:embed="rId2">
            <a:extLst>
              <a:ext uri="{28A0092B-C50C-407E-A947-70E740481C1C}">
                <a14:useLocalDpi xmlns:a14="http://schemas.microsoft.com/office/drawing/2010/main" val="0"/>
              </a:ext>
            </a:extLst>
          </a:blip>
          <a:srcRect l="3386" r="5637" b="1"/>
          <a:stretch/>
        </p:blipFill>
        <p:spPr>
          <a:xfrm>
            <a:off x="20" y="10"/>
            <a:ext cx="11292820" cy="6857990"/>
          </a:xfrm>
          <a:prstGeom prst="rect">
            <a:avLst/>
          </a:prstGeom>
        </p:spPr>
      </p:pic>
    </p:spTree>
    <p:extLst>
      <p:ext uri="{BB962C8B-B14F-4D97-AF65-F5344CB8AC3E}">
        <p14:creationId xmlns:p14="http://schemas.microsoft.com/office/powerpoint/2010/main" val="1964012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31E956C0-B2AF-40D6-94A7-6DDB7026D38E}"/>
              </a:ext>
            </a:extLst>
          </p:cNvPr>
          <p:cNvGrpSpPr/>
          <p:nvPr/>
        </p:nvGrpSpPr>
        <p:grpSpPr>
          <a:xfrm>
            <a:off x="142410" y="2011720"/>
            <a:ext cx="11023668" cy="4727643"/>
            <a:chOff x="132984" y="1342417"/>
            <a:chExt cx="11023668" cy="4727643"/>
          </a:xfrm>
        </p:grpSpPr>
        <p:pic>
          <p:nvPicPr>
            <p:cNvPr id="3" name="Picture 2" descr="A person looking at the camera&#10;&#10;Description automatically generated">
              <a:extLst>
                <a:ext uri="{FF2B5EF4-FFF2-40B4-BE49-F238E27FC236}">
                  <a16:creationId xmlns:a16="http://schemas.microsoft.com/office/drawing/2014/main" id="{19AFFE65-9CA8-4747-9051-4513CC860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627" y="1345660"/>
              <a:ext cx="6296025" cy="4724400"/>
            </a:xfrm>
            <a:prstGeom prst="rect">
              <a:avLst/>
            </a:prstGeom>
          </p:spPr>
        </p:pic>
        <p:pic>
          <p:nvPicPr>
            <p:cNvPr id="6" name="Picture 5" descr="A person wearing glasses&#10;&#10;Description automatically generated">
              <a:extLst>
                <a:ext uri="{FF2B5EF4-FFF2-40B4-BE49-F238E27FC236}">
                  <a16:creationId xmlns:a16="http://schemas.microsoft.com/office/drawing/2014/main" id="{258BBEE9-18F8-4ED7-9FE6-5BC87F8B7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84" y="1342417"/>
              <a:ext cx="4727643" cy="4727643"/>
            </a:xfrm>
            <a:prstGeom prst="rect">
              <a:avLst/>
            </a:prstGeom>
          </p:spPr>
        </p:pic>
      </p:grpSp>
      <p:sp>
        <p:nvSpPr>
          <p:cNvPr id="18" name="Title 1">
            <a:extLst>
              <a:ext uri="{FF2B5EF4-FFF2-40B4-BE49-F238E27FC236}">
                <a16:creationId xmlns:a16="http://schemas.microsoft.com/office/drawing/2014/main" id="{FEDCE2CD-A5D8-4C5F-B967-301C97749CB0}"/>
              </a:ext>
            </a:extLst>
          </p:cNvPr>
          <p:cNvSpPr>
            <a:spLocks noGrp="1"/>
          </p:cNvSpPr>
          <p:nvPr>
            <p:ph type="title"/>
          </p:nvPr>
        </p:nvSpPr>
        <p:spPr>
          <a:xfrm>
            <a:off x="570950" y="318626"/>
            <a:ext cx="7130749" cy="1325562"/>
          </a:xfrm>
        </p:spPr>
        <p:txBody>
          <a:bodyPr>
            <a:normAutofit/>
          </a:bodyPr>
          <a:lstStyle/>
          <a:p>
            <a:r>
              <a:rPr lang="en-US" b="1" dirty="0"/>
              <a:t>I PROMISED MEMES,</a:t>
            </a:r>
            <a:br>
              <a:rPr lang="en-US" b="1" dirty="0"/>
            </a:br>
            <a:r>
              <a:rPr lang="en-US" b="1" dirty="0"/>
              <a:t>HERE BE MEMES!</a:t>
            </a:r>
            <a:endParaRPr lang="cs-CZ" sz="4400" b="1" dirty="0"/>
          </a:p>
        </p:txBody>
      </p:sp>
    </p:spTree>
    <p:extLst>
      <p:ext uri="{BB962C8B-B14F-4D97-AF65-F5344CB8AC3E}">
        <p14:creationId xmlns:p14="http://schemas.microsoft.com/office/powerpoint/2010/main" val="147389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61872" y="365760"/>
            <a:ext cx="9692640" cy="1325562"/>
          </a:xfrm>
        </p:spPr>
        <p:txBody>
          <a:bodyPr>
            <a:normAutofit/>
          </a:bodyPr>
          <a:lstStyle/>
          <a:p>
            <a:r>
              <a:rPr lang="en-US" sz="4400" b="1" dirty="0"/>
              <a:t>DATA LOSS</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61872" y="1933574"/>
            <a:ext cx="5283116" cy="4558665"/>
          </a:xfrm>
        </p:spPr>
        <p:txBody>
          <a:bodyPr>
            <a:normAutofit fontScale="92500" lnSpcReduction="10000"/>
          </a:bodyPr>
          <a:lstStyle/>
          <a:p>
            <a:pPr lvl="0">
              <a:lnSpc>
                <a:spcPct val="100000"/>
              </a:lnSpc>
            </a:pPr>
            <a:r>
              <a:rPr lang="en-US" sz="2400" dirty="0"/>
              <a:t>Happens when you lose access to your data that you should have access to</a:t>
            </a:r>
          </a:p>
          <a:p>
            <a:pPr lvl="0">
              <a:lnSpc>
                <a:spcPct val="100000"/>
              </a:lnSpc>
            </a:pPr>
            <a:r>
              <a:rPr lang="en-US" sz="2400" dirty="0"/>
              <a:t>Almost half of data loss are result of hardware failure</a:t>
            </a:r>
          </a:p>
          <a:p>
            <a:pPr lvl="0">
              <a:lnSpc>
                <a:spcPct val="100000"/>
              </a:lnSpc>
            </a:pPr>
            <a:r>
              <a:rPr lang="en-US" sz="2400" dirty="0"/>
              <a:t>Possible causes include memory loses, power outages, mother nature</a:t>
            </a:r>
          </a:p>
          <a:p>
            <a:r>
              <a:rPr lang="en-US" sz="2400" dirty="0"/>
              <a:t>Data loss can also occur as the result of intentional or unintentional deletion, malware and hackers…</a:t>
            </a:r>
          </a:p>
          <a:p>
            <a:r>
              <a:rPr lang="en-US" sz="2400" dirty="0"/>
              <a:t>Loss can also happen when an employee takes his work home</a:t>
            </a:r>
          </a:p>
        </p:txBody>
      </p:sp>
      <p:pic>
        <p:nvPicPr>
          <p:cNvPr id="22" name="Graphic 21" descr="Laptop Secure">
            <a:extLst>
              <a:ext uri="{FF2B5EF4-FFF2-40B4-BE49-F238E27FC236}">
                <a16:creationId xmlns:a16="http://schemas.microsoft.com/office/drawing/2014/main" id="{C3DAB541-4F2D-4D7C-A20A-3A7FE7AEF7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cxnSp>
        <p:nvCxnSpPr>
          <p:cNvPr id="7" name="Straight Connector 6">
            <a:extLst>
              <a:ext uri="{FF2B5EF4-FFF2-40B4-BE49-F238E27FC236}">
                <a16:creationId xmlns:a16="http://schemas.microsoft.com/office/drawing/2014/main" id="{6E36A6B8-89E9-48BC-A222-CFEDDA3E6550}"/>
              </a:ext>
            </a:extLst>
          </p:cNvPr>
          <p:cNvCxnSpPr/>
          <p:nvPr/>
        </p:nvCxnSpPr>
        <p:spPr>
          <a:xfrm flipH="1">
            <a:off x="8560340" y="3657600"/>
            <a:ext cx="1624520" cy="1498060"/>
          </a:xfrm>
          <a:prstGeom prst="line">
            <a:avLst/>
          </a:prstGeom>
          <a:ln w="76200">
            <a:solidFill>
              <a:srgbClr val="6F6F7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841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Target">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019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857928"/>
            <a:ext cx="9692640" cy="1325562"/>
          </a:xfrm>
        </p:spPr>
        <p:txBody>
          <a:bodyPr>
            <a:normAutofit/>
          </a:bodyPr>
          <a:lstStyle/>
          <a:p>
            <a:r>
              <a:rPr lang="en-US" b="1" dirty="0"/>
              <a:t>EDWARD SNOWDEN</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471860"/>
            <a:ext cx="9292639" cy="3401996"/>
          </a:xfrm>
        </p:spPr>
        <p:txBody>
          <a:bodyPr>
            <a:normAutofit/>
          </a:bodyPr>
          <a:lstStyle/>
          <a:p>
            <a:r>
              <a:rPr lang="en-US" sz="2400" dirty="0"/>
              <a:t>American whistleblower who copied and leaked highly classified information from the National Security Agency (NSA) in 2013 when he was a Central Intelligence Agency (CIA) employee and subcontractor</a:t>
            </a:r>
          </a:p>
          <a:p>
            <a:r>
              <a:rPr lang="en-US" sz="2400" dirty="0"/>
              <a:t>Smuggled the data out of the building on MicroSD</a:t>
            </a:r>
          </a:p>
          <a:p>
            <a:r>
              <a:rPr lang="en-US" sz="2400" dirty="0"/>
              <a:t>Movie Snowden, worth watching</a:t>
            </a:r>
          </a:p>
          <a:p>
            <a:r>
              <a:rPr lang="en-US" sz="2200" dirty="0">
                <a:hlinkClick r:id="rId4"/>
              </a:rPr>
              <a:t>Joe Rogan Experience #1368 - Edward Snowden</a:t>
            </a:r>
            <a:endParaRPr lang="cs-CZ" sz="2200" dirty="0"/>
          </a:p>
        </p:txBody>
      </p:sp>
    </p:spTree>
    <p:extLst>
      <p:ext uri="{BB962C8B-B14F-4D97-AF65-F5344CB8AC3E}">
        <p14:creationId xmlns:p14="http://schemas.microsoft.com/office/powerpoint/2010/main" val="3695069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a:extLst>
              <a:ext uri="{FF2B5EF4-FFF2-40B4-BE49-F238E27FC236}">
                <a16:creationId xmlns:a16="http://schemas.microsoft.com/office/drawing/2014/main" id="{C4DC2904-EC66-4368-B1FB-C6B0E960CF38}"/>
              </a:ext>
            </a:extLst>
          </p:cNvPr>
          <p:cNvSpPr>
            <a:spLocks noGrp="1"/>
          </p:cNvSpPr>
          <p:nvPr>
            <p:ph type="title"/>
          </p:nvPr>
        </p:nvSpPr>
        <p:spPr>
          <a:xfrm>
            <a:off x="5524536" y="1136024"/>
            <a:ext cx="5157591" cy="4041648"/>
          </a:xfrm>
        </p:spPr>
        <p:txBody>
          <a:bodyPr vert="horz" lIns="91440" tIns="45720" rIns="91440" bIns="45720" rtlCol="0" anchor="b">
            <a:normAutofit/>
          </a:bodyPr>
          <a:lstStyle/>
          <a:p>
            <a:pPr fontAlgn="base">
              <a:lnSpc>
                <a:spcPct val="85000"/>
              </a:lnSpc>
            </a:pPr>
            <a:r>
              <a:rPr lang="en-US" sz="5400" b="1" dirty="0">
                <a:solidFill>
                  <a:schemeClr val="bg1"/>
                </a:solidFill>
              </a:rPr>
              <a:t>OK, DATA LEAK IS A PROBLEM, BUT HOW TO FIGHT IT?</a:t>
            </a:r>
            <a:endParaRPr lang="en-US" sz="5000" b="1" kern="1200" spc="-50" baseline="0" dirty="0">
              <a:solidFill>
                <a:schemeClr val="bg1"/>
              </a:solidFill>
            </a:endParaRPr>
          </a:p>
        </p:txBody>
      </p:sp>
      <p:sp useBgFill="1">
        <p:nvSpPr>
          <p:cNvPr id="22" name="Rectangle 21">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Question mark">
            <a:extLst>
              <a:ext uri="{FF2B5EF4-FFF2-40B4-BE49-F238E27FC236}">
                <a16:creationId xmlns:a16="http://schemas.microsoft.com/office/drawing/2014/main" id="{068FA9AB-A8CD-428F-BA68-875D54794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
        <p:nvSpPr>
          <p:cNvPr id="24" name="Rectangle 23">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627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Lock">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1" y="16496"/>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825575"/>
            <a:ext cx="9692640" cy="1325562"/>
          </a:xfrm>
        </p:spPr>
        <p:txBody>
          <a:bodyPr>
            <a:normAutofit/>
          </a:bodyPr>
          <a:lstStyle/>
          <a:p>
            <a:r>
              <a:rPr lang="en-US" sz="4400" b="1" dirty="0"/>
              <a:t>IMPLEMENT DATA LEAKAGE PROTECTION</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3439507"/>
            <a:ext cx="9292639" cy="1858357"/>
          </a:xfrm>
        </p:spPr>
        <p:txBody>
          <a:bodyPr>
            <a:normAutofit/>
          </a:bodyPr>
          <a:lstStyle/>
          <a:p>
            <a:r>
              <a:rPr lang="en-US" sz="2400" dirty="0"/>
              <a:t>Data leakage / loss prevention is a set of tools and processes used to ensure that sensitive data is not lost, misused, or accessed by unauthorized users</a:t>
            </a:r>
          </a:p>
        </p:txBody>
      </p:sp>
    </p:spTree>
    <p:extLst>
      <p:ext uri="{BB962C8B-B14F-4D97-AF65-F5344CB8AC3E}">
        <p14:creationId xmlns:p14="http://schemas.microsoft.com/office/powerpoint/2010/main" val="3465002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Lock">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1" y="16496"/>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857928"/>
            <a:ext cx="9692640" cy="1325562"/>
          </a:xfrm>
        </p:spPr>
        <p:txBody>
          <a:bodyPr>
            <a:normAutofit/>
          </a:bodyPr>
          <a:lstStyle/>
          <a:p>
            <a:r>
              <a:rPr lang="en-US" b="1" dirty="0"/>
              <a:t>SECURITY MEASURES TO MINIMIZE DATA LEAK</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471860"/>
            <a:ext cx="9292639" cy="3401996"/>
          </a:xfrm>
        </p:spPr>
        <p:txBody>
          <a:bodyPr>
            <a:normAutofit/>
          </a:bodyPr>
          <a:lstStyle/>
          <a:p>
            <a:r>
              <a:rPr lang="en-US" sz="2400" dirty="0"/>
              <a:t>It is important to remember that no solution is 100% fail-proof</a:t>
            </a:r>
          </a:p>
          <a:p>
            <a:r>
              <a:rPr lang="en-US" sz="2400" dirty="0"/>
              <a:t>There should always be a plan of action</a:t>
            </a:r>
          </a:p>
          <a:p>
            <a:pPr lvl="1"/>
            <a:r>
              <a:rPr lang="en-US" sz="2200" dirty="0"/>
              <a:t>identify all organizations assets, mark their critical value and impact to business</a:t>
            </a:r>
          </a:p>
          <a:p>
            <a:pPr lvl="1"/>
            <a:r>
              <a:rPr lang="en-US" sz="2200" dirty="0"/>
              <a:t>evaluate possible data leakage avenues</a:t>
            </a:r>
          </a:p>
          <a:p>
            <a:pPr lvl="1"/>
            <a:r>
              <a:rPr lang="en-US" sz="2200" dirty="0"/>
              <a:t>decide how this data should be protected and those avenues plugged</a:t>
            </a:r>
          </a:p>
          <a:p>
            <a:pPr lvl="1"/>
            <a:r>
              <a:rPr lang="en-US" sz="2200" dirty="0"/>
              <a:t>put effective DLP solution based on the analysis</a:t>
            </a:r>
          </a:p>
        </p:txBody>
      </p:sp>
    </p:spTree>
    <p:extLst>
      <p:ext uri="{BB962C8B-B14F-4D97-AF65-F5344CB8AC3E}">
        <p14:creationId xmlns:p14="http://schemas.microsoft.com/office/powerpoint/2010/main" val="1536159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Lock">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1" y="16496"/>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527231"/>
            <a:ext cx="9692640" cy="1325562"/>
          </a:xfrm>
        </p:spPr>
        <p:txBody>
          <a:bodyPr>
            <a:normAutofit/>
          </a:bodyPr>
          <a:lstStyle/>
          <a:p>
            <a:r>
              <a:rPr lang="en-US" b="1" dirty="0"/>
              <a:t>SECURITY MEASURES TO MINIMIZE DATA LEAK</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3141163"/>
            <a:ext cx="9292639" cy="3401996"/>
          </a:xfrm>
        </p:spPr>
        <p:txBody>
          <a:bodyPr>
            <a:normAutofit/>
          </a:bodyPr>
          <a:lstStyle/>
          <a:p>
            <a:r>
              <a:rPr lang="en-US" sz="2400" dirty="0"/>
              <a:t>Train your employees how to protect data (do not open weird emails, no USB drives, portable hard drives etc.)</a:t>
            </a:r>
          </a:p>
          <a:p>
            <a:pPr lvl="1"/>
            <a:r>
              <a:rPr lang="en-US" sz="2200" dirty="0"/>
              <a:t>set of rules, how to function at workplace – no food, drinks at the table, leave phone out of the office, stronger passwords, lock-out computers whenever leaving desk, back up data</a:t>
            </a:r>
          </a:p>
        </p:txBody>
      </p:sp>
    </p:spTree>
    <p:extLst>
      <p:ext uri="{BB962C8B-B14F-4D97-AF65-F5344CB8AC3E}">
        <p14:creationId xmlns:p14="http://schemas.microsoft.com/office/powerpoint/2010/main" val="2929857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Lock">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1" y="16496"/>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857928"/>
            <a:ext cx="9692640" cy="1325562"/>
          </a:xfrm>
        </p:spPr>
        <p:txBody>
          <a:bodyPr>
            <a:normAutofit/>
          </a:bodyPr>
          <a:lstStyle/>
          <a:p>
            <a:r>
              <a:rPr lang="en-US" b="1" dirty="0"/>
              <a:t>SECURITY MEASURES TO MINIMIZE DATA LEAK</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471860"/>
            <a:ext cx="9292639" cy="3401996"/>
          </a:xfrm>
        </p:spPr>
        <p:txBody>
          <a:bodyPr>
            <a:normAutofit/>
          </a:bodyPr>
          <a:lstStyle/>
          <a:p>
            <a:r>
              <a:rPr lang="en-US" sz="2400" dirty="0"/>
              <a:t>Use secure websites (https), if not using https, get SSL certification</a:t>
            </a:r>
          </a:p>
          <a:p>
            <a:r>
              <a:rPr lang="en-US" sz="2400" dirty="0"/>
              <a:t>Should you use cloud, secure it the same way you would secure your workplace (passwords, encryptions)</a:t>
            </a:r>
          </a:p>
        </p:txBody>
      </p:sp>
    </p:spTree>
    <p:extLst>
      <p:ext uri="{BB962C8B-B14F-4D97-AF65-F5344CB8AC3E}">
        <p14:creationId xmlns:p14="http://schemas.microsoft.com/office/powerpoint/2010/main" val="2964688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Lock">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1" y="16496"/>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708221"/>
            <a:ext cx="4745767" cy="929725"/>
          </a:xfrm>
        </p:spPr>
        <p:txBody>
          <a:bodyPr>
            <a:normAutofit/>
          </a:bodyPr>
          <a:lstStyle/>
          <a:p>
            <a:r>
              <a:rPr lang="en-US" sz="4400" b="1" dirty="0"/>
              <a:t>AND FINALLY</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80" y="1818058"/>
            <a:ext cx="9292639" cy="3401996"/>
          </a:xfrm>
        </p:spPr>
        <p:txBody>
          <a:bodyPr>
            <a:normAutofit fontScale="92500" lnSpcReduction="10000"/>
          </a:bodyPr>
          <a:lstStyle/>
          <a:p>
            <a:r>
              <a:rPr lang="en-US" sz="2400" dirty="0"/>
              <a:t>It’s important to remember that usually: </a:t>
            </a:r>
          </a:p>
          <a:p>
            <a:r>
              <a:rPr lang="en-US" sz="2400" dirty="0"/>
              <a:t>To prevent data loss, you take measures that increase the risk of data leak.</a:t>
            </a:r>
          </a:p>
          <a:p>
            <a:pPr lvl="1"/>
            <a:r>
              <a:rPr lang="en-US" sz="2200" dirty="0"/>
              <a:t>Example: If you want to minimize data loss, you are taking backups and therefore you have higher chance that one of those backups will leak.</a:t>
            </a:r>
          </a:p>
          <a:p>
            <a:r>
              <a:rPr lang="en-US" sz="2400" dirty="0"/>
              <a:t>To prevent data leak, you take measures that increase the risk of data loss.</a:t>
            </a:r>
          </a:p>
          <a:p>
            <a:pPr lvl="1"/>
            <a:r>
              <a:rPr lang="en-US" sz="2200" dirty="0"/>
              <a:t>if you want to minimize data leak, you have minimum backup drives buried somewhere in concrete, then once you dig it up, it doesn’t work resulting in data loss.</a:t>
            </a:r>
          </a:p>
        </p:txBody>
      </p:sp>
      <p:grpSp>
        <p:nvGrpSpPr>
          <p:cNvPr id="9" name="Group 8">
            <a:extLst>
              <a:ext uri="{FF2B5EF4-FFF2-40B4-BE49-F238E27FC236}">
                <a16:creationId xmlns:a16="http://schemas.microsoft.com/office/drawing/2014/main" id="{A7371379-2F32-493A-91D3-96037CD6D394}"/>
              </a:ext>
            </a:extLst>
          </p:cNvPr>
          <p:cNvGrpSpPr/>
          <p:nvPr/>
        </p:nvGrpSpPr>
        <p:grpSpPr>
          <a:xfrm>
            <a:off x="1249680" y="5220054"/>
            <a:ext cx="9096237" cy="929725"/>
            <a:chOff x="1160127" y="1597342"/>
            <a:chExt cx="9096237" cy="929725"/>
          </a:xfrm>
        </p:grpSpPr>
        <p:cxnSp>
          <p:nvCxnSpPr>
            <p:cNvPr id="6" name="Straight Arrow Connector 5">
              <a:extLst>
                <a:ext uri="{FF2B5EF4-FFF2-40B4-BE49-F238E27FC236}">
                  <a16:creationId xmlns:a16="http://schemas.microsoft.com/office/drawing/2014/main" id="{3C4C01A7-16F2-459F-B7E2-E79F701CFA3E}"/>
                </a:ext>
              </a:extLst>
            </p:cNvPr>
            <p:cNvCxnSpPr/>
            <p:nvPr/>
          </p:nvCxnSpPr>
          <p:spPr>
            <a:xfrm flipH="1">
              <a:off x="2526384" y="2253006"/>
              <a:ext cx="6136849"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B4F78A54-9685-452F-B9DD-56DE8B82D3E7}"/>
                </a:ext>
              </a:extLst>
            </p:cNvPr>
            <p:cNvSpPr txBox="1">
              <a:spLocks/>
            </p:cNvSpPr>
            <p:nvPr/>
          </p:nvSpPr>
          <p:spPr>
            <a:xfrm>
              <a:off x="8663234" y="1597342"/>
              <a:ext cx="1593130" cy="9297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t>LEAK</a:t>
              </a:r>
              <a:endParaRPr lang="cs-CZ" sz="3200" b="1" dirty="0"/>
            </a:p>
          </p:txBody>
        </p:sp>
        <p:sp>
          <p:nvSpPr>
            <p:cNvPr id="8" name="Title 1">
              <a:extLst>
                <a:ext uri="{FF2B5EF4-FFF2-40B4-BE49-F238E27FC236}">
                  <a16:creationId xmlns:a16="http://schemas.microsoft.com/office/drawing/2014/main" id="{E739B6B5-E19D-404F-AA92-62FDFFFFA4CB}"/>
                </a:ext>
              </a:extLst>
            </p:cNvPr>
            <p:cNvSpPr txBox="1">
              <a:spLocks/>
            </p:cNvSpPr>
            <p:nvPr/>
          </p:nvSpPr>
          <p:spPr>
            <a:xfrm>
              <a:off x="1160127" y="1597342"/>
              <a:ext cx="1898874" cy="9297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t>LOSS</a:t>
              </a:r>
              <a:endParaRPr lang="cs-CZ" sz="3200" b="1" dirty="0"/>
            </a:p>
          </p:txBody>
        </p:sp>
      </p:grpSp>
    </p:spTree>
    <p:extLst>
      <p:ext uri="{BB962C8B-B14F-4D97-AF65-F5344CB8AC3E}">
        <p14:creationId xmlns:p14="http://schemas.microsoft.com/office/powerpoint/2010/main" val="2468981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Lock">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1" y="16496"/>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708221"/>
            <a:ext cx="4745767" cy="929725"/>
          </a:xfrm>
        </p:spPr>
        <p:txBody>
          <a:bodyPr>
            <a:normAutofit/>
          </a:bodyPr>
          <a:lstStyle/>
          <a:p>
            <a:r>
              <a:rPr lang="en-US" sz="4400" b="1" dirty="0"/>
              <a:t>AND FINALLY</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80" y="1818058"/>
            <a:ext cx="9292639" cy="3401996"/>
          </a:xfrm>
        </p:spPr>
        <p:txBody>
          <a:bodyPr>
            <a:normAutofit fontScale="92500" lnSpcReduction="10000"/>
          </a:bodyPr>
          <a:lstStyle/>
          <a:p>
            <a:r>
              <a:rPr lang="en-US" sz="2400" dirty="0"/>
              <a:t>It’s important to remember that usually: </a:t>
            </a:r>
          </a:p>
          <a:p>
            <a:r>
              <a:rPr lang="en-US" sz="2400" dirty="0"/>
              <a:t>To prevent data loss, you take measures that increase the risk of data leak.</a:t>
            </a:r>
          </a:p>
          <a:p>
            <a:pPr lvl="1"/>
            <a:r>
              <a:rPr lang="en-US" sz="2200" dirty="0"/>
              <a:t>Example: If you want to minimize data loss, you are taking backups and therefore you have higher chance that one of those backups will leak.</a:t>
            </a:r>
          </a:p>
          <a:p>
            <a:r>
              <a:rPr lang="en-US" sz="2400" dirty="0"/>
              <a:t>To prevent data leak, you take measures that increase the risk of data loss.</a:t>
            </a:r>
          </a:p>
          <a:p>
            <a:pPr lvl="1"/>
            <a:r>
              <a:rPr lang="en-US" sz="2200" dirty="0"/>
              <a:t>if you want to minimize data leak, you have minimum backup drives buried somewhere in concrete, then once you dig it up, it doesn’t work resulting in data loss.</a:t>
            </a:r>
          </a:p>
        </p:txBody>
      </p:sp>
      <p:grpSp>
        <p:nvGrpSpPr>
          <p:cNvPr id="9" name="Group 8">
            <a:extLst>
              <a:ext uri="{FF2B5EF4-FFF2-40B4-BE49-F238E27FC236}">
                <a16:creationId xmlns:a16="http://schemas.microsoft.com/office/drawing/2014/main" id="{A7371379-2F32-493A-91D3-96037CD6D394}"/>
              </a:ext>
            </a:extLst>
          </p:cNvPr>
          <p:cNvGrpSpPr/>
          <p:nvPr/>
        </p:nvGrpSpPr>
        <p:grpSpPr>
          <a:xfrm>
            <a:off x="1249680" y="5220054"/>
            <a:ext cx="9096237" cy="929725"/>
            <a:chOff x="1160127" y="1597342"/>
            <a:chExt cx="9096237" cy="929725"/>
          </a:xfrm>
        </p:grpSpPr>
        <p:cxnSp>
          <p:nvCxnSpPr>
            <p:cNvPr id="6" name="Straight Arrow Connector 5">
              <a:extLst>
                <a:ext uri="{FF2B5EF4-FFF2-40B4-BE49-F238E27FC236}">
                  <a16:creationId xmlns:a16="http://schemas.microsoft.com/office/drawing/2014/main" id="{3C4C01A7-16F2-459F-B7E2-E79F701CFA3E}"/>
                </a:ext>
              </a:extLst>
            </p:cNvPr>
            <p:cNvCxnSpPr/>
            <p:nvPr/>
          </p:nvCxnSpPr>
          <p:spPr>
            <a:xfrm flipH="1">
              <a:off x="2526384" y="2253006"/>
              <a:ext cx="6136849"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B4F78A54-9685-452F-B9DD-56DE8B82D3E7}"/>
                </a:ext>
              </a:extLst>
            </p:cNvPr>
            <p:cNvSpPr txBox="1">
              <a:spLocks/>
            </p:cNvSpPr>
            <p:nvPr/>
          </p:nvSpPr>
          <p:spPr>
            <a:xfrm>
              <a:off x="8663234" y="1597342"/>
              <a:ext cx="1593130" cy="9297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t>LEAK</a:t>
              </a:r>
              <a:endParaRPr lang="cs-CZ" sz="3200" b="1" dirty="0"/>
            </a:p>
          </p:txBody>
        </p:sp>
        <p:sp>
          <p:nvSpPr>
            <p:cNvPr id="8" name="Title 1">
              <a:extLst>
                <a:ext uri="{FF2B5EF4-FFF2-40B4-BE49-F238E27FC236}">
                  <a16:creationId xmlns:a16="http://schemas.microsoft.com/office/drawing/2014/main" id="{E739B6B5-E19D-404F-AA92-62FDFFFFA4CB}"/>
                </a:ext>
              </a:extLst>
            </p:cNvPr>
            <p:cNvSpPr txBox="1">
              <a:spLocks/>
            </p:cNvSpPr>
            <p:nvPr/>
          </p:nvSpPr>
          <p:spPr>
            <a:xfrm>
              <a:off x="1160127" y="1597342"/>
              <a:ext cx="1898874" cy="9297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b="1" dirty="0"/>
                <a:t>LOSS</a:t>
              </a:r>
              <a:endParaRPr lang="cs-CZ" sz="3200" b="1" dirty="0"/>
            </a:p>
          </p:txBody>
        </p:sp>
      </p:grpSp>
    </p:spTree>
    <p:extLst>
      <p:ext uri="{BB962C8B-B14F-4D97-AF65-F5344CB8AC3E}">
        <p14:creationId xmlns:p14="http://schemas.microsoft.com/office/powerpoint/2010/main" val="3694400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Lock">
            <a:extLst>
              <a:ext uri="{FF2B5EF4-FFF2-40B4-BE49-F238E27FC236}">
                <a16:creationId xmlns:a16="http://schemas.microsoft.com/office/drawing/2014/main" id="{B3C37742-423D-468A-BF75-E9167200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1" y="16496"/>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741913" y="1087633"/>
            <a:ext cx="7507821" cy="3712950"/>
          </a:xfrm>
        </p:spPr>
        <p:txBody>
          <a:bodyPr>
            <a:normAutofit/>
          </a:bodyPr>
          <a:lstStyle/>
          <a:p>
            <a:pPr algn="ctr"/>
            <a:r>
              <a:rPr lang="en-US" sz="4400" b="1" dirty="0"/>
              <a:t>IT IS IMPORTANT TO DETERMINE WHICH IS MORE IMPORTANT FOR YOU AND/OR YOUR BUSINESS AND GO FROM THERE</a:t>
            </a:r>
            <a:endParaRPr lang="cs-CZ" sz="4400" b="1" dirty="0"/>
          </a:p>
        </p:txBody>
      </p:sp>
      <p:sp>
        <p:nvSpPr>
          <p:cNvPr id="11" name="Title 1">
            <a:extLst>
              <a:ext uri="{FF2B5EF4-FFF2-40B4-BE49-F238E27FC236}">
                <a16:creationId xmlns:a16="http://schemas.microsoft.com/office/drawing/2014/main" id="{B34BBA2B-9569-45F3-A3C7-7708360CAC4A}"/>
              </a:ext>
            </a:extLst>
          </p:cNvPr>
          <p:cNvSpPr txBox="1">
            <a:spLocks/>
          </p:cNvSpPr>
          <p:nvPr/>
        </p:nvSpPr>
        <p:spPr>
          <a:xfrm>
            <a:off x="5231701" y="5406857"/>
            <a:ext cx="5561989" cy="9297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r"/>
            <a:r>
              <a:rPr lang="en-US" sz="3600" b="1" dirty="0"/>
              <a:t>but remember…</a:t>
            </a:r>
            <a:endParaRPr lang="cs-CZ" sz="3600" b="1" dirty="0"/>
          </a:p>
        </p:txBody>
      </p:sp>
    </p:spTree>
    <p:extLst>
      <p:ext uri="{BB962C8B-B14F-4D97-AF65-F5344CB8AC3E}">
        <p14:creationId xmlns:p14="http://schemas.microsoft.com/office/powerpoint/2010/main" val="227531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itle 1">
            <a:extLst>
              <a:ext uri="{FF2B5EF4-FFF2-40B4-BE49-F238E27FC236}">
                <a16:creationId xmlns:a16="http://schemas.microsoft.com/office/drawing/2014/main" id="{8ACEB500-0A1A-4C3A-920A-A3E478F53C7D}"/>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2800" b="1" kern="1200" spc="-50" baseline="0" dirty="0">
                <a:solidFill>
                  <a:srgbClr val="FFFFFF"/>
                </a:solidFill>
                <a:latin typeface="+mj-lt"/>
                <a:ea typeface="+mj-ea"/>
                <a:cs typeface="+mj-cs"/>
              </a:rPr>
              <a:t>SOMETIMES EVEN THE BEST DLP FAILS YOU…</a:t>
            </a:r>
          </a:p>
        </p:txBody>
      </p:sp>
      <p:sp useBgFill="1">
        <p:nvSpPr>
          <p:cNvPr id="38" name="Rectangle 37">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indoor, sitting, small, table&#10;&#10;Description automatically generated">
            <a:extLst>
              <a:ext uri="{FF2B5EF4-FFF2-40B4-BE49-F238E27FC236}">
                <a16:creationId xmlns:a16="http://schemas.microsoft.com/office/drawing/2014/main" id="{3521C3A7-7F6C-44CB-9EAD-B46D44101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75" y="1018887"/>
            <a:ext cx="6616823" cy="4813738"/>
          </a:xfrm>
          <a:prstGeom prst="rect">
            <a:avLst/>
          </a:prstGeom>
        </p:spPr>
      </p:pic>
      <p:sp>
        <p:nvSpPr>
          <p:cNvPr id="40" name="Rectangle 39">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83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894227" y="365760"/>
            <a:ext cx="9692640" cy="1325562"/>
          </a:xfrm>
        </p:spPr>
        <p:txBody>
          <a:bodyPr>
            <a:normAutofit/>
          </a:bodyPr>
          <a:lstStyle/>
          <a:p>
            <a:pPr algn="r"/>
            <a:r>
              <a:rPr lang="en-US" sz="4400" b="1" dirty="0"/>
              <a:t>DATA LEAK</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4939646" y="2513660"/>
            <a:ext cx="5647221" cy="2817534"/>
          </a:xfrm>
        </p:spPr>
        <p:txBody>
          <a:bodyPr>
            <a:normAutofit fontScale="92500"/>
          </a:bodyPr>
          <a:lstStyle/>
          <a:p>
            <a:pPr algn="r"/>
            <a:r>
              <a:rPr lang="en-US" sz="2400" dirty="0"/>
              <a:t>Data leak or data breach</a:t>
            </a:r>
          </a:p>
          <a:p>
            <a:pPr algn="r"/>
            <a:r>
              <a:rPr lang="en-US" sz="2400" dirty="0"/>
              <a:t>Defined as other people gain access to data, they should not have access to</a:t>
            </a:r>
          </a:p>
          <a:p>
            <a:pPr algn="r"/>
            <a:r>
              <a:rPr lang="en-US" sz="2400" dirty="0"/>
              <a:t>Intentional or unintentional release of secure or private/confidential information to an untrusted environment</a:t>
            </a:r>
          </a:p>
          <a:p>
            <a:pPr algn="r"/>
            <a:endParaRPr lang="cs-CZ" sz="2400" dirty="0"/>
          </a:p>
        </p:txBody>
      </p:sp>
      <p:grpSp>
        <p:nvGrpSpPr>
          <p:cNvPr id="8" name="Group 7">
            <a:extLst>
              <a:ext uri="{FF2B5EF4-FFF2-40B4-BE49-F238E27FC236}">
                <a16:creationId xmlns:a16="http://schemas.microsoft.com/office/drawing/2014/main" id="{AD0CAAD2-DD83-462B-9736-4D53A11C8BD9}"/>
              </a:ext>
            </a:extLst>
          </p:cNvPr>
          <p:cNvGrpSpPr/>
          <p:nvPr/>
        </p:nvGrpSpPr>
        <p:grpSpPr>
          <a:xfrm>
            <a:off x="1117891" y="1691322"/>
            <a:ext cx="3639872" cy="3639872"/>
            <a:chOff x="6679706" y="1933575"/>
            <a:chExt cx="3639872" cy="3639872"/>
          </a:xfrm>
        </p:grpSpPr>
        <p:pic>
          <p:nvPicPr>
            <p:cNvPr id="22" name="Graphic 21" descr="Laptop Secure">
              <a:extLst>
                <a:ext uri="{FF2B5EF4-FFF2-40B4-BE49-F238E27FC236}">
                  <a16:creationId xmlns:a16="http://schemas.microsoft.com/office/drawing/2014/main" id="{C3DAB541-4F2D-4D7C-A20A-3A7FE7AEF7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cxnSp>
          <p:nvCxnSpPr>
            <p:cNvPr id="7" name="Straight Connector 6">
              <a:extLst>
                <a:ext uri="{FF2B5EF4-FFF2-40B4-BE49-F238E27FC236}">
                  <a16:creationId xmlns:a16="http://schemas.microsoft.com/office/drawing/2014/main" id="{6E36A6B8-89E9-48BC-A222-CFEDDA3E6550}"/>
                </a:ext>
              </a:extLst>
            </p:cNvPr>
            <p:cNvCxnSpPr/>
            <p:nvPr/>
          </p:nvCxnSpPr>
          <p:spPr>
            <a:xfrm flipH="1">
              <a:off x="8560340" y="3657600"/>
              <a:ext cx="1624520" cy="1498060"/>
            </a:xfrm>
            <a:prstGeom prst="line">
              <a:avLst/>
            </a:prstGeom>
            <a:ln w="76200">
              <a:solidFill>
                <a:srgbClr val="6F6F7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4499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3137080" y="4534292"/>
            <a:ext cx="7507821" cy="1727445"/>
          </a:xfrm>
        </p:spPr>
        <p:txBody>
          <a:bodyPr>
            <a:normAutofit/>
          </a:bodyPr>
          <a:lstStyle/>
          <a:p>
            <a:pPr algn="ctr"/>
            <a:r>
              <a:rPr lang="en-US" sz="8000" b="1" dirty="0"/>
              <a:t>THANK YOU</a:t>
            </a:r>
            <a:endParaRPr lang="cs-CZ" sz="8000" b="1" dirty="0"/>
          </a:p>
        </p:txBody>
      </p:sp>
    </p:spTree>
    <p:extLst>
      <p:ext uri="{BB962C8B-B14F-4D97-AF65-F5344CB8AC3E}">
        <p14:creationId xmlns:p14="http://schemas.microsoft.com/office/powerpoint/2010/main" val="414653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Money">
            <a:extLst>
              <a:ext uri="{FF2B5EF4-FFF2-40B4-BE49-F238E27FC236}">
                <a16:creationId xmlns:a16="http://schemas.microsoft.com/office/drawing/2014/main" id="{D4075ABE-30F7-4BF4-AB45-E92D1A002E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0886" y="643466"/>
            <a:ext cx="5571067" cy="5571067"/>
          </a:xfrm>
          <a:prstGeom prst="rect">
            <a:avLst/>
          </a:prstGeom>
        </p:spPr>
      </p:pic>
    </p:spTree>
    <p:extLst>
      <p:ext uri="{BB962C8B-B14F-4D97-AF65-F5344CB8AC3E}">
        <p14:creationId xmlns:p14="http://schemas.microsoft.com/office/powerpoint/2010/main" val="275208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A person holding a gun&#10;&#10;Description automatically generated">
            <a:extLst>
              <a:ext uri="{FF2B5EF4-FFF2-40B4-BE49-F238E27FC236}">
                <a16:creationId xmlns:a16="http://schemas.microsoft.com/office/drawing/2014/main" id="{9FC13013-0DE6-45B7-BA98-FDA0C479E890}"/>
              </a:ext>
            </a:extLst>
          </p:cNvPr>
          <p:cNvPicPr>
            <a:picLocks noChangeAspect="1"/>
          </p:cNvPicPr>
          <p:nvPr/>
        </p:nvPicPr>
        <p:blipFill rotWithShape="1">
          <a:blip r:embed="rId2">
            <a:extLst>
              <a:ext uri="{28A0092B-C50C-407E-A947-70E740481C1C}">
                <a14:useLocalDpi xmlns:a14="http://schemas.microsoft.com/office/drawing/2010/main" val="0"/>
              </a:ext>
            </a:extLst>
          </a:blip>
          <a:srcRect l="3137" r="5639" b="1"/>
          <a:stretch/>
        </p:blipFill>
        <p:spPr>
          <a:xfrm>
            <a:off x="20" y="10"/>
            <a:ext cx="12207220" cy="6857990"/>
          </a:xfrm>
          <a:prstGeom prst="rect">
            <a:avLst/>
          </a:prstGeom>
        </p:spPr>
      </p:pic>
    </p:spTree>
    <p:extLst>
      <p:ext uri="{BB962C8B-B14F-4D97-AF65-F5344CB8AC3E}">
        <p14:creationId xmlns:p14="http://schemas.microsoft.com/office/powerpoint/2010/main" val="416657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Dollar">
            <a:extLst>
              <a:ext uri="{FF2B5EF4-FFF2-40B4-BE49-F238E27FC236}">
                <a16:creationId xmlns:a16="http://schemas.microsoft.com/office/drawing/2014/main" id="{DF32CA12-E2A4-43AE-BB91-B4A18A7E5B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12135"/>
            <a:ext cx="9692640" cy="1325562"/>
          </a:xfrm>
        </p:spPr>
        <p:txBody>
          <a:bodyPr>
            <a:normAutofit/>
          </a:bodyPr>
          <a:lstStyle/>
          <a:p>
            <a:r>
              <a:rPr lang="en-US" b="1" dirty="0"/>
              <a:t>COST OF DATA LEAKAGE</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50"/>
            <a:ext cx="9292639" cy="2074222"/>
          </a:xfrm>
        </p:spPr>
        <p:txBody>
          <a:bodyPr>
            <a:normAutofit/>
          </a:bodyPr>
          <a:lstStyle/>
          <a:p>
            <a:pPr lvl="0">
              <a:lnSpc>
                <a:spcPct val="100000"/>
              </a:lnSpc>
            </a:pPr>
            <a:r>
              <a:rPr lang="en-US" sz="2400" dirty="0"/>
              <a:t>Legal, regulatory and financial impacts</a:t>
            </a:r>
          </a:p>
          <a:p>
            <a:pPr lvl="1">
              <a:lnSpc>
                <a:spcPct val="100000"/>
              </a:lnSpc>
            </a:pPr>
            <a:r>
              <a:rPr lang="en-US" sz="2200" dirty="0"/>
              <a:t>Cost of digital leakage per year is measured in billions of dollars</a:t>
            </a:r>
          </a:p>
          <a:p>
            <a:pPr lvl="1">
              <a:lnSpc>
                <a:spcPct val="100000"/>
              </a:lnSpc>
            </a:pPr>
            <a:r>
              <a:rPr lang="en-US" sz="2200" dirty="0"/>
              <a:t>Increasing number and complexity of regulations (GDPR)</a:t>
            </a:r>
          </a:p>
          <a:p>
            <a:pPr lvl="1">
              <a:lnSpc>
                <a:spcPct val="100000"/>
              </a:lnSpc>
            </a:pPr>
            <a:r>
              <a:rPr lang="en-US" sz="2200" dirty="0"/>
              <a:t>Non-compliance with regulations or loss of data can lead to significant fines and/or jail time</a:t>
            </a:r>
          </a:p>
        </p:txBody>
      </p:sp>
      <p:sp>
        <p:nvSpPr>
          <p:cNvPr id="8" name="Title 1">
            <a:extLst>
              <a:ext uri="{FF2B5EF4-FFF2-40B4-BE49-F238E27FC236}">
                <a16:creationId xmlns:a16="http://schemas.microsoft.com/office/drawing/2014/main" id="{C844E1A8-6EA2-46E6-BB5B-463BA3162156}"/>
              </a:ext>
            </a:extLst>
          </p:cNvPr>
          <p:cNvSpPr txBox="1">
            <a:spLocks/>
          </p:cNvSpPr>
          <p:nvPr/>
        </p:nvSpPr>
        <p:spPr>
          <a:xfrm>
            <a:off x="6792639" y="1412135"/>
            <a:ext cx="2455055" cy="5934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000" b="1" dirty="0"/>
              <a:t>For legal person</a:t>
            </a:r>
            <a:endParaRPr lang="cs-CZ" sz="2000" b="1" dirty="0"/>
          </a:p>
        </p:txBody>
      </p:sp>
    </p:spTree>
    <p:extLst>
      <p:ext uri="{BB962C8B-B14F-4D97-AF65-F5344CB8AC3E}">
        <p14:creationId xmlns:p14="http://schemas.microsoft.com/office/powerpoint/2010/main" val="147651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Dollar">
            <a:extLst>
              <a:ext uri="{FF2B5EF4-FFF2-40B4-BE49-F238E27FC236}">
                <a16:creationId xmlns:a16="http://schemas.microsoft.com/office/drawing/2014/main" id="{B63CADF2-5BA5-4888-A857-4A5B8B00EC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21560"/>
            <a:ext cx="9692640" cy="1325562"/>
          </a:xfrm>
        </p:spPr>
        <p:txBody>
          <a:bodyPr>
            <a:normAutofit/>
          </a:bodyPr>
          <a:lstStyle/>
          <a:p>
            <a:r>
              <a:rPr lang="en-US" b="1" dirty="0"/>
              <a:t>COST OF DATA LEAKAGE</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48"/>
            <a:ext cx="9292639" cy="2074222"/>
          </a:xfrm>
        </p:spPr>
        <p:txBody>
          <a:bodyPr>
            <a:normAutofit/>
          </a:bodyPr>
          <a:lstStyle/>
          <a:p>
            <a:pPr lvl="0">
              <a:lnSpc>
                <a:spcPct val="100000"/>
              </a:lnSpc>
            </a:pPr>
            <a:r>
              <a:rPr lang="en-US" sz="2400" dirty="0"/>
              <a:t>Damage to image and credibility</a:t>
            </a:r>
          </a:p>
          <a:p>
            <a:pPr lvl="1">
              <a:lnSpc>
                <a:spcPct val="100000"/>
              </a:lnSpc>
            </a:pPr>
            <a:r>
              <a:rPr lang="en-US" sz="2200" dirty="0"/>
              <a:t>Damage to public image and credibility with customers</a:t>
            </a:r>
          </a:p>
          <a:p>
            <a:pPr lvl="1">
              <a:lnSpc>
                <a:spcPct val="100000"/>
              </a:lnSpc>
            </a:pPr>
            <a:r>
              <a:rPr lang="en-US" sz="2200" dirty="0"/>
              <a:t>Financial impact on company</a:t>
            </a:r>
          </a:p>
          <a:p>
            <a:pPr lvl="1">
              <a:lnSpc>
                <a:spcPct val="100000"/>
              </a:lnSpc>
            </a:pPr>
            <a:r>
              <a:rPr lang="en-US" sz="2200" dirty="0"/>
              <a:t>Leaked email or memos can be embarrassing or even harmful on many levels</a:t>
            </a:r>
          </a:p>
        </p:txBody>
      </p:sp>
      <p:sp>
        <p:nvSpPr>
          <p:cNvPr id="4" name="Title 1">
            <a:extLst>
              <a:ext uri="{FF2B5EF4-FFF2-40B4-BE49-F238E27FC236}">
                <a16:creationId xmlns:a16="http://schemas.microsoft.com/office/drawing/2014/main" id="{7F929C55-6CEF-4785-99D0-89A519342EB8}"/>
              </a:ext>
            </a:extLst>
          </p:cNvPr>
          <p:cNvSpPr txBox="1">
            <a:spLocks/>
          </p:cNvSpPr>
          <p:nvPr/>
        </p:nvSpPr>
        <p:spPr>
          <a:xfrm>
            <a:off x="6792639" y="1412135"/>
            <a:ext cx="2455055" cy="5934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000" b="1" dirty="0"/>
              <a:t>For legal person</a:t>
            </a:r>
            <a:endParaRPr lang="cs-CZ" sz="2000" b="1" dirty="0"/>
          </a:p>
        </p:txBody>
      </p:sp>
    </p:spTree>
    <p:extLst>
      <p:ext uri="{BB962C8B-B14F-4D97-AF65-F5344CB8AC3E}">
        <p14:creationId xmlns:p14="http://schemas.microsoft.com/office/powerpoint/2010/main" val="361134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Dollar">
            <a:extLst>
              <a:ext uri="{FF2B5EF4-FFF2-40B4-BE49-F238E27FC236}">
                <a16:creationId xmlns:a16="http://schemas.microsoft.com/office/drawing/2014/main" id="{27B8FFDF-0D42-44AE-9751-1CF1E6970A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3322" y="0"/>
            <a:ext cx="6825007" cy="6825007"/>
          </a:xfrm>
          <a:prstGeom prst="rect">
            <a:avLst/>
          </a:prstGeom>
        </p:spPr>
      </p:pic>
      <p:sp>
        <p:nvSpPr>
          <p:cNvPr id="2" name="Title 1">
            <a:extLst>
              <a:ext uri="{FF2B5EF4-FFF2-40B4-BE49-F238E27FC236}">
                <a16:creationId xmlns:a16="http://schemas.microsoft.com/office/drawing/2014/main" id="{07874BCA-6310-4A3F-B247-78D8766A8A12}"/>
              </a:ext>
            </a:extLst>
          </p:cNvPr>
          <p:cNvSpPr>
            <a:spLocks noGrp="1"/>
          </p:cNvSpPr>
          <p:nvPr>
            <p:ph type="title"/>
          </p:nvPr>
        </p:nvSpPr>
        <p:spPr>
          <a:xfrm>
            <a:off x="1249680" y="1421560"/>
            <a:ext cx="9692640" cy="1325562"/>
          </a:xfrm>
        </p:spPr>
        <p:txBody>
          <a:bodyPr>
            <a:normAutofit/>
          </a:bodyPr>
          <a:lstStyle/>
          <a:p>
            <a:r>
              <a:rPr lang="en-US" b="1" dirty="0"/>
              <a:t>COST OF DATA LEAKAGE</a:t>
            </a:r>
            <a:endParaRPr lang="cs-CZ" sz="4400" b="1" dirty="0"/>
          </a:p>
        </p:txBody>
      </p:sp>
      <p:sp>
        <p:nvSpPr>
          <p:cNvPr id="3" name="Content Placeholder 2">
            <a:extLst>
              <a:ext uri="{FF2B5EF4-FFF2-40B4-BE49-F238E27FC236}">
                <a16:creationId xmlns:a16="http://schemas.microsoft.com/office/drawing/2014/main" id="{4AF479E9-74DA-46EB-A3A3-365B337A7041}"/>
              </a:ext>
            </a:extLst>
          </p:cNvPr>
          <p:cNvSpPr>
            <a:spLocks noGrp="1"/>
          </p:cNvSpPr>
          <p:nvPr>
            <p:ph idx="1"/>
          </p:nvPr>
        </p:nvSpPr>
        <p:spPr>
          <a:xfrm>
            <a:off x="1249679" y="2979948"/>
            <a:ext cx="9292639" cy="2074222"/>
          </a:xfrm>
        </p:spPr>
        <p:txBody>
          <a:bodyPr>
            <a:normAutofit/>
          </a:bodyPr>
          <a:lstStyle/>
          <a:p>
            <a:pPr lvl="0">
              <a:lnSpc>
                <a:spcPct val="100000"/>
              </a:lnSpc>
            </a:pPr>
            <a:r>
              <a:rPr lang="en-US" sz="2400" dirty="0"/>
              <a:t>Loss of competitive advantage</a:t>
            </a:r>
          </a:p>
          <a:p>
            <a:pPr lvl="1">
              <a:lnSpc>
                <a:spcPct val="100000"/>
              </a:lnSpc>
            </a:pPr>
            <a:r>
              <a:rPr lang="en-US" sz="2200" dirty="0"/>
              <a:t>Disclosure of strategic plans, mergers and acquisition info potentially lead to loss of revenue</a:t>
            </a:r>
          </a:p>
          <a:p>
            <a:pPr lvl="1">
              <a:lnSpc>
                <a:spcPct val="100000"/>
              </a:lnSpc>
            </a:pPr>
            <a:r>
              <a:rPr lang="en-US" sz="2200" dirty="0"/>
              <a:t>Loss of research, analytical data and other intellectual capital</a:t>
            </a:r>
          </a:p>
        </p:txBody>
      </p:sp>
      <p:sp>
        <p:nvSpPr>
          <p:cNvPr id="4" name="Title 1">
            <a:extLst>
              <a:ext uri="{FF2B5EF4-FFF2-40B4-BE49-F238E27FC236}">
                <a16:creationId xmlns:a16="http://schemas.microsoft.com/office/drawing/2014/main" id="{75B7076B-560B-40E8-BD6E-EE907EA3CB6C}"/>
              </a:ext>
            </a:extLst>
          </p:cNvPr>
          <p:cNvSpPr txBox="1">
            <a:spLocks/>
          </p:cNvSpPr>
          <p:nvPr/>
        </p:nvSpPr>
        <p:spPr>
          <a:xfrm>
            <a:off x="6792639" y="1412135"/>
            <a:ext cx="2455055" cy="5934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000" b="1" dirty="0"/>
              <a:t>For legal person</a:t>
            </a:r>
            <a:endParaRPr lang="cs-CZ" sz="2000" b="1" dirty="0"/>
          </a:p>
        </p:txBody>
      </p:sp>
    </p:spTree>
    <p:extLst>
      <p:ext uri="{BB962C8B-B14F-4D97-AF65-F5344CB8AC3E}">
        <p14:creationId xmlns:p14="http://schemas.microsoft.com/office/powerpoint/2010/main" val="128252829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1118</Words>
  <Application>Microsoft Office PowerPoint</Application>
  <PresentationFormat>Widescreen</PresentationFormat>
  <Paragraphs>125</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Century Schoolbook</vt:lpstr>
      <vt:lpstr>Wingdings 2</vt:lpstr>
      <vt:lpstr>View</vt:lpstr>
      <vt:lpstr>DATA LEAK</vt:lpstr>
      <vt:lpstr>DATA  L O S S </vt:lpstr>
      <vt:lpstr>DATA LOSS</vt:lpstr>
      <vt:lpstr>DATA LEAK</vt:lpstr>
      <vt:lpstr>PowerPoint Presentation</vt:lpstr>
      <vt:lpstr>PowerPoint Presentation</vt:lpstr>
      <vt:lpstr>COST OF DATA LEAKAGE</vt:lpstr>
      <vt:lpstr>COST OF DATA LEAKAGE</vt:lpstr>
      <vt:lpstr>COST OF DATA LEAKAGE</vt:lpstr>
      <vt:lpstr>COST OF DATA LEAKAGE</vt:lpstr>
      <vt:lpstr>THREE RISK AREAS</vt:lpstr>
      <vt:lpstr>WHY DOES IT HAPPEN?  WHO IS RESPONSIBLE?</vt:lpstr>
      <vt:lpstr>MOST COMMON REASONS OF DATA LEAKS AND DATA LOSS</vt:lpstr>
      <vt:lpstr>5 INDUSTRIES MOST AT RISK OF DATA BREACHES</vt:lpstr>
      <vt:lpstr>PowerPoint Presentation</vt:lpstr>
      <vt:lpstr>PowerPoint Presentation</vt:lpstr>
      <vt:lpstr>PowerPoint Presentation</vt:lpstr>
      <vt:lpstr>PowerPoint Presentation</vt:lpstr>
      <vt:lpstr>PowerPoint Presentation</vt:lpstr>
      <vt:lpstr>NOTABLE TARGET</vt:lpstr>
      <vt:lpstr>BIGGEST DATA BREACHES EVER</vt:lpstr>
      <vt:lpstr>FRIEND FINDER NETWORKS</vt:lpstr>
      <vt:lpstr>MARRIOTT INTERNATIONAL</vt:lpstr>
      <vt:lpstr>FACEBOOK</vt:lpstr>
      <vt:lpstr>FIRST AMERICAN FINANCIAL CORP.</vt:lpstr>
      <vt:lpstr>YAHOO</vt:lpstr>
      <vt:lpstr>LIST OF NOTABLE 2019 LEAKS</vt:lpstr>
      <vt:lpstr>PowerPoint Presentation</vt:lpstr>
      <vt:lpstr>I PROMISED MEMES, HERE BE MEMES!</vt:lpstr>
      <vt:lpstr>EDWARD SNOWDEN</vt:lpstr>
      <vt:lpstr>OK, DATA LEAK IS A PROBLEM, BUT HOW TO FIGHT IT?</vt:lpstr>
      <vt:lpstr>IMPLEMENT DATA LEAKAGE PROTECTION</vt:lpstr>
      <vt:lpstr>SECURITY MEASURES TO MINIMIZE DATA LEAK</vt:lpstr>
      <vt:lpstr>SECURITY MEASURES TO MINIMIZE DATA LEAK</vt:lpstr>
      <vt:lpstr>SECURITY MEASURES TO MINIMIZE DATA LEAK</vt:lpstr>
      <vt:lpstr>AND FINALLY</vt:lpstr>
      <vt:lpstr>AND FINALLY</vt:lpstr>
      <vt:lpstr>IT IS IMPORTANT TO DETERMINE WHICH IS MORE IMPORTANT FOR YOU AND/OR YOUR BUSINESS AND GO FROM THERE</vt:lpstr>
      <vt:lpstr>SOMETIMES EVEN THE BEST DLP FAILS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LEAK</dc:title>
  <dc:creator>Jiří Váňa</dc:creator>
  <cp:lastModifiedBy>Jiří Váňa</cp:lastModifiedBy>
  <cp:revision>2</cp:revision>
  <dcterms:created xsi:type="dcterms:W3CDTF">2019-10-23T22:58:55Z</dcterms:created>
  <dcterms:modified xsi:type="dcterms:W3CDTF">2019-10-23T23:02:25Z</dcterms:modified>
</cp:coreProperties>
</file>