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8" r:id="rId6"/>
    <p:sldId id="289" r:id="rId7"/>
    <p:sldId id="276" r:id="rId8"/>
    <p:sldId id="290" r:id="rId9"/>
    <p:sldId id="279" r:id="rId10"/>
    <p:sldId id="292" r:id="rId11"/>
    <p:sldId id="291" r:id="rId12"/>
    <p:sldId id="296" r:id="rId13"/>
    <p:sldId id="295" r:id="rId14"/>
    <p:sldId id="294" r:id="rId15"/>
    <p:sldId id="293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58" y="18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959687393331905E-2"/>
          <c:y val="6.2563802950061642E-2"/>
          <c:w val="0.97360926250206759"/>
          <c:h val="0.85473383091852639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5908655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959687393331905E-2"/>
          <c:y val="6.2563802950061642E-2"/>
          <c:w val="0.97360926250206759"/>
          <c:h val="0.78760528698069221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59086552"/>
        <c:crosses val="autoZero"/>
        <c:crossBetween val="between"/>
      </c:valAx>
      <c:spPr>
        <a:solidFill>
          <a:schemeClr val="bg1"/>
        </a:solidFill>
        <a:ln>
          <a:solidFill>
            <a:srgbClr val="00B050">
              <a:alpha val="94000"/>
            </a:srgb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1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0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27-Sep-19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0070C0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89416"/>
            <a:ext cx="9144000" cy="22713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 03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What have I learned</a:t>
            </a:r>
            <a:br>
              <a:rPr lang="en-US" sz="4000" dirty="0">
                <a:solidFill>
                  <a:schemeClr val="accent4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Jiri </a:t>
            </a:r>
            <a:r>
              <a:rPr lang="en-US" sz="2000" dirty="0" err="1">
                <a:solidFill>
                  <a:schemeClr val="bg1"/>
                </a:solidFill>
              </a:rPr>
              <a:t>Vana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53834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F7E7D6-827C-478F-8AEF-2F7FE758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76" y="66675"/>
            <a:ext cx="9461624" cy="6858000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B03366-209E-4B1C-882C-C91E6F0A4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"/>
            <a:ext cx="9461624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42DCBE-58FD-4CAF-8AD3-877C05D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515955"/>
            <a:ext cx="5530049" cy="1979720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</a:rPr>
              <a:t>3. Create </a:t>
            </a:r>
            <a:r>
              <a:rPr lang="en-US" sz="6000" b="1" dirty="0" err="1">
                <a:solidFill>
                  <a:schemeClr val="bg1"/>
                </a:solidFill>
              </a:rPr>
              <a:t>IsCompleted</a:t>
            </a:r>
            <a:r>
              <a:rPr lang="en-US" sz="6000" b="1" dirty="0">
                <a:solidFill>
                  <a:schemeClr val="bg1"/>
                </a:solidFill>
              </a:rPr>
              <a:t> method</a:t>
            </a:r>
            <a:endParaRPr lang="cs-CZ" sz="2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91DF77-03A4-421F-B94C-D00AFED96414}"/>
              </a:ext>
            </a:extLst>
          </p:cNvPr>
          <p:cNvSpPr txBox="1">
            <a:spLocks/>
          </p:cNvSpPr>
          <p:nvPr/>
        </p:nvSpPr>
        <p:spPr>
          <a:xfrm>
            <a:off x="5379869" y="3696796"/>
            <a:ext cx="6246180" cy="2151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chemeClr val="bg1"/>
                </a:solidFill>
              </a:rPr>
              <a:t>4. Create </a:t>
            </a:r>
            <a:r>
              <a:rPr lang="en-US" sz="6000" b="1" dirty="0" err="1">
                <a:solidFill>
                  <a:schemeClr val="bg1"/>
                </a:solidFill>
              </a:rPr>
              <a:t>GetName</a:t>
            </a:r>
            <a:r>
              <a:rPr lang="en-US" sz="6000" b="1" dirty="0">
                <a:solidFill>
                  <a:schemeClr val="bg1"/>
                </a:solidFill>
              </a:rPr>
              <a:t> method</a:t>
            </a:r>
            <a:endParaRPr lang="cs-C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637662-56F5-4DE1-927F-C34D8D32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63" y="0"/>
            <a:ext cx="9340837" cy="685800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4350AC-DE45-4334-B089-E0F3F67DD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40837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42DCBE-58FD-4CAF-8AD3-877C05D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426" y="1162432"/>
            <a:ext cx="6015824" cy="2628517"/>
          </a:xfrm>
        </p:spPr>
        <p:txBody>
          <a:bodyPr>
            <a:norm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</a:rPr>
              <a:t>5. Create </a:t>
            </a:r>
            <a:r>
              <a:rPr lang="en-US" sz="6000" b="1" dirty="0" err="1">
                <a:solidFill>
                  <a:schemeClr val="bg1"/>
                </a:solidFill>
              </a:rPr>
              <a:t>PrintList</a:t>
            </a:r>
            <a:r>
              <a:rPr lang="en-US" sz="6000" b="1" dirty="0">
                <a:solidFill>
                  <a:schemeClr val="bg1"/>
                </a:solidFill>
              </a:rPr>
              <a:t> method</a:t>
            </a:r>
            <a:endParaRPr lang="cs-CZ" sz="2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91DF77-03A4-421F-B94C-D00AFED96414}"/>
              </a:ext>
            </a:extLst>
          </p:cNvPr>
          <p:cNvSpPr txBox="1">
            <a:spLocks/>
          </p:cNvSpPr>
          <p:nvPr/>
        </p:nvSpPr>
        <p:spPr>
          <a:xfrm>
            <a:off x="6172200" y="5392247"/>
            <a:ext cx="5530049" cy="111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>
                <a:solidFill>
                  <a:schemeClr val="bg1"/>
                </a:solidFill>
              </a:rPr>
              <a:t>DONE</a:t>
            </a:r>
            <a:endParaRPr lang="cs-C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18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B0F0"/>
                </a:solidFill>
              </a:rPr>
              <a:t>class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SmartMeter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517144"/>
              </p:ext>
            </p:extLst>
          </p:nvPr>
        </p:nvGraphicFramePr>
        <p:xfrm>
          <a:off x="228599" y="733996"/>
          <a:ext cx="11487151" cy="567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76583AA-849D-47BE-AAE7-365B255BC31B}"/>
              </a:ext>
            </a:extLst>
          </p:cNvPr>
          <p:cNvSpPr txBox="1">
            <a:spLocks/>
          </p:cNvSpPr>
          <p:nvPr/>
        </p:nvSpPr>
        <p:spPr>
          <a:xfrm>
            <a:off x="104774" y="601922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On the bright side – I didn’t know any of this just a few days ago</a:t>
            </a:r>
          </a:p>
        </p:txBody>
      </p:sp>
    </p:spTree>
    <p:extLst>
      <p:ext uri="{BB962C8B-B14F-4D97-AF65-F5344CB8AC3E}">
        <p14:creationId xmlns:p14="http://schemas.microsoft.com/office/powerpoint/2010/main" val="7954154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0070C0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8004"/>
            <a:ext cx="9144000" cy="1661993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(for real)</a:t>
            </a:r>
            <a:endParaRPr lang="en-US" sz="7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119-AEE6-48CB-9072-167BEA31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393"/>
          </a:xfrm>
        </p:spPr>
        <p:txBody>
          <a:bodyPr>
            <a:normAutofit/>
          </a:bodyPr>
          <a:lstStyle/>
          <a:p>
            <a:pPr algn="ctr"/>
            <a:r>
              <a:rPr lang="en-US" sz="14200" b="1" dirty="0">
                <a:solidFill>
                  <a:schemeClr val="bg1"/>
                </a:solidFill>
              </a:rPr>
              <a:t>NOTHING</a:t>
            </a:r>
            <a:endParaRPr lang="cs-CZ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3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>
        <p:dissolve/>
      </p:transition>
    </mc:Choice>
    <mc:Fallback xmlns="">
      <p:transition spd="slow" advClick="0" advTm="5000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0070C0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EFCFD3-DB29-48EF-A062-7079961BF75F}"/>
              </a:ext>
            </a:extLst>
          </p:cNvPr>
          <p:cNvSpPr txBox="1">
            <a:spLocks/>
          </p:cNvSpPr>
          <p:nvPr/>
        </p:nvSpPr>
        <p:spPr>
          <a:xfrm>
            <a:off x="1524000" y="2431804"/>
            <a:ext cx="9144000" cy="199439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EXCEPTION UNHANDLED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6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0613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3046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WeekThree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j-lt"/>
              </a:rPr>
              <a:t>C#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C383F-CE5E-4702-BBDA-97FB9C4E7206}"/>
              </a:ext>
            </a:extLst>
          </p:cNvPr>
          <p:cNvGrpSpPr/>
          <p:nvPr/>
        </p:nvGrpSpPr>
        <p:grpSpPr>
          <a:xfrm>
            <a:off x="7117082" y="1917700"/>
            <a:ext cx="3771900" cy="939800"/>
            <a:chOff x="6832600" y="5055576"/>
            <a:chExt cx="3771900" cy="9398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        EXCEPTIONS</a:t>
              </a:r>
              <a:endParaRPr lang="en-US" sz="1600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9C5F3A-6F0D-4A0F-AE6E-92F342C22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 descr="Icon of gears. ">
              <a:extLst>
                <a:ext uri="{FF2B5EF4-FFF2-40B4-BE49-F238E27FC236}">
                  <a16:creationId xmlns:a16="http://schemas.microsoft.com/office/drawing/2014/main" id="{5E0808F1-6F2A-4568-B290-F02EFBBA9B19}"/>
                </a:ext>
              </a:extLst>
            </p:cNvPr>
            <p:cNvGrpSpPr/>
            <p:nvPr/>
          </p:nvGrpSpPr>
          <p:grpSpPr>
            <a:xfrm>
              <a:off x="7130581" y="5366234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7" name="Freeform 4359">
                <a:extLst>
                  <a:ext uri="{FF2B5EF4-FFF2-40B4-BE49-F238E27FC236}">
                    <a16:creationId xmlns:a16="http://schemas.microsoft.com/office/drawing/2014/main" id="{D61932B8-957A-469A-B6A2-40EB08A819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360">
                <a:extLst>
                  <a:ext uri="{FF2B5EF4-FFF2-40B4-BE49-F238E27FC236}">
                    <a16:creationId xmlns:a16="http://schemas.microsoft.com/office/drawing/2014/main" id="{793BC724-B984-490D-BBFE-7AB27FDA5B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3018" y="2017102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  FILE MANIPULATION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5787" y="1917700"/>
            <a:ext cx="939800" cy="939800"/>
          </a:xfrm>
          <a:prstGeom prst="ellipse">
            <a:avLst/>
          </a:prstGeom>
          <a:solidFill>
            <a:srgbClr val="005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 descr="Icon of gears. ">
            <a:extLst>
              <a:ext uri="{FF2B5EF4-FFF2-40B4-BE49-F238E27FC236}">
                <a16:creationId xmlns:a16="http://schemas.microsoft.com/office/drawing/2014/main" id="{DD5B95FA-D86D-4CA5-AD40-164C51A0E631}"/>
              </a:ext>
            </a:extLst>
          </p:cNvPr>
          <p:cNvGrpSpPr/>
          <p:nvPr/>
        </p:nvGrpSpPr>
        <p:grpSpPr>
          <a:xfrm>
            <a:off x="4423768" y="220103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56" name="Freeform 4359">
              <a:extLst>
                <a:ext uri="{FF2B5EF4-FFF2-40B4-BE49-F238E27FC236}">
                  <a16:creationId xmlns:a16="http://schemas.microsoft.com/office/drawing/2014/main" id="{AFAB8E37-9F60-46FE-9721-354CA9D3D0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360">
              <a:extLst>
                <a:ext uri="{FF2B5EF4-FFF2-40B4-BE49-F238E27FC236}">
                  <a16:creationId xmlns:a16="http://schemas.microsoft.com/office/drawing/2014/main" id="{1BAC0753-28D4-4BAB-BE26-C50153EB8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028E8C92-5658-4B93-AC45-C28C7082FACC}"/>
              </a:ext>
            </a:extLst>
          </p:cNvPr>
          <p:cNvSpPr txBox="1">
            <a:spLocks/>
          </p:cNvSpPr>
          <p:nvPr/>
        </p:nvSpPr>
        <p:spPr>
          <a:xfrm>
            <a:off x="1659393" y="3054350"/>
            <a:ext cx="288539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>
                <a:solidFill>
                  <a:schemeClr val="bg1"/>
                </a:solidFill>
              </a:rPr>
              <a:t>ReadAllLines</a:t>
            </a:r>
            <a:r>
              <a:rPr lang="cs-CZ" sz="2400" dirty="0">
                <a:solidFill>
                  <a:schemeClr val="bg1"/>
                </a:solidFill>
              </a:rPr>
              <a:t>()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ReadAllText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WriteAllLines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WriteAllText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…etc.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07109E28-F996-42C0-9CF8-87AA232C4797}"/>
              </a:ext>
            </a:extLst>
          </p:cNvPr>
          <p:cNvSpPr txBox="1">
            <a:spLocks/>
          </p:cNvSpPr>
          <p:nvPr/>
        </p:nvSpPr>
        <p:spPr>
          <a:xfrm>
            <a:off x="7626642" y="3068756"/>
            <a:ext cx="288539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</a:rPr>
              <a:t>try</a:t>
            </a:r>
            <a:endParaRPr lang="en-US" sz="40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catch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throw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finally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…etc.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42DCBE-58FD-4CAF-8AD3-877C05D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03177"/>
            <a:ext cx="5530049" cy="1979720"/>
          </a:xfrm>
        </p:spPr>
        <p:txBody>
          <a:bodyPr>
            <a:norm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</a:rPr>
              <a:t>Simple file manipulation</a:t>
            </a:r>
            <a:endParaRPr lang="cs-CZ" sz="2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91DF77-03A4-421F-B94C-D00AFED96414}"/>
              </a:ext>
            </a:extLst>
          </p:cNvPr>
          <p:cNvSpPr txBox="1">
            <a:spLocks/>
          </p:cNvSpPr>
          <p:nvPr/>
        </p:nvSpPr>
        <p:spPr>
          <a:xfrm>
            <a:off x="6095999" y="3715847"/>
            <a:ext cx="5530049" cy="111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chemeClr val="bg1"/>
                </a:solidFill>
              </a:rPr>
              <a:t>Exceptions</a:t>
            </a:r>
            <a:endParaRPr lang="cs-C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18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SmartMeter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426170"/>
              </p:ext>
            </p:extLst>
          </p:nvPr>
        </p:nvGraphicFramePr>
        <p:xfrm>
          <a:off x="228599" y="733996"/>
          <a:ext cx="11487151" cy="567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119-AEE6-48CB-9072-167BEA31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515600" cy="18347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200" b="1" dirty="0">
                <a:solidFill>
                  <a:srgbClr val="FF0000"/>
                </a:solidFill>
              </a:rPr>
              <a:t>CLASSES</a:t>
            </a:r>
            <a:endParaRPr lang="cs-CZ" sz="5400" b="1" dirty="0">
              <a:solidFill>
                <a:srgbClr val="FF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29AD72-FE1B-4343-A41B-2609F44F149E}"/>
              </a:ext>
            </a:extLst>
          </p:cNvPr>
          <p:cNvSpPr txBox="1">
            <a:spLocks/>
          </p:cNvSpPr>
          <p:nvPr/>
        </p:nvSpPr>
        <p:spPr>
          <a:xfrm rot="554212">
            <a:off x="952760" y="3646122"/>
            <a:ext cx="10515600" cy="1392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200" b="1" dirty="0">
                <a:solidFill>
                  <a:srgbClr val="00B050"/>
                </a:solidFill>
              </a:rPr>
              <a:t>DATA STRUCTURE</a:t>
            </a:r>
            <a:endParaRPr lang="cs-CZ" sz="5400" b="1" dirty="0">
              <a:solidFill>
                <a:srgbClr val="00B05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CEC15-ABDB-4D9E-A315-98ADB65E8374}"/>
              </a:ext>
            </a:extLst>
          </p:cNvPr>
          <p:cNvSpPr txBox="1">
            <a:spLocks/>
          </p:cNvSpPr>
          <p:nvPr/>
        </p:nvSpPr>
        <p:spPr>
          <a:xfrm>
            <a:off x="2895600" y="2657475"/>
            <a:ext cx="10515600" cy="183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200" b="1" dirty="0">
                <a:solidFill>
                  <a:srgbClr val="00B0F0"/>
                </a:solidFill>
              </a:rPr>
              <a:t>CLASSES</a:t>
            </a:r>
            <a:endParaRPr lang="cs-CZ" sz="5400" b="1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2E546A-AFB6-4378-9A4E-B0C1A413AA24}"/>
              </a:ext>
            </a:extLst>
          </p:cNvPr>
          <p:cNvSpPr txBox="1">
            <a:spLocks/>
          </p:cNvSpPr>
          <p:nvPr/>
        </p:nvSpPr>
        <p:spPr>
          <a:xfrm rot="1340996">
            <a:off x="-324247" y="1981200"/>
            <a:ext cx="10515600" cy="183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200" b="1" dirty="0">
                <a:solidFill>
                  <a:srgbClr val="FFFF00"/>
                </a:solidFill>
              </a:rPr>
              <a:t>ENCAPSULATION</a:t>
            </a:r>
            <a:endParaRPr lang="cs-CZ" sz="5400" b="1" dirty="0">
              <a:solidFill>
                <a:srgbClr val="FFFF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8ECD92-F210-454D-8D37-B9F198A648F2}"/>
              </a:ext>
            </a:extLst>
          </p:cNvPr>
          <p:cNvSpPr txBox="1">
            <a:spLocks/>
          </p:cNvSpPr>
          <p:nvPr/>
        </p:nvSpPr>
        <p:spPr>
          <a:xfrm rot="19923951">
            <a:off x="742950" y="2657475"/>
            <a:ext cx="10515600" cy="183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200" b="1" dirty="0">
                <a:solidFill>
                  <a:schemeClr val="bg1"/>
                </a:solidFill>
              </a:rPr>
              <a:t>CONSTRUCTOR</a:t>
            </a:r>
            <a:endParaRPr lang="cs-CZ" sz="5400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B75990-6902-4155-A474-74B81758069C}"/>
              </a:ext>
            </a:extLst>
          </p:cNvPr>
          <p:cNvSpPr txBox="1">
            <a:spLocks/>
          </p:cNvSpPr>
          <p:nvPr/>
        </p:nvSpPr>
        <p:spPr>
          <a:xfrm>
            <a:off x="3436639" y="285750"/>
            <a:ext cx="4402436" cy="183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800" b="1" dirty="0">
                <a:solidFill>
                  <a:srgbClr val="00B0F0"/>
                </a:solidFill>
              </a:rPr>
              <a:t>FIELDS</a:t>
            </a:r>
            <a:endParaRPr lang="cs-CZ" sz="5400" b="1" dirty="0">
              <a:solidFill>
                <a:srgbClr val="00B0F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7754A5-8EFD-42ED-A190-8864AE6AC01C}"/>
              </a:ext>
            </a:extLst>
          </p:cNvPr>
          <p:cNvSpPr txBox="1">
            <a:spLocks/>
          </p:cNvSpPr>
          <p:nvPr/>
        </p:nvSpPr>
        <p:spPr>
          <a:xfrm rot="20429751">
            <a:off x="280062" y="2076254"/>
            <a:ext cx="6556179" cy="183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800" b="1" dirty="0">
                <a:solidFill>
                  <a:srgbClr val="7030A0"/>
                </a:solidFill>
              </a:rPr>
              <a:t>PROPERTIES</a:t>
            </a:r>
            <a:endParaRPr lang="cs-CZ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74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8000">
        <p15:prstTrans prst="fracture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3046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B0F0"/>
                </a:solidFill>
              </a:rPr>
              <a:t>class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WeekThree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j-lt"/>
              </a:rPr>
              <a:t>C#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C383F-CE5E-4702-BBDA-97FB9C4E7206}"/>
              </a:ext>
            </a:extLst>
          </p:cNvPr>
          <p:cNvGrpSpPr/>
          <p:nvPr/>
        </p:nvGrpSpPr>
        <p:grpSpPr>
          <a:xfrm>
            <a:off x="7117082" y="1917700"/>
            <a:ext cx="3771900" cy="939800"/>
            <a:chOff x="6832600" y="5055576"/>
            <a:chExt cx="3771900" cy="9398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        CLASSES</a:t>
              </a:r>
              <a:endParaRPr lang="en-US" sz="1600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9C5F3A-6F0D-4A0F-AE6E-92F342C22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 descr="Icon of gears. ">
              <a:extLst>
                <a:ext uri="{FF2B5EF4-FFF2-40B4-BE49-F238E27FC236}">
                  <a16:creationId xmlns:a16="http://schemas.microsoft.com/office/drawing/2014/main" id="{5E0808F1-6F2A-4568-B290-F02EFBBA9B19}"/>
                </a:ext>
              </a:extLst>
            </p:cNvPr>
            <p:cNvGrpSpPr/>
            <p:nvPr/>
          </p:nvGrpSpPr>
          <p:grpSpPr>
            <a:xfrm>
              <a:off x="7130581" y="5366234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7" name="Freeform 4359">
                <a:extLst>
                  <a:ext uri="{FF2B5EF4-FFF2-40B4-BE49-F238E27FC236}">
                    <a16:creationId xmlns:a16="http://schemas.microsoft.com/office/drawing/2014/main" id="{D61932B8-957A-469A-B6A2-40EB08A819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360">
                <a:extLst>
                  <a:ext uri="{FF2B5EF4-FFF2-40B4-BE49-F238E27FC236}">
                    <a16:creationId xmlns:a16="http://schemas.microsoft.com/office/drawing/2014/main" id="{793BC724-B984-490D-BBFE-7AB27FDA5B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3018" y="2017102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  ENCAPSULATION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5787" y="1917700"/>
            <a:ext cx="939800" cy="939800"/>
          </a:xfrm>
          <a:prstGeom prst="ellipse">
            <a:avLst/>
          </a:prstGeom>
          <a:solidFill>
            <a:srgbClr val="005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 descr="Icon of gears. ">
            <a:extLst>
              <a:ext uri="{FF2B5EF4-FFF2-40B4-BE49-F238E27FC236}">
                <a16:creationId xmlns:a16="http://schemas.microsoft.com/office/drawing/2014/main" id="{DD5B95FA-D86D-4CA5-AD40-164C51A0E631}"/>
              </a:ext>
            </a:extLst>
          </p:cNvPr>
          <p:cNvGrpSpPr/>
          <p:nvPr/>
        </p:nvGrpSpPr>
        <p:grpSpPr>
          <a:xfrm>
            <a:off x="4423768" y="220103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56" name="Freeform 4359">
              <a:extLst>
                <a:ext uri="{FF2B5EF4-FFF2-40B4-BE49-F238E27FC236}">
                  <a16:creationId xmlns:a16="http://schemas.microsoft.com/office/drawing/2014/main" id="{AFAB8E37-9F60-46FE-9721-354CA9D3D0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360">
              <a:extLst>
                <a:ext uri="{FF2B5EF4-FFF2-40B4-BE49-F238E27FC236}">
                  <a16:creationId xmlns:a16="http://schemas.microsoft.com/office/drawing/2014/main" id="{1BAC0753-28D4-4BAB-BE26-C50153EB8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DC69757-79EC-4B9E-A865-F19FAF949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4812" y="3358905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  DATA STRUCTURE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4BDC02-0946-4C23-BD79-E0064AAB4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7581" y="3259503"/>
            <a:ext cx="939800" cy="939800"/>
          </a:xfrm>
          <a:prstGeom prst="ellipse">
            <a:avLst/>
          </a:prstGeom>
          <a:solidFill>
            <a:srgbClr val="005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 descr="Icon of gears. ">
            <a:extLst>
              <a:ext uri="{FF2B5EF4-FFF2-40B4-BE49-F238E27FC236}">
                <a16:creationId xmlns:a16="http://schemas.microsoft.com/office/drawing/2014/main" id="{7578D862-121C-4701-BC87-72FFD2645546}"/>
              </a:ext>
            </a:extLst>
          </p:cNvPr>
          <p:cNvGrpSpPr/>
          <p:nvPr/>
        </p:nvGrpSpPr>
        <p:grpSpPr>
          <a:xfrm>
            <a:off x="3985562" y="354284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9" name="Freeform 4359">
              <a:extLst>
                <a:ext uri="{FF2B5EF4-FFF2-40B4-BE49-F238E27FC236}">
                  <a16:creationId xmlns:a16="http://schemas.microsoft.com/office/drawing/2014/main" id="{42F0F466-EA98-47A2-8AA6-78682DC23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360">
              <a:extLst>
                <a:ext uri="{FF2B5EF4-FFF2-40B4-BE49-F238E27FC236}">
                  <a16:creationId xmlns:a16="http://schemas.microsoft.com/office/drawing/2014/main" id="{0BB284A2-1AA4-4546-94BF-00F9514B65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FAEF65-320E-4DA0-8D2F-9EEF5757D7D8}"/>
              </a:ext>
            </a:extLst>
          </p:cNvPr>
          <p:cNvGrpSpPr/>
          <p:nvPr/>
        </p:nvGrpSpPr>
        <p:grpSpPr>
          <a:xfrm>
            <a:off x="7618676" y="3259503"/>
            <a:ext cx="3771900" cy="939800"/>
            <a:chOff x="6832600" y="5055576"/>
            <a:chExt cx="3771900" cy="9398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DEDC1A9-52DD-45AF-9343-699C766EA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        FIELDS</a:t>
              </a:r>
              <a:endParaRPr lang="en-US" sz="1600" b="1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2ECE372-0278-44AE-8D58-54FD5D19A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 descr="Icon of gears. ">
              <a:extLst>
                <a:ext uri="{FF2B5EF4-FFF2-40B4-BE49-F238E27FC236}">
                  <a16:creationId xmlns:a16="http://schemas.microsoft.com/office/drawing/2014/main" id="{5EBE50C7-56B4-45F5-ABD7-47D011ABD424}"/>
                </a:ext>
              </a:extLst>
            </p:cNvPr>
            <p:cNvGrpSpPr/>
            <p:nvPr/>
          </p:nvGrpSpPr>
          <p:grpSpPr>
            <a:xfrm>
              <a:off x="7130581" y="5366234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35" name="Freeform 4359">
                <a:extLst>
                  <a:ext uri="{FF2B5EF4-FFF2-40B4-BE49-F238E27FC236}">
                    <a16:creationId xmlns:a16="http://schemas.microsoft.com/office/drawing/2014/main" id="{60D45AA7-9F2F-4EAD-98CF-D022D8E24F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4360">
                <a:extLst>
                  <a:ext uri="{FF2B5EF4-FFF2-40B4-BE49-F238E27FC236}">
                    <a16:creationId xmlns:a16="http://schemas.microsoft.com/office/drawing/2014/main" id="{B9676081-29E2-4FF2-84DD-C55479CBA0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B5E7BE-A0EC-46E7-86A5-4E8C05CF7F6D}"/>
              </a:ext>
            </a:extLst>
          </p:cNvPr>
          <p:cNvGrpSpPr/>
          <p:nvPr/>
        </p:nvGrpSpPr>
        <p:grpSpPr>
          <a:xfrm>
            <a:off x="7117082" y="4700216"/>
            <a:ext cx="3771900" cy="939800"/>
            <a:chOff x="6832600" y="5055576"/>
            <a:chExt cx="3771900" cy="93980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D25BE49-C83D-4604-8536-86E182DE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        CONSTRUCTOR</a:t>
              </a:r>
              <a:endParaRPr lang="en-US" sz="1600" b="1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3DA9944-5C00-41CC-B05F-974CB9A0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 descr="Icon of gears. ">
              <a:extLst>
                <a:ext uri="{FF2B5EF4-FFF2-40B4-BE49-F238E27FC236}">
                  <a16:creationId xmlns:a16="http://schemas.microsoft.com/office/drawing/2014/main" id="{15363FEF-9FFC-440E-AFE2-2BC56B4ED8DD}"/>
                </a:ext>
              </a:extLst>
            </p:cNvPr>
            <p:cNvGrpSpPr/>
            <p:nvPr/>
          </p:nvGrpSpPr>
          <p:grpSpPr>
            <a:xfrm>
              <a:off x="7130581" y="5366234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1" name="Freeform 4359">
                <a:extLst>
                  <a:ext uri="{FF2B5EF4-FFF2-40B4-BE49-F238E27FC236}">
                    <a16:creationId xmlns:a16="http://schemas.microsoft.com/office/drawing/2014/main" id="{151A3B10-9A23-4D4D-A448-47412F7260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360">
                <a:extLst>
                  <a:ext uri="{FF2B5EF4-FFF2-40B4-BE49-F238E27FC236}">
                    <a16:creationId xmlns:a16="http://schemas.microsoft.com/office/drawing/2014/main" id="{F629405D-D1E7-41D0-BC41-0ABDB0A37D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FA98AE-2B86-4CFC-9F52-A7F63403A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3018" y="4807855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  PROPERTIES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91293B-B093-4B26-8E3B-5CA45050F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5787" y="4708453"/>
            <a:ext cx="939800" cy="939800"/>
          </a:xfrm>
          <a:prstGeom prst="ellipse">
            <a:avLst/>
          </a:prstGeom>
          <a:solidFill>
            <a:srgbClr val="005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 descr="Icon of gears. ">
            <a:extLst>
              <a:ext uri="{FF2B5EF4-FFF2-40B4-BE49-F238E27FC236}">
                <a16:creationId xmlns:a16="http://schemas.microsoft.com/office/drawing/2014/main" id="{1F337C2B-80DB-4029-8AB4-DE7DAC42AB55}"/>
              </a:ext>
            </a:extLst>
          </p:cNvPr>
          <p:cNvGrpSpPr/>
          <p:nvPr/>
        </p:nvGrpSpPr>
        <p:grpSpPr>
          <a:xfrm>
            <a:off x="4423768" y="499179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9" name="Freeform 4359">
              <a:extLst>
                <a:ext uri="{FF2B5EF4-FFF2-40B4-BE49-F238E27FC236}">
                  <a16:creationId xmlns:a16="http://schemas.microsoft.com/office/drawing/2014/main" id="{7D9F306B-6CF3-4C6F-8372-C228DBE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360">
              <a:extLst>
                <a:ext uri="{FF2B5EF4-FFF2-40B4-BE49-F238E27FC236}">
                  <a16:creationId xmlns:a16="http://schemas.microsoft.com/office/drawing/2014/main" id="{8DF49168-B5A6-4AD1-A82C-4A805B952C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1864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B136BB-BE0F-4670-9867-DC7467961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47" y="38100"/>
            <a:ext cx="9609653" cy="6790008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07BE95-076B-40EC-90AF-D59027C3C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96"/>
            <a:ext cx="9609653" cy="679000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42DCBE-58FD-4CAF-8AD3-877C05D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713357"/>
            <a:ext cx="5530049" cy="1979720"/>
          </a:xfrm>
        </p:spPr>
        <p:txBody>
          <a:bodyPr>
            <a:norm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</a:rPr>
              <a:t>1. Create the things</a:t>
            </a:r>
            <a:endParaRPr lang="cs-CZ" sz="2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91DF77-03A4-421F-B94C-D00AFED96414}"/>
              </a:ext>
            </a:extLst>
          </p:cNvPr>
          <p:cNvSpPr txBox="1">
            <a:spLocks/>
          </p:cNvSpPr>
          <p:nvPr/>
        </p:nvSpPr>
        <p:spPr>
          <a:xfrm>
            <a:off x="6095999" y="3715846"/>
            <a:ext cx="5530049" cy="1979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chemeClr val="bg1"/>
                </a:solidFill>
              </a:rPr>
              <a:t>2. Add them into the list</a:t>
            </a:r>
            <a:endParaRPr lang="cs-C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134</Words>
  <Application>Microsoft Office PowerPoint</Application>
  <PresentationFormat>Widescreen</PresentationFormat>
  <Paragraphs>56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Week 03 What have I learned  Jiri Vana</vt:lpstr>
      <vt:lpstr>NOTHING</vt:lpstr>
      <vt:lpstr>Thank You</vt:lpstr>
      <vt:lpstr>Project analysis slide 2</vt:lpstr>
      <vt:lpstr>Simple file manipulation</vt:lpstr>
      <vt:lpstr>Project analysis slide 5</vt:lpstr>
      <vt:lpstr>CLASSES</vt:lpstr>
      <vt:lpstr>Project analysis slide 2</vt:lpstr>
      <vt:lpstr>1. Create the things</vt:lpstr>
      <vt:lpstr>3. Create IsCompleted method</vt:lpstr>
      <vt:lpstr>5. Create PrintList method</vt:lpstr>
      <vt:lpstr>Project analysis slide 5</vt:lpstr>
      <vt:lpstr>Thank You (for real)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2019-09-12T19:52:06Z</dcterms:created>
  <dcterms:modified xsi:type="dcterms:W3CDTF">2019-09-27T12:55:09Z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