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Slab" pitchFamily="2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1ACD81-FC77-422C-BD1D-66DA1BB610B9}">
  <a:tblStyle styleId="{6E1ACD81-FC77-422C-BD1D-66DA1BB610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3f81c718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3f81c718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2b6974d3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2b6974d3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b6974d3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2b6974d3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b6974d3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2b6974d3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b6974d3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2b6974d3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2b6974d3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2b6974d3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2b6974d3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2b6974d3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b6974d3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2b6974d3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-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well-tuned models that include appropriate and comparable performance metrics on a test data set as well as the 3 sample instances. Note: at least one (but not all) of the well-tuned models should be a neural network.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2b6974d3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2b6974d3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2b6974d3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2b6974d3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-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well-tuned models that include appropriate and comparable performance metrics on a test data set as well as the 3 sample instances. Note: at least one (but not all) of the well-tuned models should be a neural network.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3f81c718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3f81c718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2b6974d3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2b6974d3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3f81c718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3f81c718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3f81c718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3f81c718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2b6974d3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2b6974d3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3f81c718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3f81c718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-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preparation required including any dropping, adding, summarizing, imputation or encoding</a:t>
            </a:r>
            <a:endParaRPr sz="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b6974d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2b6974d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2b6974d3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2b6974d3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b6974d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b6974d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2b6974d3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2b6974d3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b6974d3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2b6974d3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Bond Yields using ESG Data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27AA4-BC56-4BAC-B7B7-8BF2F4A9A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&amp; Predictions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Baseline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Baseline RMSE of 7.38 based on the mean bond yield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Predictions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Prediction dataset is based on the first three records in the test dataset: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Country Garden Holdings Co Ltd, SSE PLC, and Cooperatieve Rabobank UA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Fed all 72 features, tuned using GridSearchCV. Erratic learning curve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75" y="2019225"/>
            <a:ext cx="4161275" cy="303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950" y="2508252"/>
            <a:ext cx="4586401" cy="237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SGD Model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 all features (72 after pipeline). Tuned using GridSearch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Another erratic Learning Curve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5" y="2360775"/>
            <a:ext cx="4675700" cy="26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475" y="2704395"/>
            <a:ext cx="4314824" cy="2266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 with Polynomial Features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is reshaped to 2701 features. No hyperparameters to tune. Somewhat of a normal learning curve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25" y="2421325"/>
            <a:ext cx="5178158" cy="22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525" y="2571750"/>
            <a:ext cx="4136675" cy="20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Polynomial - PCA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PCA reduced n_components from 2701 to 9 - previous poly models have been modeling lots of noise.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96" y="2571746"/>
            <a:ext cx="3461347" cy="22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000" y="1908725"/>
            <a:ext cx="4367700" cy="32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 - All Data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Design and Performance of first Neural Network with all data fed through (72 features)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142825"/>
            <a:ext cx="4140963" cy="27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700" y="2142825"/>
            <a:ext cx="4292800" cy="27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 - Subsets of Data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NN with only ESG data (29 features total). A second deep layer did not improve performance. 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NN without ESG data (11 features total). Early Stopping did not help performance so it was removed. Learning Curve included later in the presentation.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8029"/>
          <a:stretch/>
        </p:blipFill>
        <p:spPr>
          <a:xfrm>
            <a:off x="4756200" y="2571750"/>
            <a:ext cx="3999900" cy="24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25" y="2359550"/>
            <a:ext cx="3846451" cy="26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- SKLearn Models</a:t>
            </a:r>
            <a:endParaRPr/>
          </a:p>
        </p:txBody>
      </p:sp>
      <p:graphicFrame>
        <p:nvGraphicFramePr>
          <p:cNvPr id="180" name="Google Shape;180;p29"/>
          <p:cNvGraphicFramePr/>
          <p:nvPr/>
        </p:nvGraphicFramePr>
        <p:xfrm>
          <a:off x="1659275" y="1548775"/>
          <a:ext cx="6038850" cy="2399031"/>
        </p:xfrm>
        <a:graphic>
          <a:graphicData uri="http://schemas.openxmlformats.org/drawingml/2006/table">
            <a:tbl>
              <a:tblPr>
                <a:noFill/>
                <a:tableStyleId>{6E1ACD81-FC77-422C-BD1D-66DA1BB610B9}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Model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Training RMSE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Test RMSE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Prediction 1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Prediction 2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Prediction 3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Lin Reg All Data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11.49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4.99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6.76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7.17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Ridge Reg All Data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7.02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4.96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7.41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7.24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SGD Reg All Data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7.18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8.82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6.31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15.39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Lasso Reg All Data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7.29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5.49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7.83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Ridge Poly All Data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6.17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6.66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6.66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28.27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Lasso Poly All Data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6.68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B6D7A8"/>
                          </a:highlight>
                        </a:rPr>
                        <a:t>4.26</a:t>
                      </a:r>
                      <a:endParaRPr sz="1000">
                        <a:highlight>
                          <a:srgbClr val="B6D7A8"/>
                        </a:highlight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6.88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4.96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14.07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Lasso Poly PCA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12.7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8.75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6.22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11.01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Lasso Poly Only ESG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7.74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6.81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8.51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12.84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Actual Values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4.95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2.97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4.45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1" name="Google Shape;181;p29"/>
          <p:cNvSpPr/>
          <p:nvPr/>
        </p:nvSpPr>
        <p:spPr>
          <a:xfrm>
            <a:off x="624575" y="2767975"/>
            <a:ext cx="1034700" cy="69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with Polynomial Features - All Data</a:t>
            </a: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075" y="1357550"/>
            <a:ext cx="6507350" cy="34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- Neural Nets</a:t>
            </a:r>
            <a:endParaRPr/>
          </a:p>
        </p:txBody>
      </p:sp>
      <p:graphicFrame>
        <p:nvGraphicFramePr>
          <p:cNvPr id="194" name="Google Shape;194;p31"/>
          <p:cNvGraphicFramePr/>
          <p:nvPr/>
        </p:nvGraphicFramePr>
        <p:xfrm>
          <a:off x="1552575" y="2010900"/>
          <a:ext cx="6038850" cy="1225233"/>
        </p:xfrm>
        <a:graphic>
          <a:graphicData uri="http://schemas.openxmlformats.org/drawingml/2006/table">
            <a:tbl>
              <a:tblPr>
                <a:noFill/>
                <a:tableStyleId>{6E1ACD81-FC77-422C-BD1D-66DA1BB610B9}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Model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Training RMSE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Test RMSE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Prediction 1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Prediction 2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Prediction 3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NN All Data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5.73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6.78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4.49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25.52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NN No ESG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4.67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B6D7A8"/>
                          </a:highlight>
                        </a:rPr>
                        <a:t>4.20</a:t>
                      </a:r>
                      <a:endParaRPr sz="1000">
                        <a:highlight>
                          <a:srgbClr val="B6D7A8"/>
                        </a:highlight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NN Only ESG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7.52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6.34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4.52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7.61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Actual Values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4.95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2.97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4.45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" name="Google Shape;195;p31"/>
          <p:cNvSpPr/>
          <p:nvPr/>
        </p:nvSpPr>
        <p:spPr>
          <a:xfrm>
            <a:off x="517875" y="2260325"/>
            <a:ext cx="1034700" cy="86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Objective</a:t>
            </a:r>
            <a:endParaRPr b="1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Design a model to predict the yield on bonds given both ESG metrics and financial data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Data Source and Structure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ESG and Financial data was selected on Bloomberg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Exported to Excel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Bond Ratings were found on Fitch, S&amp;P, and Moody’s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Exported to Excel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 with No ESG Data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547" y="1367750"/>
            <a:ext cx="4858500" cy="33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Bias</a:t>
            </a: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Potential issues with par value discrepancies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Considerable amount of missing data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Different types of currencies in the dataset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All models overshoot the third prediction instance by a lot - requires further analysis to understand why.</a:t>
            </a:r>
            <a:endParaRPr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recommend a Neural Net without ESG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According to our analysis, this model performs the best as far as test RMSE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also has a healthy learning curve with no overfitting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 concerns: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massively overshoots the third prediction instance (as do all models), so clearly it is biased against something in this record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Its predictions for the first two instances are identical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Perhaps the model can’t differentiate enough between bonds with low yields but overcompensates on bonds with high yields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recommend gathering more numerical data on the bond and bond issuer to more accurately predict the bond’s yield.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75" y="1319100"/>
            <a:ext cx="3188250" cy="375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625" y="1421574"/>
            <a:ext cx="5600374" cy="33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87900" y="1195875"/>
            <a:ext cx="8368200" cy="3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41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/>
              <a:t>Data formatting is not ready for machine learning → needs to be cleaned</a:t>
            </a:r>
            <a:endParaRPr sz="1820"/>
          </a:p>
          <a:p>
            <a:pPr marL="457200" lvl="0" indent="-3441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/>
              <a:t>Missing data → drop for YldToMaturity </a:t>
            </a:r>
            <a:endParaRPr sz="1820"/>
          </a:p>
          <a:p>
            <a:pPr marL="457200" lvl="0" indent="-3441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/>
              <a:t>Use SimpleImputer or OneHotEncoder for other variables</a:t>
            </a:r>
            <a:endParaRPr sz="1820"/>
          </a:p>
          <a:p>
            <a:pPr marL="457200" lvl="0" indent="-3441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/>
              <a:t>Surprisingly no significant correlation between features</a:t>
            </a:r>
            <a:endParaRPr sz="1820"/>
          </a:p>
          <a:p>
            <a:pPr marL="457200" lvl="0" indent="-3441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/>
              <a:t>Yield had some outrageous outliers that hindered model performance</a:t>
            </a:r>
            <a:endParaRPr sz="1820"/>
          </a:p>
          <a:p>
            <a:pPr marL="914400" lvl="1" indent="-34416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/>
              <a:t>Dropped any value below 0 and above 100 for yield</a:t>
            </a:r>
            <a:endParaRPr sz="1820"/>
          </a:p>
          <a:p>
            <a:pPr marL="914400" lvl="1" indent="-34416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/>
              <a:t>This greatly improved model performance</a:t>
            </a:r>
            <a:endParaRPr sz="1820"/>
          </a:p>
          <a:p>
            <a:pPr marL="914400" lvl="1" indent="-34416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/>
              <a:t>RMSE with outliers: in the 70s</a:t>
            </a:r>
            <a:endParaRPr sz="1820"/>
          </a:p>
          <a:p>
            <a:pPr marL="457200" lvl="0" indent="-3441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/>
              <a:t>Ratings columns were missing over 20% of the data, filled with “Missing” in Excel</a:t>
            </a:r>
            <a:endParaRPr sz="18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1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41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/>
              <a:t>Fixed formatting of data (excel find and replace)</a:t>
            </a:r>
            <a:endParaRPr sz="1820"/>
          </a:p>
          <a:p>
            <a:pPr marL="457200" lvl="0" indent="-3441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/>
              <a:t>Created Day2Maturity column in order to make dates numeric for imputation (dropped maturity date column)</a:t>
            </a:r>
            <a:endParaRPr sz="1820"/>
          </a:p>
          <a:p>
            <a:pPr marL="457200" lvl="0" indent="-3441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/>
              <a:t>Dropped recordID / IssuerName because those are unique identifiers</a:t>
            </a:r>
            <a:endParaRPr sz="1820"/>
          </a:p>
          <a:p>
            <a:pPr marL="457200" lvl="0" indent="-3441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/>
              <a:t>Combined sparse categories that were too specific for credit ratings (combined records with more general classifications)</a:t>
            </a:r>
            <a:endParaRPr sz="1820"/>
          </a:p>
          <a:p>
            <a:pPr marL="457200" lvl="0" indent="-3441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/>
              <a:t>Dropped Series column (too sparse)</a:t>
            </a:r>
            <a:endParaRPr sz="1820"/>
          </a:p>
          <a:p>
            <a:pPr marL="457200" lvl="0" indent="-3441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/>
              <a:t>Use OrdinalEncoder on Ratings data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after Cleaning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00" y="1369275"/>
            <a:ext cx="3587557" cy="36792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1346150" y="1506875"/>
            <a:ext cx="361800" cy="180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425" y="1304825"/>
            <a:ext cx="4272820" cy="36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directly undertook feature engineering when deciding what data to pull from Bloomberg. Tried to get a mix of financial measures and ESG measures so we could see which features add more predictive power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 models with all data and models with just the ESG and Ratings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Models with all data ran better, but just the ESG and Ratings data still had decent RMSE scores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Attempted to use PCA, but it made performance worse so did not pursue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However, it reduced the number of features from 2701 to 9 using n_components = 95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Points to some data being far too sparse for OneHotEncoder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Pipeline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75" y="1402700"/>
            <a:ext cx="8699752" cy="28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 Pipeline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Same as before, but used MinMaxScaler on numerical attributes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38" y="2048975"/>
            <a:ext cx="8862725" cy="29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Microsoft Office PowerPoint</Application>
  <PresentationFormat>On-screen Show (16:9)</PresentationFormat>
  <Paragraphs>168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Roboto Slab</vt:lpstr>
      <vt:lpstr>Arial</vt:lpstr>
      <vt:lpstr>Roboto</vt:lpstr>
      <vt:lpstr>Marina</vt:lpstr>
      <vt:lpstr>Predicting Bond Yields using ESG Data</vt:lpstr>
      <vt:lpstr>Project Statement</vt:lpstr>
      <vt:lpstr>Data</vt:lpstr>
      <vt:lpstr>Data Analysis</vt:lpstr>
      <vt:lpstr>Data Preparation</vt:lpstr>
      <vt:lpstr>Data after Cleaning</vt:lpstr>
      <vt:lpstr>Feature Engineering</vt:lpstr>
      <vt:lpstr>SKLearn Pipeline</vt:lpstr>
      <vt:lpstr>Neural Net Pipeline</vt:lpstr>
      <vt:lpstr>Baseline &amp; Predictions</vt:lpstr>
      <vt:lpstr>Ridge Regression</vt:lpstr>
      <vt:lpstr>SGD Model</vt:lpstr>
      <vt:lpstr>Lasso Reg with Polynomial Features</vt:lpstr>
      <vt:lpstr>Lasso Polynomial - PCA</vt:lpstr>
      <vt:lpstr>Neural Net - All Data</vt:lpstr>
      <vt:lpstr>Neural Net - Subsets of Data</vt:lpstr>
      <vt:lpstr>Model Performance - SKLearn Models</vt:lpstr>
      <vt:lpstr>Lasso with Polynomial Features - All Data</vt:lpstr>
      <vt:lpstr>Model Performance - Neural Nets</vt:lpstr>
      <vt:lpstr>Neural Net with No ESG Data</vt:lpstr>
      <vt:lpstr>Model Bias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Bond Yields using ESG Data</dc:title>
  <dc:creator>mtman</dc:creator>
  <cp:lastModifiedBy>Martin Manion</cp:lastModifiedBy>
  <cp:revision>1</cp:revision>
  <dcterms:modified xsi:type="dcterms:W3CDTF">2023-01-07T18:30:32Z</dcterms:modified>
</cp:coreProperties>
</file>