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</p:sldMasterIdLst>
  <p:notesMasterIdLst>
    <p:notesMasterId r:id="rId8"/>
  </p:notesMasterIdLst>
  <p:sldIdLst>
    <p:sldId id="281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5" autoAdjust="0"/>
    <p:restoredTop sz="94659"/>
  </p:normalViewPr>
  <p:slideViewPr>
    <p:cSldViewPr snapToGrid="0">
      <p:cViewPr varScale="1">
        <p:scale>
          <a:sx n="121" d="100"/>
          <a:sy n="121" d="100"/>
        </p:scale>
        <p:origin x="176" y="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DC5D4-829B-4FD6-9691-EB681B3E6419}" type="datetimeFigureOut">
              <a:rPr lang="nl-NL" smtClean="0"/>
              <a:t>17-05-2021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853CB-98C9-43E2-9440-474B528FE9D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97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July</a:t>
            </a:r>
            <a:r>
              <a:rPr lang="nl-NL" dirty="0"/>
              <a:t> 2021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networking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in IPM </a:t>
            </a:r>
            <a:r>
              <a:rPr lang="nl-NL" dirty="0" err="1"/>
              <a:t>Decision</a:t>
            </a:r>
            <a:r>
              <a:rPr lang="nl-NL" dirty="0"/>
              <a:t> starts,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launching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platform.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a </a:t>
            </a:r>
            <a:r>
              <a:rPr lang="nl-NL" dirty="0" err="1"/>
              <a:t>clear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dissemination</a:t>
            </a:r>
            <a:r>
              <a:rPr lang="nl-NL" dirty="0"/>
              <a:t> </a:t>
            </a:r>
            <a:r>
              <a:rPr lang="nl-NL" dirty="0" err="1"/>
              <a:t>strategy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headlines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strategy</a:t>
            </a:r>
            <a:r>
              <a:rPr lang="nl-NL" dirty="0"/>
              <a:t>. </a:t>
            </a:r>
            <a:r>
              <a:rPr lang="nl-NL" dirty="0" err="1"/>
              <a:t>With</a:t>
            </a:r>
            <a:r>
              <a:rPr lang="nl-NL" dirty="0"/>
              <a:t> input of </a:t>
            </a:r>
            <a:r>
              <a:rPr lang="nl-NL" dirty="0" err="1"/>
              <a:t>all</a:t>
            </a:r>
            <a:r>
              <a:rPr lang="nl-NL" dirty="0"/>
              <a:t> project partners we </a:t>
            </a:r>
            <a:r>
              <a:rPr lang="nl-NL" dirty="0" err="1"/>
              <a:t>will</a:t>
            </a:r>
            <a:r>
              <a:rPr lang="nl-NL" dirty="0"/>
              <a:t> make a ‘</a:t>
            </a:r>
            <a:r>
              <a:rPr lang="nl-NL" dirty="0" err="1"/>
              <a:t>working</a:t>
            </a:r>
            <a:r>
              <a:rPr lang="nl-NL" dirty="0"/>
              <a:t>’ document,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half a </a:t>
            </a:r>
            <a:r>
              <a:rPr lang="nl-NL" dirty="0" err="1"/>
              <a:t>year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has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addressed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zone meetings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853CB-98C9-43E2-9440-474B528FE9D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1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IPM </a:t>
            </a:r>
            <a:r>
              <a:rPr lang="nl-NL" dirty="0" err="1"/>
              <a:t>Decisions</a:t>
            </a:r>
            <a:r>
              <a:rPr lang="nl-NL" dirty="0"/>
              <a:t> has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objectives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 </a:t>
            </a:r>
            <a:r>
              <a:rPr lang="nl-NL" dirty="0" err="1"/>
              <a:t>across</a:t>
            </a:r>
            <a:r>
              <a:rPr lang="nl-NL" dirty="0"/>
              <a:t> Europe. Building </a:t>
            </a:r>
            <a:r>
              <a:rPr lang="nl-NL" dirty="0" err="1"/>
              <a:t>an</a:t>
            </a:r>
            <a:r>
              <a:rPr lang="nl-NL" dirty="0"/>
              <a:t> EU </a:t>
            </a:r>
            <a:r>
              <a:rPr lang="nl-NL" dirty="0" err="1"/>
              <a:t>wide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help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. The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stakeholders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wider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DSS. 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target </a:t>
            </a:r>
            <a:r>
              <a:rPr lang="nl-NL" dirty="0" err="1"/>
              <a:t>groups</a:t>
            </a:r>
            <a:r>
              <a:rPr lang="nl-NL" dirty="0"/>
              <a:t> we </a:t>
            </a:r>
            <a:r>
              <a:rPr lang="nl-NL" dirty="0" err="1"/>
              <a:t>identified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engage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853CB-98C9-43E2-9440-474B528FE9D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IPM </a:t>
            </a:r>
            <a:r>
              <a:rPr lang="nl-NL" dirty="0" err="1"/>
              <a:t>Decisions</a:t>
            </a:r>
            <a:r>
              <a:rPr lang="nl-NL" dirty="0"/>
              <a:t> has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objectives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 </a:t>
            </a:r>
            <a:r>
              <a:rPr lang="nl-NL" dirty="0" err="1"/>
              <a:t>across</a:t>
            </a:r>
            <a:r>
              <a:rPr lang="nl-NL" dirty="0"/>
              <a:t> Europe. Building </a:t>
            </a:r>
            <a:r>
              <a:rPr lang="nl-NL" dirty="0" err="1"/>
              <a:t>an</a:t>
            </a:r>
            <a:r>
              <a:rPr lang="nl-NL" dirty="0"/>
              <a:t> EU </a:t>
            </a:r>
            <a:r>
              <a:rPr lang="nl-NL" dirty="0" err="1"/>
              <a:t>wide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help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. The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stakeholders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wider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DSS. 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target </a:t>
            </a:r>
            <a:r>
              <a:rPr lang="nl-NL" dirty="0" err="1"/>
              <a:t>groups</a:t>
            </a:r>
            <a:r>
              <a:rPr lang="nl-NL" dirty="0"/>
              <a:t> we </a:t>
            </a:r>
            <a:r>
              <a:rPr lang="nl-NL" dirty="0" err="1"/>
              <a:t>identified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engage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853CB-98C9-43E2-9440-474B528FE9D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44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IPM </a:t>
            </a:r>
            <a:r>
              <a:rPr lang="nl-NL" dirty="0" err="1"/>
              <a:t>Decisions</a:t>
            </a:r>
            <a:r>
              <a:rPr lang="nl-NL" dirty="0"/>
              <a:t> has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objectives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 </a:t>
            </a:r>
            <a:r>
              <a:rPr lang="nl-NL" dirty="0" err="1"/>
              <a:t>across</a:t>
            </a:r>
            <a:r>
              <a:rPr lang="nl-NL" dirty="0"/>
              <a:t> Europe. Building </a:t>
            </a:r>
            <a:r>
              <a:rPr lang="nl-NL" dirty="0" err="1"/>
              <a:t>an</a:t>
            </a:r>
            <a:r>
              <a:rPr lang="nl-NL" dirty="0"/>
              <a:t> EU </a:t>
            </a:r>
            <a:r>
              <a:rPr lang="nl-NL" dirty="0" err="1"/>
              <a:t>wide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help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. The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stakeholders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wider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DSS. 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target </a:t>
            </a:r>
            <a:r>
              <a:rPr lang="nl-NL" dirty="0" err="1"/>
              <a:t>groups</a:t>
            </a:r>
            <a:r>
              <a:rPr lang="nl-NL" dirty="0"/>
              <a:t> we </a:t>
            </a:r>
            <a:r>
              <a:rPr lang="nl-NL" dirty="0" err="1"/>
              <a:t>identified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engage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853CB-98C9-43E2-9440-474B528FE9D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6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IPM </a:t>
            </a:r>
            <a:r>
              <a:rPr lang="nl-NL" dirty="0" err="1"/>
              <a:t>Decisions</a:t>
            </a:r>
            <a:r>
              <a:rPr lang="nl-NL" dirty="0"/>
              <a:t> has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objectives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 </a:t>
            </a:r>
            <a:r>
              <a:rPr lang="nl-NL" dirty="0" err="1"/>
              <a:t>across</a:t>
            </a:r>
            <a:r>
              <a:rPr lang="nl-NL" dirty="0"/>
              <a:t> Europe. Building </a:t>
            </a:r>
            <a:r>
              <a:rPr lang="nl-NL" dirty="0" err="1"/>
              <a:t>an</a:t>
            </a:r>
            <a:r>
              <a:rPr lang="nl-NL" dirty="0"/>
              <a:t> EU </a:t>
            </a:r>
            <a:r>
              <a:rPr lang="nl-NL" dirty="0" err="1"/>
              <a:t>wide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help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. The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several</a:t>
            </a:r>
            <a:r>
              <a:rPr lang="nl-NL" dirty="0"/>
              <a:t> stakeholders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wider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DSS.  </a:t>
            </a: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target </a:t>
            </a:r>
            <a:r>
              <a:rPr lang="nl-NL" dirty="0" err="1"/>
              <a:t>groups</a:t>
            </a:r>
            <a:r>
              <a:rPr lang="nl-NL" dirty="0"/>
              <a:t> we </a:t>
            </a:r>
            <a:r>
              <a:rPr lang="nl-NL" dirty="0" err="1"/>
              <a:t>identified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engage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853CB-98C9-43E2-9440-474B528FE9D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5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8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8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6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1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64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1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38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5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2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07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76" y="6209192"/>
            <a:ext cx="2133600" cy="365125"/>
          </a:xfrm>
        </p:spPr>
        <p:txBody>
          <a:bodyPr/>
          <a:lstStyle/>
          <a:p>
            <a:fld id="{C1F1334F-42F1-4E98-AABC-C0F7E9A0820D}" type="datetime4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 May 2021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7404" y="6209192"/>
            <a:ext cx="699296" cy="365125"/>
          </a:xfrm>
        </p:spPr>
        <p:txBody>
          <a:bodyPr/>
          <a:lstStyle/>
          <a:p>
            <a:fld id="{824F935A-52D7-4866-A1C2-842EA048D81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4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5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5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3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4FB0-8FB8-4092-B720-FDB4E449A356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43FF-DB6E-4E52-8984-D9D3534A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4FB0-8FB8-4092-B720-FDB4E449A35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17/05/2021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43FF-DB6E-4E52-8984-D9D3534AA78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pm-decisions.com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pm-decisions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ipm-decisions.com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hyperlink" Target="http://www.ipm-decision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139617"/>
            <a:ext cx="963920" cy="10241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6182555"/>
            <a:ext cx="9144000" cy="24281"/>
          </a:xfrm>
          <a:prstGeom prst="line">
            <a:avLst/>
          </a:prstGeom>
          <a:ln w="76200">
            <a:solidFill>
              <a:srgbClr val="0EA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6109" y="6398637"/>
            <a:ext cx="2807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prstClr val="black"/>
                </a:solidFill>
              </a:rPr>
              <a:t>IPM Decisions – Project 817617</a:t>
            </a:r>
          </a:p>
        </p:txBody>
      </p:sp>
      <p:pic>
        <p:nvPicPr>
          <p:cNvPr id="8" name="Picture 2" descr="Image result for H2020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5" y="6285272"/>
            <a:ext cx="1644073" cy="5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5120" y="118494"/>
            <a:ext cx="7581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EA4A3"/>
                </a:solidFill>
              </a:rPr>
              <a:t>Communication &amp; dissemination strategy</a:t>
            </a:r>
          </a:p>
          <a:p>
            <a:r>
              <a:rPr lang="en-GB" sz="3200" dirty="0">
                <a:solidFill>
                  <a:srgbClr val="0EA4A3"/>
                </a:solidFill>
              </a:rPr>
              <a:t>		</a:t>
            </a:r>
            <a:endParaRPr lang="en-GB" sz="1400" dirty="0">
              <a:solidFill>
                <a:srgbClr val="0EA4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796" y="1163782"/>
            <a:ext cx="8440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solidFill>
                  <a:prstClr val="black"/>
                </a:solidFill>
              </a:rPr>
              <a:t>IPM</a:t>
            </a:r>
            <a:r>
              <a:rPr lang="en-GB" sz="4400" b="1" i="1" dirty="0">
                <a:solidFill>
                  <a:prstClr val="black"/>
                </a:solidFill>
              </a:rPr>
              <a:t> </a:t>
            </a:r>
            <a:r>
              <a:rPr lang="en-GB" sz="4000" b="1" i="1" dirty="0">
                <a:solidFill>
                  <a:prstClr val="black"/>
                </a:solidFill>
              </a:rPr>
              <a:t>Decisions</a:t>
            </a:r>
            <a:endParaRPr lang="en-GB" sz="4400" b="1" i="1" dirty="0">
              <a:solidFill>
                <a:prstClr val="black"/>
              </a:solidFill>
            </a:endParaRPr>
          </a:p>
          <a:p>
            <a:pPr algn="ctr"/>
            <a:endParaRPr lang="en-GB" sz="800" b="1" dirty="0">
              <a:solidFill>
                <a:prstClr val="black"/>
              </a:solidFill>
            </a:endParaRPr>
          </a:p>
          <a:p>
            <a:pPr algn="ctr"/>
            <a:r>
              <a:rPr lang="en-GB" sz="3200" dirty="0">
                <a:solidFill>
                  <a:prstClr val="black"/>
                </a:solidFill>
              </a:rPr>
              <a:t>Increase the impact of on-farm DSS for IPM</a:t>
            </a:r>
          </a:p>
          <a:p>
            <a:r>
              <a:rPr lang="en-GB" sz="24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5" y="2533774"/>
            <a:ext cx="7558669" cy="34569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82119" y="5136204"/>
            <a:ext cx="33074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2832" y="6398637"/>
            <a:ext cx="253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EA4A3"/>
                </a:solidFill>
              </a:rPr>
              <a:t>www.IPMDecisions.com	</a:t>
            </a:r>
          </a:p>
        </p:txBody>
      </p:sp>
    </p:spTree>
    <p:extLst>
      <p:ext uri="{BB962C8B-B14F-4D97-AF65-F5344CB8AC3E}">
        <p14:creationId xmlns:p14="http://schemas.microsoft.com/office/powerpoint/2010/main" val="22656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182555"/>
            <a:ext cx="9144000" cy="24281"/>
          </a:xfrm>
          <a:prstGeom prst="line">
            <a:avLst/>
          </a:prstGeom>
          <a:ln w="76200">
            <a:solidFill>
              <a:srgbClr val="0EA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959" y="258618"/>
            <a:ext cx="856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EA4A3"/>
                </a:solidFill>
              </a:rPr>
              <a:t>Preliminary Data </a:t>
            </a:r>
            <a:r>
              <a:rPr lang="en-GB" sz="3200" dirty="0" err="1">
                <a:solidFill>
                  <a:srgbClr val="0EA4A3"/>
                </a:solidFill>
              </a:rPr>
              <a:t>Modeling</a:t>
            </a:r>
            <a:r>
              <a:rPr lang="en-GB" sz="3200" dirty="0">
                <a:solidFill>
                  <a:srgbClr val="0EA4A3"/>
                </a:solidFill>
              </a:rPr>
              <a:t> [1/3]</a:t>
            </a:r>
            <a:endParaRPr lang="en-GB" sz="1400" i="1" dirty="0">
              <a:solidFill>
                <a:srgbClr val="0EA4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59" y="1282783"/>
            <a:ext cx="7952509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Objective: find commonalities between farmers regarding their attitude/use of DSS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Approach: clustering data and explaining groupings (unsupervised and supervised machine learning, data modeling)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Data: survey of 149 farmers from 11 countries, 58 attributes (dimensions)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Challenge: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Need to process different data types (nominal, ordinal, numeric)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Small dataset with a relatively high dimension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lvl="1"/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EA4A3"/>
              </a:solidFill>
            </a:endParaRPr>
          </a:p>
          <a:p>
            <a:endParaRPr lang="en-GB" b="1" dirty="0">
              <a:solidFill>
                <a:srgbClr val="0EA4A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1" name="Content Placeholder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139617"/>
            <a:ext cx="963920" cy="1024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16109" y="6398637"/>
            <a:ext cx="2807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IPM Decisions – Project 817617</a:t>
            </a:r>
          </a:p>
        </p:txBody>
      </p:sp>
      <p:pic>
        <p:nvPicPr>
          <p:cNvPr id="16" name="Picture 2" descr="Image result for H2020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5" y="6285272"/>
            <a:ext cx="1644073" cy="5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57766" y="6396474"/>
            <a:ext cx="262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hlinkClick r:id="rId5"/>
              </a:rPr>
              <a:t>www.IPM-Decisions.com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373439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182555"/>
            <a:ext cx="9144000" cy="24281"/>
          </a:xfrm>
          <a:prstGeom prst="line">
            <a:avLst/>
          </a:prstGeom>
          <a:ln w="76200">
            <a:solidFill>
              <a:srgbClr val="0EA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959" y="258618"/>
            <a:ext cx="856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EA4A3"/>
                </a:solidFill>
              </a:rPr>
              <a:t>Preliminary Data </a:t>
            </a:r>
            <a:r>
              <a:rPr lang="en-GB" sz="3200" dirty="0" err="1">
                <a:solidFill>
                  <a:srgbClr val="0EA4A3"/>
                </a:solidFill>
              </a:rPr>
              <a:t>Modeling</a:t>
            </a:r>
            <a:r>
              <a:rPr lang="en-GB" sz="3200" dirty="0">
                <a:solidFill>
                  <a:srgbClr val="0EA4A3"/>
                </a:solidFill>
              </a:rPr>
              <a:t> [2/3] </a:t>
            </a:r>
            <a:endParaRPr lang="en-GB" sz="1400" i="1" dirty="0">
              <a:solidFill>
                <a:srgbClr val="0EA4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59" y="1282783"/>
            <a:ext cx="7952509" cy="1175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A4A3"/>
                </a:solidFill>
              </a:rPr>
              <a:t>Preprocessing</a:t>
            </a:r>
            <a:r>
              <a:rPr lang="en-US" sz="2400" dirty="0">
                <a:solidFill>
                  <a:srgbClr val="0EA4A3"/>
                </a:solidFill>
              </a:rPr>
              <a:t>: feature selection, missing values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A4A3"/>
                </a:solidFill>
              </a:rPr>
              <a:t>Non-linear manifold aware dimensionality reduction </a:t>
            </a:r>
            <a:r>
              <a:rPr lang="en-US" sz="2400" dirty="0">
                <a:solidFill>
                  <a:srgbClr val="0EA4A3"/>
                </a:solidFill>
              </a:rPr>
              <a:t>with UMAP (for visualization and better density based clustering)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Two separate mappings of 58 dimensional data in 3 dimensions (embedding) for the different data types using Uniform Manifold Approximation and Projection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Combine the two embeddings into one 3 dimensional space (intersection and union approach)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A4A3"/>
                </a:solidFill>
              </a:rPr>
              <a:t>Density based clustering </a:t>
            </a:r>
            <a:r>
              <a:rPr lang="en-US" sz="2400" dirty="0">
                <a:solidFill>
                  <a:srgbClr val="0EA4A3"/>
                </a:solidFill>
              </a:rPr>
              <a:t>of joined embeddings with the HDBSCAN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Interactive </a:t>
            </a:r>
            <a:r>
              <a:rPr lang="en-US" sz="2400" b="1" dirty="0">
                <a:solidFill>
                  <a:srgbClr val="0EA4A3"/>
                </a:solidFill>
              </a:rPr>
              <a:t>3D </a:t>
            </a:r>
            <a:r>
              <a:rPr lang="en-US" sz="2400" b="1" dirty="0" err="1">
                <a:solidFill>
                  <a:srgbClr val="0EA4A3"/>
                </a:solidFill>
              </a:rPr>
              <a:t>visualisation</a:t>
            </a:r>
            <a:r>
              <a:rPr lang="en-US" sz="2400" b="1" dirty="0">
                <a:solidFill>
                  <a:srgbClr val="0EA4A3"/>
                </a:solidFill>
              </a:rPr>
              <a:t> </a:t>
            </a:r>
            <a:r>
              <a:rPr lang="en-US" sz="2400" dirty="0">
                <a:solidFill>
                  <a:srgbClr val="0EA4A3"/>
                </a:solidFill>
              </a:rPr>
              <a:t>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A4A3"/>
                </a:solidFill>
              </a:rPr>
              <a:t>Explanation and validation of obtained clusters</a:t>
            </a:r>
            <a:r>
              <a:rPr lang="en-US" sz="2000" b="1" dirty="0">
                <a:solidFill>
                  <a:srgbClr val="0EA4A3"/>
                </a:solidFill>
              </a:rPr>
              <a:t> </a:t>
            </a:r>
            <a:r>
              <a:rPr lang="en-US" sz="2400" dirty="0">
                <a:solidFill>
                  <a:srgbClr val="0EA4A3"/>
                </a:solidFill>
              </a:rPr>
              <a:t>with C4.5 Decision Tree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lvl="1"/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EA4A3"/>
              </a:solidFill>
            </a:endParaRPr>
          </a:p>
          <a:p>
            <a:endParaRPr lang="en-GB" b="1" dirty="0">
              <a:solidFill>
                <a:srgbClr val="0EA4A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1" name="Content Placeholder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139617"/>
            <a:ext cx="963920" cy="1024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16109" y="6398637"/>
            <a:ext cx="2807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IPM Decisions – Project 817617</a:t>
            </a:r>
          </a:p>
        </p:txBody>
      </p:sp>
      <p:pic>
        <p:nvPicPr>
          <p:cNvPr id="16" name="Picture 2" descr="Image result for H2020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5" y="6285272"/>
            <a:ext cx="1644073" cy="5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57766" y="6396474"/>
            <a:ext cx="262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hlinkClick r:id="rId5"/>
              </a:rPr>
              <a:t>www.IPM-Decisions.com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14759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182555"/>
            <a:ext cx="9144000" cy="24281"/>
          </a:xfrm>
          <a:prstGeom prst="line">
            <a:avLst/>
          </a:prstGeom>
          <a:ln w="76200">
            <a:solidFill>
              <a:srgbClr val="0EA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959" y="258618"/>
            <a:ext cx="856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EA4A3"/>
                </a:solidFill>
              </a:rPr>
              <a:t>Preliminary Data </a:t>
            </a:r>
            <a:r>
              <a:rPr lang="en-GB" sz="3200" dirty="0" err="1">
                <a:solidFill>
                  <a:srgbClr val="0EA4A3"/>
                </a:solidFill>
              </a:rPr>
              <a:t>Modeling</a:t>
            </a:r>
            <a:r>
              <a:rPr lang="en-GB" sz="3200" dirty="0">
                <a:solidFill>
                  <a:srgbClr val="0EA4A3"/>
                </a:solidFill>
              </a:rPr>
              <a:t> [3/3] </a:t>
            </a:r>
            <a:endParaRPr lang="en-GB" sz="1400" i="1" dirty="0">
              <a:solidFill>
                <a:srgbClr val="0EA4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59" y="1282783"/>
            <a:ext cx="7952509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EA4A3"/>
                </a:solidFill>
              </a:rPr>
              <a:t>Visualisation</a:t>
            </a:r>
            <a:r>
              <a:rPr lang="en-US" sz="2400" dirty="0">
                <a:solidFill>
                  <a:srgbClr val="0EA4A3"/>
                </a:solidFill>
              </a:rPr>
              <a:t> of clusters and data in 3 dimensions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lvl="1"/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EA4A3"/>
              </a:solidFill>
            </a:endParaRPr>
          </a:p>
          <a:p>
            <a:endParaRPr lang="en-GB" b="1" dirty="0">
              <a:solidFill>
                <a:srgbClr val="0EA4A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1" name="Content Placeholder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139617"/>
            <a:ext cx="963920" cy="1024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16109" y="6398637"/>
            <a:ext cx="2807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IPM Decisions – Project 817617</a:t>
            </a:r>
          </a:p>
        </p:txBody>
      </p:sp>
      <p:pic>
        <p:nvPicPr>
          <p:cNvPr id="16" name="Picture 2" descr="Image result for H2020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5" y="6285272"/>
            <a:ext cx="1644073" cy="5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57766" y="6396474"/>
            <a:ext cx="262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hlinkClick r:id="rId5"/>
              </a:rPr>
              <a:t>www.IPM-Decisions.com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TBC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5EDA3-9A70-0245-BD2E-DE6B7F146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" y="1702249"/>
            <a:ext cx="5105400" cy="332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8A3A3-5A5F-BA4A-AF18-E28BE742F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13" y="3079096"/>
            <a:ext cx="4641448" cy="30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1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182555"/>
            <a:ext cx="9144000" cy="24281"/>
          </a:xfrm>
          <a:prstGeom prst="line">
            <a:avLst/>
          </a:prstGeom>
          <a:ln w="76200">
            <a:solidFill>
              <a:srgbClr val="0EA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959" y="258618"/>
            <a:ext cx="856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EA4A3"/>
                </a:solidFill>
              </a:rPr>
              <a:t>Preliminary Data </a:t>
            </a:r>
            <a:r>
              <a:rPr lang="en-GB" sz="3200" dirty="0" err="1">
                <a:solidFill>
                  <a:srgbClr val="0EA4A3"/>
                </a:solidFill>
              </a:rPr>
              <a:t>Modeling</a:t>
            </a:r>
            <a:r>
              <a:rPr lang="en-GB" sz="3200" dirty="0">
                <a:solidFill>
                  <a:srgbClr val="0EA4A3"/>
                </a:solidFill>
              </a:rPr>
              <a:t> [3/3] </a:t>
            </a:r>
            <a:endParaRPr lang="en-GB" sz="1400" i="1" dirty="0">
              <a:solidFill>
                <a:srgbClr val="0EA4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59" y="1282783"/>
            <a:ext cx="795250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EA4A3"/>
                </a:solidFill>
              </a:rPr>
              <a:t>Decision tree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lvl="1"/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lvl="1"/>
            <a:endParaRPr lang="en-US" sz="2400" dirty="0">
              <a:solidFill>
                <a:srgbClr val="0EA4A3"/>
              </a:solidFill>
            </a:endParaRPr>
          </a:p>
          <a:p>
            <a:pPr lvl="1"/>
            <a:r>
              <a:rPr lang="en-US" dirty="0"/>
              <a:t>PA: 71.6418 %</a:t>
            </a:r>
            <a:endParaRPr lang="en-SI"/>
          </a:p>
          <a:p>
            <a:r>
              <a:rPr lang="en-US" dirty="0"/>
              <a:t>MCC: 0.140</a:t>
            </a:r>
            <a:endParaRPr lang="en-US" sz="36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EA4A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EA4A3"/>
              </a:solidFill>
            </a:endParaRPr>
          </a:p>
          <a:p>
            <a:endParaRPr lang="en-GB" b="1" dirty="0">
              <a:solidFill>
                <a:srgbClr val="0EA4A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1" name="Content Placeholder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139617"/>
            <a:ext cx="963920" cy="1024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16109" y="6398637"/>
            <a:ext cx="2807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IPM Decisions – Project 817617</a:t>
            </a:r>
          </a:p>
        </p:txBody>
      </p:sp>
      <p:pic>
        <p:nvPicPr>
          <p:cNvPr id="16" name="Picture 2" descr="Image result for H2020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5" y="6285272"/>
            <a:ext cx="1644073" cy="5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57766" y="6396474"/>
            <a:ext cx="262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hlinkClick r:id="rId5"/>
              </a:rPr>
              <a:t>www.IPM-Decisions.com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TBC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0C0DF-83DD-7F4B-97F4-F62BC0CAA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" y="1984329"/>
            <a:ext cx="6994695" cy="36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606</Words>
  <Application>Microsoft Macintosh PowerPoint</Application>
  <PresentationFormat>On-screen Show (4:3)</PresentationFormat>
  <Paragraphs>102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ADAS UK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Ramsden</dc:creator>
  <cp:lastModifiedBy>Microsoft Office User</cp:lastModifiedBy>
  <cp:revision>66</cp:revision>
  <dcterms:created xsi:type="dcterms:W3CDTF">2019-07-01T10:04:49Z</dcterms:created>
  <dcterms:modified xsi:type="dcterms:W3CDTF">2021-05-17T16:24:34Z</dcterms:modified>
</cp:coreProperties>
</file>