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Roboto"/>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7D81465-DED6-4EF0-8FB7-5463C625FE6A}">
  <a:tblStyle styleId="{C7D81465-DED6-4EF0-8FB7-5463C625FE6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rtl="0">
              <a:spcBef>
                <a:spcPts val="0"/>
              </a:spcBef>
              <a:buNone/>
            </a:pPr>
            <a:r>
              <a:rPr lang="en"/>
              <a:t>SQL Query Generator for Natural Language</a:t>
            </a:r>
          </a:p>
        </p:txBody>
      </p:sp>
      <p:sp>
        <p:nvSpPr>
          <p:cNvPr id="86" name="Shape 86"/>
          <p:cNvSpPr txBox="1"/>
          <p:nvPr>
            <p:ph idx="1" type="subTitle"/>
          </p:nvPr>
        </p:nvSpPr>
        <p:spPr>
          <a:xfrm>
            <a:off x="598100" y="2515347"/>
            <a:ext cx="8222100" cy="2145000"/>
          </a:xfrm>
          <a:prstGeom prst="rect">
            <a:avLst/>
          </a:prstGeom>
        </p:spPr>
        <p:txBody>
          <a:bodyPr anchorCtr="0" anchor="t" bIns="91425" lIns="91425" rIns="91425" tIns="91425">
            <a:noAutofit/>
          </a:bodyPr>
          <a:lstStyle/>
          <a:p>
            <a:pPr lvl="0" rtl="0" algn="ctr">
              <a:spcBef>
                <a:spcPts val="0"/>
              </a:spcBef>
              <a:buNone/>
            </a:pPr>
            <a:r>
              <a:rPr b="1" lang="en" sz="2400"/>
              <a:t>																	</a:t>
            </a:r>
          </a:p>
          <a:p>
            <a:pPr indent="457200" lvl="0" marL="5486400" rtl="0" algn="ctr">
              <a:spcBef>
                <a:spcPts val="0"/>
              </a:spcBef>
              <a:buNone/>
            </a:pPr>
            <a:r>
              <a:rPr b="1" lang="en" sz="2400"/>
              <a:t> Presented By :</a:t>
            </a:r>
          </a:p>
          <a:p>
            <a:pPr lvl="0" rtl="0" algn="r">
              <a:spcBef>
                <a:spcPts val="0"/>
              </a:spcBef>
              <a:buNone/>
            </a:pPr>
            <a:r>
              <a:rPr b="1" lang="en" sz="2400"/>
              <a:t>Amit Kumar Jaiswal(001)</a:t>
            </a:r>
          </a:p>
          <a:p>
            <a:pPr lvl="0" rtl="0" algn="r">
              <a:spcBef>
                <a:spcPts val="0"/>
              </a:spcBef>
              <a:buNone/>
            </a:pPr>
            <a:r>
              <a:rPr b="1" lang="en" sz="2400"/>
              <a:t>Vidya Sagar Singh(036)</a:t>
            </a:r>
          </a:p>
          <a:p>
            <a:pPr lvl="0" rtl="0" algn="r">
              <a:spcBef>
                <a:spcPts val="0"/>
              </a:spcBef>
              <a:buNone/>
            </a:pPr>
            <a:r>
              <a:rPr b="1" lang="en" sz="2400"/>
              <a:t>Vivek Yadav(040)</a:t>
            </a:r>
          </a:p>
        </p:txBody>
      </p:sp>
      <p:sp>
        <p:nvSpPr>
          <p:cNvPr id="87" name="Shape 87"/>
          <p:cNvSpPr txBox="1"/>
          <p:nvPr/>
        </p:nvSpPr>
        <p:spPr>
          <a:xfrm>
            <a:off x="410300" y="2985500"/>
            <a:ext cx="3902700" cy="17811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EFEFEF"/>
                </a:solidFill>
              </a:rPr>
              <a:t>Mentor </a:t>
            </a:r>
          </a:p>
          <a:p>
            <a:pPr lvl="0" algn="ctr">
              <a:spcBef>
                <a:spcPts val="0"/>
              </a:spcBef>
              <a:buNone/>
            </a:pPr>
            <a:r>
              <a:rPr lang="en" sz="2400">
                <a:solidFill>
                  <a:srgbClr val="EFEFEF"/>
                </a:solidFill>
              </a:rPr>
              <a:t>Er. Deepak Kumar Verma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36" name="Shape 136"/>
        <p:cNvGrpSpPr/>
        <p:nvPr/>
      </p:nvGrpSpPr>
      <p:grpSpPr>
        <a:xfrm>
          <a:off x="0" y="0"/>
          <a:ext cx="0" cy="0"/>
          <a:chOff x="0" y="0"/>
          <a:chExt cx="0" cy="0"/>
        </a:xfrm>
      </p:grpSpPr>
      <p:sp>
        <p:nvSpPr>
          <p:cNvPr id="137" name="Shape 137"/>
          <p:cNvSpPr txBox="1"/>
          <p:nvPr>
            <p:ph type="title"/>
          </p:nvPr>
        </p:nvSpPr>
        <p:spPr>
          <a:xfrm>
            <a:off x="270725" y="0"/>
            <a:ext cx="8730300" cy="4538100"/>
          </a:xfrm>
          <a:prstGeom prst="rect">
            <a:avLst/>
          </a:prstGeom>
        </p:spPr>
        <p:txBody>
          <a:bodyPr anchorCtr="0" anchor="t" bIns="91425" lIns="91425" rIns="91425" tIns="91425">
            <a:noAutofit/>
          </a:bodyPr>
          <a:lstStyle/>
          <a:p>
            <a:pPr lvl="0" rtl="0" algn="ctr">
              <a:spcBef>
                <a:spcPts val="0"/>
              </a:spcBef>
              <a:buNone/>
            </a:pPr>
            <a:r>
              <a:rPr lang="en" sz="3000" u="sng"/>
              <a:t>Date::Manip Module</a:t>
            </a:r>
          </a:p>
          <a:p>
            <a:pPr lvl="0" rtl="0">
              <a:spcBef>
                <a:spcPts val="0"/>
              </a:spcBef>
              <a:buNone/>
            </a:pPr>
            <a:r>
              <a:t/>
            </a:r>
            <a:endParaRPr sz="3000"/>
          </a:p>
          <a:p>
            <a:pPr indent="-419100" lvl="0" marL="457200" rtl="0">
              <a:spcBef>
                <a:spcPts val="0"/>
              </a:spcBef>
              <a:buSzPct val="100000"/>
              <a:buChar char="●"/>
            </a:pPr>
            <a:r>
              <a:rPr lang="en" sz="3000"/>
              <a:t>Date Manipulation routines</a:t>
            </a:r>
          </a:p>
          <a:p>
            <a:pPr indent="-419100" lvl="0" marL="457200" rtl="0">
              <a:spcBef>
                <a:spcPts val="0"/>
              </a:spcBef>
              <a:buSzPct val="100000"/>
              <a:buChar char="●"/>
            </a:pPr>
            <a:r>
              <a:rPr lang="en" sz="3000"/>
              <a:t>Supports time zones</a:t>
            </a:r>
          </a:p>
          <a:p>
            <a:pPr indent="-419100" lvl="0" marL="457200" rtl="0">
              <a:spcBef>
                <a:spcPts val="0"/>
              </a:spcBef>
              <a:buSzPct val="100000"/>
              <a:buChar char="●"/>
            </a:pPr>
            <a:r>
              <a:rPr lang="en" sz="3000"/>
              <a:t>Rewrite parsing for better language support</a:t>
            </a:r>
          </a:p>
          <a:p>
            <a:pPr indent="-419100" lvl="0" marL="457200">
              <a:spcBef>
                <a:spcPts val="0"/>
              </a:spcBef>
              <a:buSzPct val="100000"/>
              <a:buChar char="●"/>
            </a:pPr>
            <a:r>
              <a:rPr lang="en" sz="3000"/>
              <a:t>Extract any information using a format string</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41" name="Shape 141"/>
        <p:cNvGrpSpPr/>
        <p:nvPr/>
      </p:nvGrpSpPr>
      <p:grpSpPr>
        <a:xfrm>
          <a:off x="0" y="0"/>
          <a:ext cx="0" cy="0"/>
          <a:chOff x="0" y="0"/>
          <a:chExt cx="0" cy="0"/>
        </a:xfrm>
      </p:grpSpPr>
      <p:sp>
        <p:nvSpPr>
          <p:cNvPr id="142" name="Shape 142"/>
          <p:cNvSpPr txBox="1"/>
          <p:nvPr>
            <p:ph idx="4294967295" type="body"/>
          </p:nvPr>
        </p:nvSpPr>
        <p:spPr>
          <a:xfrm>
            <a:off x="0" y="0"/>
            <a:ext cx="9144000" cy="5143500"/>
          </a:xfrm>
          <a:prstGeom prst="rect">
            <a:avLst/>
          </a:prstGeom>
        </p:spPr>
        <p:txBody>
          <a:bodyPr anchorCtr="0" anchor="t" bIns="91425" lIns="91425" rIns="91425" tIns="91425">
            <a:noAutofit/>
          </a:bodyPr>
          <a:lstStyle/>
          <a:p>
            <a:pPr lvl="0" rtl="0" algn="ctr">
              <a:lnSpc>
                <a:spcPct val="100000"/>
              </a:lnSpc>
              <a:spcBef>
                <a:spcPts val="0"/>
              </a:spcBef>
              <a:spcAft>
                <a:spcPts val="1600"/>
              </a:spcAft>
              <a:buNone/>
            </a:pPr>
            <a:r>
              <a:rPr lang="en" sz="3000" u="sng">
                <a:solidFill>
                  <a:schemeClr val="lt1"/>
                </a:solidFill>
              </a:rPr>
              <a:t>DBD::mysql Module</a:t>
            </a:r>
          </a:p>
          <a:p>
            <a:pPr lvl="0" rtl="0" algn="ctr">
              <a:lnSpc>
                <a:spcPct val="100000"/>
              </a:lnSpc>
              <a:spcBef>
                <a:spcPts val="0"/>
              </a:spcBef>
              <a:spcAft>
                <a:spcPts val="1600"/>
              </a:spcAft>
              <a:buNone/>
            </a:pPr>
            <a:r>
              <a:t/>
            </a:r>
            <a:endParaRPr sz="3000" u="sng">
              <a:solidFill>
                <a:schemeClr val="lt1"/>
              </a:solidFill>
            </a:endParaRPr>
          </a:p>
          <a:p>
            <a:pPr indent="-419100" lvl="0" marL="457200" rtl="0">
              <a:lnSpc>
                <a:spcPct val="100000"/>
              </a:lnSpc>
              <a:spcBef>
                <a:spcPts val="0"/>
              </a:spcBef>
              <a:spcAft>
                <a:spcPts val="1600"/>
              </a:spcAft>
              <a:buClr>
                <a:schemeClr val="lt1"/>
              </a:buClr>
              <a:buSzPct val="100000"/>
            </a:pPr>
            <a:r>
              <a:rPr lang="en" sz="3000">
                <a:solidFill>
                  <a:schemeClr val="lt1"/>
                </a:solidFill>
              </a:rPr>
              <a:t>Perl DBI driver for access to MySQL databases.</a:t>
            </a:r>
          </a:p>
          <a:p>
            <a:pPr indent="-419100" lvl="0" marL="457200" rtl="0">
              <a:lnSpc>
                <a:spcPct val="100000"/>
              </a:lnSpc>
              <a:spcBef>
                <a:spcPts val="0"/>
              </a:spcBef>
              <a:spcAft>
                <a:spcPts val="1600"/>
              </a:spcAft>
              <a:buClr>
                <a:schemeClr val="lt1"/>
              </a:buClr>
              <a:buSzPct val="100000"/>
            </a:pPr>
            <a:r>
              <a:rPr lang="en" sz="3000">
                <a:solidFill>
                  <a:schemeClr val="lt1"/>
                </a:solidFill>
              </a:rPr>
              <a:t>DBD::mysql is completely thread safe.</a:t>
            </a:r>
          </a:p>
          <a:p>
            <a:pPr indent="-419100" lvl="0" marL="457200" rtl="0">
              <a:lnSpc>
                <a:spcPct val="100000"/>
              </a:lnSpc>
              <a:spcBef>
                <a:spcPts val="0"/>
              </a:spcBef>
              <a:spcAft>
                <a:spcPts val="1600"/>
              </a:spcAft>
              <a:buClr>
                <a:schemeClr val="lt1"/>
              </a:buClr>
              <a:buSzPct val="100000"/>
            </a:pPr>
            <a:r>
              <a:rPr lang="en" sz="3000">
                <a:solidFill>
                  <a:schemeClr val="lt1"/>
                </a:solidFill>
              </a:rPr>
              <a:t>DBD::mysql help us to ShowTable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46" name="Shape 146"/>
        <p:cNvGrpSpPr/>
        <p:nvPr/>
      </p:nvGrpSpPr>
      <p:grpSpPr>
        <a:xfrm>
          <a:off x="0" y="0"/>
          <a:ext cx="0" cy="0"/>
          <a:chOff x="0" y="0"/>
          <a:chExt cx="0" cy="0"/>
        </a:xfrm>
      </p:grpSpPr>
      <p:sp>
        <p:nvSpPr>
          <p:cNvPr id="147" name="Shape 147"/>
          <p:cNvSpPr txBox="1"/>
          <p:nvPr>
            <p:ph idx="1" type="body"/>
          </p:nvPr>
        </p:nvSpPr>
        <p:spPr>
          <a:xfrm>
            <a:off x="0" y="0"/>
            <a:ext cx="9144000" cy="5143500"/>
          </a:xfrm>
          <a:prstGeom prst="rect">
            <a:avLst/>
          </a:prstGeom>
        </p:spPr>
        <p:txBody>
          <a:bodyPr anchorCtr="0" anchor="t" bIns="91425" lIns="91425" rIns="91425" tIns="91425">
            <a:noAutofit/>
          </a:bodyPr>
          <a:lstStyle/>
          <a:p>
            <a:pPr lvl="0" rtl="0" algn="ctr">
              <a:spcBef>
                <a:spcPts val="0"/>
              </a:spcBef>
              <a:buClr>
                <a:schemeClr val="dk2"/>
              </a:buClr>
              <a:buSzPct val="36666"/>
              <a:buFont typeface="Arial"/>
              <a:buNone/>
            </a:pPr>
            <a:r>
              <a:rPr lang="en" sz="3000" u="sng">
                <a:solidFill>
                  <a:srgbClr val="EFEFEF"/>
                </a:solidFill>
              </a:rPr>
              <a:t>SQGNL application Design and its screenshots</a:t>
            </a:r>
          </a:p>
          <a:p>
            <a:pPr lvl="0" rtl="0" algn="ctr">
              <a:spcBef>
                <a:spcPts val="0"/>
              </a:spcBef>
              <a:buClr>
                <a:schemeClr val="dk2"/>
              </a:buClr>
              <a:buSzPct val="36666"/>
              <a:buFont typeface="Arial"/>
              <a:buNone/>
            </a:pPr>
            <a:r>
              <a:t/>
            </a:r>
            <a:endParaRPr sz="3000" u="sng">
              <a:solidFill>
                <a:srgbClr val="EFEFEF"/>
              </a:solidFill>
            </a:endParaRPr>
          </a:p>
          <a:p>
            <a:pPr indent="-419100" lvl="0" marL="457200" rtl="0">
              <a:spcBef>
                <a:spcPts val="0"/>
              </a:spcBef>
              <a:buClr>
                <a:srgbClr val="EFEFEF"/>
              </a:buClr>
              <a:buSzPct val="100000"/>
            </a:pPr>
            <a:r>
              <a:rPr lang="en" sz="3000">
                <a:solidFill>
                  <a:srgbClr val="EFEFEF"/>
                </a:solidFill>
              </a:rPr>
              <a:t>User Interface</a:t>
            </a:r>
          </a:p>
          <a:p>
            <a:pPr indent="-419100" lvl="0" marL="457200" rtl="0">
              <a:spcBef>
                <a:spcPts val="0"/>
              </a:spcBef>
              <a:buClr>
                <a:srgbClr val="EFEFEF"/>
              </a:buClr>
              <a:buSzPct val="100000"/>
            </a:pPr>
            <a:r>
              <a:rPr lang="en" sz="3000">
                <a:solidFill>
                  <a:srgbClr val="EFEFEF"/>
                </a:solidFill>
              </a:rPr>
              <a:t>Database Functionalities </a:t>
            </a:r>
          </a:p>
          <a:p>
            <a:pPr indent="-419100" lvl="0" marL="457200" rtl="0">
              <a:spcBef>
                <a:spcPts val="0"/>
              </a:spcBef>
              <a:buClr>
                <a:srgbClr val="EFEFEF"/>
              </a:buClr>
              <a:buSzPct val="100000"/>
            </a:pPr>
            <a:r>
              <a:rPr lang="en" sz="3000">
                <a:solidFill>
                  <a:srgbClr val="EFEFEF"/>
                </a:solidFill>
              </a:rPr>
              <a:t>Natural language translation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Shape 152"/>
          <p:cNvSpPr txBox="1"/>
          <p:nvPr>
            <p:ph idx="4294967295" type="title"/>
          </p:nvPr>
        </p:nvSpPr>
        <p:spPr>
          <a:xfrm>
            <a:off x="1601000" y="4168825"/>
            <a:ext cx="5618700" cy="928200"/>
          </a:xfrm>
          <a:prstGeom prst="rect">
            <a:avLst/>
          </a:prstGeom>
        </p:spPr>
        <p:txBody>
          <a:bodyPr anchorCtr="0" anchor="t" bIns="91425" lIns="91425" rIns="91425" tIns="91425">
            <a:noAutofit/>
          </a:bodyPr>
          <a:lstStyle/>
          <a:p>
            <a:pPr indent="457200" lvl="0" rtl="0">
              <a:lnSpc>
                <a:spcPct val="115000"/>
              </a:lnSpc>
              <a:spcBef>
                <a:spcPts val="0"/>
              </a:spcBef>
              <a:spcAft>
                <a:spcPts val="1000"/>
              </a:spcAft>
              <a:buNone/>
            </a:pPr>
            <a:r>
              <a:rPr lang="en" sz="2400">
                <a:solidFill>
                  <a:srgbClr val="000000"/>
                </a:solidFill>
              </a:rPr>
              <a:t>Database Configuration Window</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Shape 157"/>
          <p:cNvSpPr txBox="1"/>
          <p:nvPr/>
        </p:nvSpPr>
        <p:spPr>
          <a:xfrm>
            <a:off x="5297225" y="517272"/>
            <a:ext cx="3432900"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rgbClr val="EFEFEF"/>
                </a:solidFill>
                <a:latin typeface="Raleway"/>
                <a:ea typeface="Raleway"/>
                <a:cs typeface="Raleway"/>
                <a:sym typeface="Raleway"/>
              </a:rPr>
              <a:t>SQGNL Login Window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Shape 162"/>
          <p:cNvSpPr txBox="1"/>
          <p:nvPr>
            <p:ph idx="4294967295" type="title"/>
          </p:nvPr>
        </p:nvSpPr>
        <p:spPr>
          <a:xfrm>
            <a:off x="1360850" y="1745775"/>
            <a:ext cx="5618700" cy="2301600"/>
          </a:xfrm>
          <a:prstGeom prst="rect">
            <a:avLst/>
          </a:prstGeom>
        </p:spPr>
        <p:txBody>
          <a:bodyPr anchorCtr="0" anchor="t" bIns="91425" lIns="91425" rIns="91425" tIns="91425">
            <a:noAutofit/>
          </a:bodyPr>
          <a:lstStyle/>
          <a:p>
            <a:pPr lvl="0" rtl="0">
              <a:spcBef>
                <a:spcPts val="0"/>
              </a:spcBef>
              <a:spcAft>
                <a:spcPts val="1000"/>
              </a:spcAft>
              <a:buNone/>
            </a:pPr>
            <a:r>
              <a:rPr lang="en">
                <a:solidFill>
                  <a:srgbClr val="000000"/>
                </a:solidFill>
              </a:rPr>
              <a:t>SQGNL Application Interface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Shape 167"/>
          <p:cNvSpPr txBox="1"/>
          <p:nvPr>
            <p:ph idx="4294967295" type="title"/>
          </p:nvPr>
        </p:nvSpPr>
        <p:spPr>
          <a:xfrm>
            <a:off x="3407650" y="1945025"/>
            <a:ext cx="4045200" cy="1770900"/>
          </a:xfrm>
          <a:prstGeom prst="rect">
            <a:avLst/>
          </a:prstGeom>
        </p:spPr>
        <p:txBody>
          <a:bodyPr anchorCtr="0" anchor="ctr" bIns="91425" lIns="91425" rIns="91425" tIns="91425">
            <a:noAutofit/>
          </a:bodyPr>
          <a:lstStyle/>
          <a:p>
            <a:pPr lvl="0" rtl="0" algn="l">
              <a:spcBef>
                <a:spcPts val="0"/>
              </a:spcBef>
              <a:buNone/>
            </a:pPr>
            <a:r>
              <a:rPr lang="en" sz="3400">
                <a:solidFill>
                  <a:srgbClr val="000000"/>
                </a:solidFill>
              </a:rPr>
              <a:t>Generates SQL Query from Natural Language</a:t>
            </a:r>
          </a:p>
        </p:txBody>
      </p:sp>
      <p:cxnSp>
        <p:nvCxnSpPr>
          <p:cNvPr id="168" name="Shape 168"/>
          <p:cNvCxnSpPr/>
          <p:nvPr/>
        </p:nvCxnSpPr>
        <p:spPr>
          <a:xfrm>
            <a:off x="1110800" y="964125"/>
            <a:ext cx="2251500" cy="1160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Shape 173"/>
          <p:cNvSpPr txBox="1"/>
          <p:nvPr/>
        </p:nvSpPr>
        <p:spPr>
          <a:xfrm>
            <a:off x="5167125" y="3259147"/>
            <a:ext cx="3432900" cy="762599"/>
          </a:xfrm>
          <a:prstGeom prst="rect">
            <a:avLst/>
          </a:prstGeom>
          <a:noFill/>
          <a:ln>
            <a:noFill/>
          </a:ln>
        </p:spPr>
        <p:txBody>
          <a:bodyPr anchorCtr="0" anchor="b" bIns="91425" lIns="91425" rIns="91425" tIns="91425">
            <a:noAutofit/>
          </a:bodyPr>
          <a:lstStyle/>
          <a:p>
            <a:pPr lvl="0" rtl="0">
              <a:spcBef>
                <a:spcPts val="0"/>
              </a:spcBef>
              <a:buNone/>
            </a:pPr>
            <a:r>
              <a:rPr b="1" lang="en" sz="1800">
                <a:latin typeface="Raleway"/>
                <a:ea typeface="Raleway"/>
                <a:cs typeface="Raleway"/>
                <a:sym typeface="Raleway"/>
              </a:rPr>
              <a:t>Generate SQL Query manually</a:t>
            </a:r>
          </a:p>
        </p:txBody>
      </p:sp>
      <p:cxnSp>
        <p:nvCxnSpPr>
          <p:cNvPr id="174" name="Shape 174"/>
          <p:cNvCxnSpPr/>
          <p:nvPr/>
        </p:nvCxnSpPr>
        <p:spPr>
          <a:xfrm>
            <a:off x="1240875" y="1694625"/>
            <a:ext cx="3926400" cy="18411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8" name="Shape 178"/>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Shape 183"/>
          <p:cNvSpPr txBox="1"/>
          <p:nvPr>
            <p:ph idx="4294967295" type="title"/>
          </p:nvPr>
        </p:nvSpPr>
        <p:spPr>
          <a:xfrm>
            <a:off x="932225" y="2923650"/>
            <a:ext cx="7363500" cy="1019700"/>
          </a:xfrm>
          <a:prstGeom prst="rect">
            <a:avLst/>
          </a:prstGeom>
        </p:spPr>
        <p:txBody>
          <a:bodyPr anchorCtr="0" anchor="t" bIns="91425" lIns="91425" rIns="91425" tIns="91425">
            <a:noAutofit/>
          </a:bodyPr>
          <a:lstStyle/>
          <a:p>
            <a:pPr lvl="0" rtl="0">
              <a:spcBef>
                <a:spcPts val="0"/>
              </a:spcBef>
              <a:buNone/>
            </a:pPr>
            <a:r>
              <a:rPr lang="en">
                <a:solidFill>
                  <a:srgbClr val="000000"/>
                </a:solidFill>
              </a:rPr>
              <a:t>Table Relationship</a:t>
            </a:r>
          </a:p>
        </p:txBody>
      </p:sp>
      <p:cxnSp>
        <p:nvCxnSpPr>
          <p:cNvPr id="184" name="Shape 184"/>
          <p:cNvCxnSpPr/>
          <p:nvPr/>
        </p:nvCxnSpPr>
        <p:spPr>
          <a:xfrm>
            <a:off x="940675" y="804025"/>
            <a:ext cx="450300" cy="21195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9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descr="Piece of duct tape sticking a note to the slide" id="93" name="Shape 93"/>
          <p:cNvPicPr preferRelativeResize="0"/>
          <p:nvPr/>
        </p:nvPicPr>
        <p:blipFill rotWithShape="1">
          <a:blip r:embed="rId4">
            <a:alphaModFix/>
          </a:blip>
          <a:srcRect b="10011" l="9244" r="2118" t="5926"/>
          <a:stretch/>
        </p:blipFill>
        <p:spPr>
          <a:xfrm rot="154828">
            <a:off x="3535999" y="147300"/>
            <a:ext cx="2071999" cy="736050"/>
          </a:xfrm>
          <a:prstGeom prst="rect">
            <a:avLst/>
          </a:prstGeom>
          <a:noFill/>
          <a:ln>
            <a:noFill/>
          </a:ln>
        </p:spPr>
      </p:pic>
      <p:sp>
        <p:nvSpPr>
          <p:cNvPr id="94" name="Shape 94"/>
          <p:cNvSpPr txBox="1"/>
          <p:nvPr/>
        </p:nvSpPr>
        <p:spPr>
          <a:xfrm>
            <a:off x="2855550" y="687397"/>
            <a:ext cx="3432899"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lt2"/>
                </a:solidFill>
                <a:latin typeface="Raleway"/>
                <a:ea typeface="Raleway"/>
                <a:cs typeface="Raleway"/>
                <a:sym typeface="Raleway"/>
              </a:rPr>
              <a:t>1. Outline</a:t>
            </a:r>
          </a:p>
        </p:txBody>
      </p:sp>
      <p:sp>
        <p:nvSpPr>
          <p:cNvPr id="95" name="Shape 95"/>
          <p:cNvSpPr txBox="1"/>
          <p:nvPr>
            <p:ph idx="4294967295" type="body"/>
          </p:nvPr>
        </p:nvSpPr>
        <p:spPr>
          <a:xfrm>
            <a:off x="2855550" y="1377480"/>
            <a:ext cx="3432899" cy="3327900"/>
          </a:xfrm>
          <a:prstGeom prst="rect">
            <a:avLst/>
          </a:prstGeom>
        </p:spPr>
        <p:txBody>
          <a:bodyPr anchorCtr="0" anchor="t" bIns="91425" lIns="91425" rIns="91425" tIns="91425">
            <a:noAutofit/>
          </a:bodyPr>
          <a:lstStyle/>
          <a:p>
            <a:pPr indent="-317500" lvl="0" marL="457200" rtl="0">
              <a:spcBef>
                <a:spcPts val="0"/>
              </a:spcBef>
              <a:spcAft>
                <a:spcPts val="1000"/>
              </a:spcAft>
              <a:buClr>
                <a:schemeClr val="dk1"/>
              </a:buClr>
              <a:buSzPct val="116666"/>
              <a:buFont typeface="Raleway"/>
              <a:buChar char="➔"/>
            </a:pPr>
            <a:r>
              <a:rPr lang="en" sz="1200">
                <a:latin typeface="Raleway"/>
                <a:ea typeface="Raleway"/>
                <a:cs typeface="Raleway"/>
                <a:sym typeface="Raleway"/>
              </a:rPr>
              <a:t>Project Description</a:t>
            </a:r>
          </a:p>
          <a:p>
            <a:pPr indent="-304800" lvl="0" marL="457200" rtl="0">
              <a:spcBef>
                <a:spcPts val="0"/>
              </a:spcBef>
              <a:spcAft>
                <a:spcPts val="1000"/>
              </a:spcAft>
              <a:buSzPct val="100000"/>
              <a:buFont typeface="Raleway"/>
              <a:buChar char="➔"/>
            </a:pPr>
            <a:r>
              <a:rPr lang="en" sz="1200">
                <a:latin typeface="Raleway"/>
                <a:ea typeface="Raleway"/>
                <a:cs typeface="Raleway"/>
                <a:sym typeface="Raleway"/>
              </a:rPr>
              <a:t>Motivation</a:t>
            </a:r>
          </a:p>
          <a:p>
            <a:pPr indent="-304800" lvl="0" marL="457200" rtl="0">
              <a:spcBef>
                <a:spcPts val="0"/>
              </a:spcBef>
              <a:spcAft>
                <a:spcPts val="1000"/>
              </a:spcAft>
              <a:buSzPct val="100000"/>
              <a:buFont typeface="Raleway"/>
              <a:buChar char="➔"/>
            </a:pPr>
            <a:r>
              <a:rPr lang="en" sz="1200">
                <a:latin typeface="Raleway"/>
                <a:ea typeface="Raleway"/>
                <a:cs typeface="Raleway"/>
                <a:sym typeface="Raleway"/>
              </a:rPr>
              <a:t>Modules used in SQGNL application</a:t>
            </a:r>
          </a:p>
          <a:p>
            <a:pPr indent="-304800" lvl="0" marL="457200" rtl="0">
              <a:spcBef>
                <a:spcPts val="0"/>
              </a:spcBef>
              <a:spcAft>
                <a:spcPts val="1000"/>
              </a:spcAft>
              <a:buSzPct val="100000"/>
              <a:buFont typeface="Raleway"/>
              <a:buChar char="➔"/>
            </a:pPr>
            <a:r>
              <a:rPr lang="en" sz="1200">
                <a:latin typeface="Raleway"/>
                <a:ea typeface="Raleway"/>
                <a:cs typeface="Raleway"/>
                <a:sym typeface="Raleway"/>
              </a:rPr>
              <a:t>Project Screenshots</a:t>
            </a:r>
          </a:p>
          <a:p>
            <a:pPr indent="-304800" lvl="0" marL="457200" rtl="0">
              <a:spcBef>
                <a:spcPts val="0"/>
              </a:spcBef>
              <a:spcAft>
                <a:spcPts val="1000"/>
              </a:spcAft>
              <a:buSzPct val="100000"/>
              <a:buFont typeface="Raleway"/>
              <a:buChar char="➔"/>
            </a:pPr>
            <a:r>
              <a:rPr lang="en" sz="1200">
                <a:latin typeface="Raleway"/>
                <a:ea typeface="Raleway"/>
                <a:cs typeface="Raleway"/>
                <a:sym typeface="Raleway"/>
              </a:rPr>
              <a:t>Accomplishments</a:t>
            </a:r>
          </a:p>
          <a:p>
            <a:pPr indent="-304800" lvl="0" marL="457200" rtl="0">
              <a:spcBef>
                <a:spcPts val="0"/>
              </a:spcBef>
              <a:spcAft>
                <a:spcPts val="1000"/>
              </a:spcAft>
              <a:buSzPct val="100000"/>
              <a:buFont typeface="Raleway"/>
              <a:buChar char="➔"/>
            </a:pPr>
            <a:r>
              <a:rPr lang="en" sz="1200">
                <a:latin typeface="Raleway"/>
                <a:ea typeface="Raleway"/>
                <a:cs typeface="Raleway"/>
                <a:sym typeface="Raleway"/>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Shape 189"/>
          <p:cNvSpPr txBox="1"/>
          <p:nvPr>
            <p:ph idx="4294967295" type="title"/>
          </p:nvPr>
        </p:nvSpPr>
        <p:spPr>
          <a:xfrm>
            <a:off x="283100" y="1524499"/>
            <a:ext cx="8622300" cy="1330800"/>
          </a:xfrm>
          <a:prstGeom prst="rect">
            <a:avLst/>
          </a:prstGeom>
        </p:spPr>
        <p:txBody>
          <a:bodyPr anchorCtr="0" anchor="t" bIns="91425" lIns="91425" rIns="91425" tIns="91425">
            <a:noAutofit/>
          </a:bodyPr>
          <a:lstStyle/>
          <a:p>
            <a:pPr lvl="0" rtl="0">
              <a:spcBef>
                <a:spcPts val="0"/>
              </a:spcBef>
              <a:buNone/>
            </a:pPr>
            <a:r>
              <a:rPr lang="en"/>
              <a:t>Enabled Grammar to learn at runtime</a:t>
            </a:r>
          </a:p>
        </p:txBody>
      </p:sp>
      <p:cxnSp>
        <p:nvCxnSpPr>
          <p:cNvPr id="190" name="Shape 190"/>
          <p:cNvCxnSpPr/>
          <p:nvPr/>
        </p:nvCxnSpPr>
        <p:spPr>
          <a:xfrm flipH="1">
            <a:off x="340125" y="2094900"/>
            <a:ext cx="240300" cy="15711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94" name="Shape 194"/>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98" name="Shape 198"/>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02" name="Shape 202"/>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06" name="Shape 206"/>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10" name="Shape 210"/>
        <p:cNvGrpSpPr/>
        <p:nvPr/>
      </p:nvGrpSpPr>
      <p:grpSpPr>
        <a:xfrm>
          <a:off x="0" y="0"/>
          <a:ext cx="0" cy="0"/>
          <a:chOff x="0" y="0"/>
          <a:chExt cx="0" cy="0"/>
        </a:xfrm>
      </p:grpSpPr>
      <p:sp>
        <p:nvSpPr>
          <p:cNvPr id="211" name="Shape 211"/>
          <p:cNvSpPr txBox="1"/>
          <p:nvPr/>
        </p:nvSpPr>
        <p:spPr>
          <a:xfrm>
            <a:off x="0" y="-75"/>
            <a:ext cx="9144000" cy="5143500"/>
          </a:xfrm>
          <a:prstGeom prst="rect">
            <a:avLst/>
          </a:prstGeom>
          <a:noFill/>
          <a:ln>
            <a:noFill/>
          </a:ln>
        </p:spPr>
        <p:txBody>
          <a:bodyPr anchorCtr="0" anchor="t" bIns="91425" lIns="91425" rIns="91425" tIns="91425">
            <a:noAutofit/>
          </a:bodyPr>
          <a:lstStyle/>
          <a:p>
            <a:pPr lvl="0" rtl="0" algn="ctr">
              <a:spcBef>
                <a:spcPts val="0"/>
              </a:spcBef>
              <a:buNone/>
            </a:pPr>
            <a:r>
              <a:rPr lang="en" sz="3000" u="sng">
                <a:solidFill>
                  <a:srgbClr val="EFEFEF"/>
                </a:solidFill>
              </a:rPr>
              <a:t>Conclusion</a:t>
            </a:r>
          </a:p>
          <a:p>
            <a:pPr lvl="0" rtl="0" algn="ctr">
              <a:spcBef>
                <a:spcPts val="0"/>
              </a:spcBef>
              <a:buNone/>
            </a:pPr>
            <a:r>
              <a:t/>
            </a:r>
            <a:endParaRPr sz="3000">
              <a:solidFill>
                <a:srgbClr val="EFEFEF"/>
              </a:solidFill>
            </a:endParaRPr>
          </a:p>
          <a:p>
            <a:pPr lvl="0">
              <a:spcBef>
                <a:spcPts val="0"/>
              </a:spcBef>
              <a:buNone/>
            </a:pPr>
            <a:r>
              <a:rPr lang="en" sz="2400">
                <a:solidFill>
                  <a:srgbClr val="EFEFEF"/>
                </a:solidFill>
              </a:rPr>
              <a:t>Most of the aims of SQGNL were implemented successfully. The program can translate simple natural language queries in to SQL. It can translate to different types of SELECT queries, which include retrieving data from single or two tables with or without a single condition. Learning capability of SQGNL is also been implemented with some success. It is not as efficient as expected because it can only detect table names, field names and conditions in the queries but cannot generalise other words such as determining which words can be optional and may omitted in queries. SQGNL is almost database independent with the exception of ADO databases.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idx="4294967295" type="title"/>
          </p:nvPr>
        </p:nvSpPr>
        <p:spPr>
          <a:xfrm>
            <a:off x="535775" y="712150"/>
            <a:ext cx="5197199" cy="768000"/>
          </a:xfrm>
          <a:prstGeom prst="rect">
            <a:avLst/>
          </a:prstGeom>
        </p:spPr>
        <p:txBody>
          <a:bodyPr anchorCtr="0" anchor="t" bIns="91425" lIns="91425" rIns="91425" tIns="91425">
            <a:noAutofit/>
          </a:bodyPr>
          <a:lstStyle/>
          <a:p>
            <a:pPr lvl="0" rtl="0">
              <a:spcBef>
                <a:spcPts val="0"/>
              </a:spcBef>
              <a:spcAft>
                <a:spcPts val="1600"/>
              </a:spcAft>
              <a:buNone/>
            </a:pPr>
            <a:r>
              <a:rPr lang="en" sz="3600"/>
              <a:t>Project Description</a:t>
            </a:r>
          </a:p>
        </p:txBody>
      </p:sp>
      <p:sp>
        <p:nvSpPr>
          <p:cNvPr id="101" name="Shape 101"/>
          <p:cNvSpPr txBox="1"/>
          <p:nvPr>
            <p:ph idx="4294967295" type="title"/>
          </p:nvPr>
        </p:nvSpPr>
        <p:spPr>
          <a:xfrm>
            <a:off x="535775" y="1480150"/>
            <a:ext cx="6525300" cy="3067500"/>
          </a:xfrm>
          <a:prstGeom prst="rect">
            <a:avLst/>
          </a:prstGeom>
        </p:spPr>
        <p:txBody>
          <a:bodyPr anchorCtr="0" anchor="t" bIns="91425" lIns="91425" rIns="91425" tIns="91425">
            <a:noAutofit/>
          </a:bodyPr>
          <a:lstStyle/>
          <a:p>
            <a:pPr indent="-336550" lvl="0" marL="457200" rtl="0">
              <a:lnSpc>
                <a:spcPct val="115000"/>
              </a:lnSpc>
              <a:spcBef>
                <a:spcPts val="0"/>
              </a:spcBef>
              <a:spcAft>
                <a:spcPts val="1600"/>
              </a:spcAft>
              <a:buSzPct val="94444"/>
              <a:buFont typeface="Lato"/>
              <a:buChar char="●"/>
            </a:pPr>
            <a:r>
              <a:rPr lang="en" sz="1800">
                <a:latin typeface="Lato"/>
                <a:ea typeface="Lato"/>
                <a:cs typeface="Lato"/>
                <a:sym typeface="Lato"/>
              </a:rPr>
              <a:t>Understanding Natural Language</a:t>
            </a:r>
          </a:p>
          <a:p>
            <a:pPr indent="-342900" lvl="0" marL="457200" rtl="0">
              <a:lnSpc>
                <a:spcPct val="115000"/>
              </a:lnSpc>
              <a:spcBef>
                <a:spcPts val="0"/>
              </a:spcBef>
              <a:spcAft>
                <a:spcPts val="1600"/>
              </a:spcAft>
              <a:buSzPct val="100000"/>
              <a:buFont typeface="Lato"/>
              <a:buChar char="●"/>
            </a:pPr>
            <a:r>
              <a:rPr lang="en" sz="1800">
                <a:latin typeface="Lato"/>
                <a:ea typeface="Lato"/>
                <a:cs typeface="Lato"/>
                <a:sym typeface="Lato"/>
              </a:rPr>
              <a:t>Creating queries</a:t>
            </a:r>
          </a:p>
          <a:p>
            <a:pPr indent="-342900" lvl="0" marL="457200" rtl="0">
              <a:lnSpc>
                <a:spcPct val="115000"/>
              </a:lnSpc>
              <a:spcBef>
                <a:spcPts val="0"/>
              </a:spcBef>
              <a:spcAft>
                <a:spcPts val="1600"/>
              </a:spcAft>
              <a:buSzPct val="100000"/>
              <a:buFont typeface="Lato"/>
              <a:buChar char="●"/>
            </a:pPr>
            <a:r>
              <a:rPr lang="en" sz="1800">
                <a:latin typeface="Lato"/>
                <a:ea typeface="Lato"/>
                <a:cs typeface="Lato"/>
                <a:sym typeface="Lato"/>
              </a:rPr>
              <a:t>Run queries on Relational database</a:t>
            </a:r>
          </a:p>
          <a:p>
            <a:pPr indent="-342900" lvl="0" marL="457200" rtl="0">
              <a:lnSpc>
                <a:spcPct val="115000"/>
              </a:lnSpc>
              <a:spcBef>
                <a:spcPts val="0"/>
              </a:spcBef>
              <a:spcAft>
                <a:spcPts val="1600"/>
              </a:spcAft>
              <a:buSzPct val="100000"/>
              <a:buFont typeface="Lato"/>
              <a:buChar char="●"/>
            </a:pPr>
            <a:r>
              <a:rPr lang="en" sz="1800">
                <a:latin typeface="Lato"/>
                <a:ea typeface="Lato"/>
                <a:cs typeface="Lato"/>
                <a:sym typeface="Lato"/>
              </a:rPr>
              <a:t>SQL Query Generator For Natural Language (SQGNL) is Platform Independent</a:t>
            </a:r>
          </a:p>
          <a:p>
            <a:pPr indent="-342900" lvl="0" marL="457200" rtl="0">
              <a:lnSpc>
                <a:spcPct val="115000"/>
              </a:lnSpc>
              <a:spcBef>
                <a:spcPts val="0"/>
              </a:spcBef>
              <a:spcAft>
                <a:spcPts val="1600"/>
              </a:spcAft>
              <a:buSzPct val="100000"/>
              <a:buFont typeface="Lato"/>
              <a:buChar char="●"/>
            </a:pPr>
            <a:r>
              <a:rPr lang="en" sz="1800">
                <a:latin typeface="Lato"/>
                <a:ea typeface="Lato"/>
                <a:cs typeface="Lato"/>
                <a:sym typeface="Lato"/>
              </a:rPr>
              <a:t>SQGNL application is programmed in Perl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283100" y="712150"/>
            <a:ext cx="8631599" cy="3835499"/>
          </a:xfrm>
          <a:prstGeom prst="rect">
            <a:avLst/>
          </a:prstGeom>
        </p:spPr>
        <p:txBody>
          <a:bodyPr anchorCtr="0" anchor="t" bIns="91425" lIns="91425" rIns="91425" tIns="91425">
            <a:noAutofit/>
          </a:bodyPr>
          <a:lstStyle/>
          <a:p>
            <a:pPr lvl="0" rtl="0" algn="ctr">
              <a:spcBef>
                <a:spcPts val="0"/>
              </a:spcBef>
              <a:buNone/>
            </a:pPr>
            <a:r>
              <a:rPr lang="en"/>
              <a:t>Motivation</a:t>
            </a:r>
            <a:br>
              <a:rPr lang="en"/>
            </a:br>
          </a:p>
          <a:p>
            <a:pPr indent="-381000" lvl="0" marL="457200" rtl="0">
              <a:spcBef>
                <a:spcPts val="0"/>
              </a:spcBef>
              <a:buSzPct val="100000"/>
              <a:buChar char="●"/>
            </a:pPr>
            <a:r>
              <a:rPr lang="en" sz="2400"/>
              <a:t>Accept Natural language questions</a:t>
            </a:r>
          </a:p>
          <a:p>
            <a:pPr indent="-381000" lvl="0" marL="457200" rtl="0">
              <a:spcBef>
                <a:spcPts val="0"/>
              </a:spcBef>
              <a:buSzPct val="100000"/>
              <a:buChar char="●"/>
            </a:pPr>
            <a:r>
              <a:rPr lang="en" sz="2400"/>
              <a:t>Help non-expert users to get result from database using SQL</a:t>
            </a:r>
          </a:p>
          <a:p>
            <a:pPr indent="-381000" lvl="0" marL="457200" rtl="0">
              <a:spcBef>
                <a:spcPts val="0"/>
              </a:spcBef>
              <a:buSzPct val="100000"/>
              <a:buChar char="●"/>
            </a:pPr>
            <a:r>
              <a:rPr lang="en" sz="2400"/>
              <a:t>Providing an interface for communication of user and system</a:t>
            </a:r>
          </a:p>
          <a:p>
            <a:pPr indent="-381000" lvl="0" marL="457200" rtl="0">
              <a:spcBef>
                <a:spcPts val="0"/>
              </a:spcBef>
              <a:buSzPct val="100000"/>
              <a:buChar char="●"/>
            </a:pPr>
            <a:r>
              <a:rPr lang="en" sz="2400"/>
              <a:t>Combining two research fields (NLP and SQL) into one application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283098" y="712150"/>
            <a:ext cx="8622299" cy="3835499"/>
          </a:xfrm>
          <a:prstGeom prst="rect">
            <a:avLst/>
          </a:prstGeom>
        </p:spPr>
        <p:txBody>
          <a:bodyPr anchorCtr="0" anchor="t" bIns="91425" lIns="91425" rIns="91425" tIns="91425">
            <a:noAutofit/>
          </a:bodyPr>
          <a:lstStyle/>
          <a:p>
            <a:pPr lvl="0" rtl="0" algn="ctr">
              <a:spcBef>
                <a:spcPts val="0"/>
              </a:spcBef>
              <a:spcAft>
                <a:spcPts val="1000"/>
              </a:spcAft>
              <a:buNone/>
            </a:pPr>
            <a:r>
              <a:rPr lang="en">
                <a:solidFill>
                  <a:srgbClr val="EFEFEF"/>
                </a:solidFill>
              </a:rPr>
              <a:t>Perl Modules </a:t>
            </a:r>
          </a:p>
          <a:p>
            <a:pPr indent="-381000" lvl="0" marL="457200" rtl="0">
              <a:spcBef>
                <a:spcPts val="0"/>
              </a:spcBef>
              <a:spcAft>
                <a:spcPts val="1000"/>
              </a:spcAft>
              <a:buClr>
                <a:srgbClr val="EFEFEF"/>
              </a:buClr>
              <a:buSzPct val="100000"/>
              <a:buChar char="●"/>
            </a:pPr>
            <a:r>
              <a:rPr lang="en" sz="2400">
                <a:solidFill>
                  <a:srgbClr val="EFEFEF"/>
                </a:solidFill>
              </a:rPr>
              <a:t>Set of related functions in a library file</a:t>
            </a:r>
          </a:p>
          <a:p>
            <a:pPr indent="-381000" lvl="0" marL="457200" rtl="0">
              <a:spcBef>
                <a:spcPts val="0"/>
              </a:spcBef>
              <a:spcAft>
                <a:spcPts val="1000"/>
              </a:spcAft>
              <a:buClr>
                <a:srgbClr val="EFEFEF"/>
              </a:buClr>
              <a:buSzPct val="100000"/>
              <a:buChar char="●"/>
            </a:pPr>
            <a:r>
              <a:rPr lang="en" sz="2400">
                <a:solidFill>
                  <a:srgbClr val="EFEFEF"/>
                </a:solidFill>
              </a:rPr>
              <a:t>Reusable by other modules or programs</a:t>
            </a:r>
          </a:p>
          <a:p>
            <a:pPr indent="-381000" lvl="0" marL="457200" rtl="0">
              <a:spcBef>
                <a:spcPts val="0"/>
              </a:spcBef>
              <a:spcAft>
                <a:spcPts val="1000"/>
              </a:spcAft>
              <a:buClr>
                <a:srgbClr val="EFEFEF"/>
              </a:buClr>
              <a:buSzPct val="100000"/>
              <a:buChar char="●"/>
            </a:pPr>
            <a:r>
              <a:rPr lang="en" sz="2400">
                <a:solidFill>
                  <a:srgbClr val="EFEFEF"/>
                </a:solidFill>
              </a:rPr>
              <a:t>Perl modules archived in CPAN </a:t>
            </a:r>
          </a:p>
          <a:p>
            <a:pPr indent="-381000" lvl="0" marL="457200" rtl="0">
              <a:spcBef>
                <a:spcPts val="0"/>
              </a:spcBef>
              <a:spcAft>
                <a:spcPts val="1000"/>
              </a:spcAft>
              <a:buClr>
                <a:srgbClr val="EFEFEF"/>
              </a:buClr>
              <a:buSzPct val="100000"/>
              <a:buChar char="●"/>
            </a:pPr>
            <a:r>
              <a:rPr lang="en" sz="2400">
                <a:solidFill>
                  <a:srgbClr val="EFEFEF"/>
                </a:solidFill>
              </a:rPr>
              <a:t>Perl modules are written in Perl</a:t>
            </a:r>
          </a:p>
          <a:p>
            <a:pPr indent="-381000" lvl="0" marL="457200" rtl="0">
              <a:spcBef>
                <a:spcPts val="0"/>
              </a:spcBef>
              <a:spcAft>
                <a:spcPts val="1000"/>
              </a:spcAft>
              <a:buClr>
                <a:srgbClr val="EFEFEF"/>
              </a:buClr>
              <a:buSzPct val="100000"/>
              <a:buChar char="●"/>
            </a:pPr>
            <a:r>
              <a:rPr lang="en" sz="2400">
                <a:solidFill>
                  <a:srgbClr val="EFEFEF"/>
                </a:solidFill>
              </a:rPr>
              <a:t>Perl runs on C compiler </a:t>
            </a:r>
          </a:p>
          <a:p>
            <a:pPr lvl="0" rtl="0" algn="ctr">
              <a:spcBef>
                <a:spcPts val="0"/>
              </a:spcBef>
              <a:spcAft>
                <a:spcPts val="1000"/>
              </a:spcAft>
              <a:buNone/>
            </a:pPr>
            <a:r>
              <a:t/>
            </a:r>
            <a:endParaRPr>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Shape 116"/>
          <p:cNvSpPr txBox="1"/>
          <p:nvPr>
            <p:ph idx="4294967295" type="title"/>
          </p:nvPr>
        </p:nvSpPr>
        <p:spPr>
          <a:xfrm>
            <a:off x="265500" y="629825"/>
            <a:ext cx="8412000" cy="4140600"/>
          </a:xfrm>
          <a:prstGeom prst="rect">
            <a:avLst/>
          </a:prstGeom>
        </p:spPr>
        <p:txBody>
          <a:bodyPr anchorCtr="0" anchor="t" bIns="91425" lIns="91425" rIns="91425" tIns="91425">
            <a:noAutofit/>
          </a:bodyPr>
          <a:lstStyle/>
          <a:p>
            <a:pPr lvl="0" rtl="0" algn="ctr">
              <a:spcBef>
                <a:spcPts val="0"/>
              </a:spcBef>
              <a:buNone/>
            </a:pPr>
            <a:r>
              <a:rPr lang="en" sz="2400">
                <a:solidFill>
                  <a:srgbClr val="EFEFEF"/>
                </a:solidFill>
              </a:rPr>
              <a:t>Perl Modules</a:t>
            </a:r>
          </a:p>
          <a:p>
            <a:pPr lvl="0" rtl="0">
              <a:lnSpc>
                <a:spcPct val="115000"/>
              </a:lnSpc>
              <a:spcBef>
                <a:spcPts val="0"/>
              </a:spcBef>
              <a:buNone/>
            </a:pPr>
            <a:r>
              <a:t/>
            </a:r>
            <a:endParaRPr sz="1800">
              <a:solidFill>
                <a:srgbClr val="000000"/>
              </a:solidFill>
              <a:latin typeface="Arial"/>
              <a:ea typeface="Arial"/>
              <a:cs typeface="Arial"/>
              <a:sym typeface="Arial"/>
            </a:endParaRPr>
          </a:p>
          <a:p>
            <a:pPr lvl="0" rtl="0">
              <a:lnSpc>
                <a:spcPct val="115000"/>
              </a:lnSpc>
              <a:spcBef>
                <a:spcPts val="0"/>
              </a:spcBef>
              <a:buNone/>
            </a:pPr>
            <a:r>
              <a:t/>
            </a:r>
            <a:endParaRPr sz="1800">
              <a:solidFill>
                <a:srgbClr val="000000"/>
              </a:solidFill>
              <a:latin typeface="Arial"/>
              <a:ea typeface="Arial"/>
              <a:cs typeface="Arial"/>
              <a:sym typeface="Arial"/>
            </a:endParaRPr>
          </a:p>
          <a:p>
            <a:pPr lvl="0" algn="ctr">
              <a:spcBef>
                <a:spcPts val="0"/>
              </a:spcBef>
              <a:buNone/>
            </a:pPr>
            <a:r>
              <a:t/>
            </a:r>
            <a:endParaRPr sz="2400">
              <a:solidFill>
                <a:schemeClr val="dk2"/>
              </a:solidFill>
            </a:endParaRPr>
          </a:p>
        </p:txBody>
      </p:sp>
      <p:graphicFrame>
        <p:nvGraphicFramePr>
          <p:cNvPr id="117" name="Shape 117"/>
          <p:cNvGraphicFramePr/>
          <p:nvPr/>
        </p:nvGraphicFramePr>
        <p:xfrm>
          <a:off x="952500" y="1428750"/>
          <a:ext cx="3000000" cy="3000000"/>
        </p:xfrm>
        <a:graphic>
          <a:graphicData uri="http://schemas.openxmlformats.org/drawingml/2006/table">
            <a:tbl>
              <a:tblPr>
                <a:noFill/>
                <a:tableStyleId>{C7D81465-DED6-4EF0-8FB7-5463C625FE6A}</a:tableStyleId>
              </a:tblPr>
              <a:tblGrid>
                <a:gridCol w="3619500"/>
                <a:gridCol w="3619500"/>
              </a:tblGrid>
              <a:tr h="381000">
                <a:tc>
                  <a:txBody>
                    <a:bodyPr>
                      <a:noAutofit/>
                    </a:bodyPr>
                    <a:lstStyle/>
                    <a:p>
                      <a:pPr lvl="0">
                        <a:spcBef>
                          <a:spcPts val="0"/>
                        </a:spcBef>
                        <a:buNone/>
                      </a:pPr>
                      <a:r>
                        <a:rPr lang="en">
                          <a:solidFill>
                            <a:srgbClr val="EFEFEF"/>
                          </a:solidFill>
                        </a:rPr>
                        <a:t>MODULE</a:t>
                      </a:r>
                    </a:p>
                  </a:txBody>
                  <a:tcPr marT="91425" marB="91425" marR="91425" marL="91425"/>
                </a:tc>
                <a:tc>
                  <a:txBody>
                    <a:bodyPr>
                      <a:noAutofit/>
                    </a:bodyPr>
                    <a:lstStyle/>
                    <a:p>
                      <a:pPr lvl="0">
                        <a:spcBef>
                          <a:spcPts val="0"/>
                        </a:spcBef>
                        <a:buNone/>
                      </a:pPr>
                      <a:r>
                        <a:rPr lang="en">
                          <a:solidFill>
                            <a:srgbClr val="EFEFEF"/>
                          </a:solidFill>
                        </a:rPr>
                        <a:t>FUNCTION</a:t>
                      </a:r>
                    </a:p>
                  </a:txBody>
                  <a:tcPr marT="91425" marB="91425" marR="91425" marL="91425"/>
                </a:tc>
              </a:tr>
              <a:tr h="381000">
                <a:tc>
                  <a:txBody>
                    <a:bodyPr>
                      <a:noAutofit/>
                    </a:bodyPr>
                    <a:lstStyle/>
                    <a:p>
                      <a:pPr lvl="0">
                        <a:spcBef>
                          <a:spcPts val="0"/>
                        </a:spcBef>
                        <a:buNone/>
                      </a:pPr>
                      <a:r>
                        <a:rPr lang="en">
                          <a:solidFill>
                            <a:srgbClr val="EFEFEF"/>
                          </a:solidFill>
                        </a:rPr>
                        <a:t>Parse::RecDescent</a:t>
                      </a:r>
                    </a:p>
                  </a:txBody>
                  <a:tcPr marT="91425" marB="91425" marR="91425" marL="91425"/>
                </a:tc>
                <a:tc>
                  <a:txBody>
                    <a:bodyPr>
                      <a:noAutofit/>
                    </a:bodyPr>
                    <a:lstStyle/>
                    <a:p>
                      <a:pPr lvl="0">
                        <a:spcBef>
                          <a:spcPts val="0"/>
                        </a:spcBef>
                        <a:buNone/>
                      </a:pPr>
                      <a:r>
                        <a:rPr lang="en">
                          <a:solidFill>
                            <a:srgbClr val="EFEFEF"/>
                          </a:solidFill>
                        </a:rPr>
                        <a:t>Module for SQGNL parser</a:t>
                      </a:r>
                    </a:p>
                  </a:txBody>
                  <a:tcPr marT="91425" marB="91425" marR="91425" marL="91425"/>
                </a:tc>
              </a:tr>
              <a:tr h="381000">
                <a:tc>
                  <a:txBody>
                    <a:bodyPr>
                      <a:noAutofit/>
                    </a:bodyPr>
                    <a:lstStyle/>
                    <a:p>
                      <a:pPr lvl="0">
                        <a:spcBef>
                          <a:spcPts val="0"/>
                        </a:spcBef>
                        <a:buNone/>
                      </a:pPr>
                      <a:r>
                        <a:rPr lang="en">
                          <a:solidFill>
                            <a:srgbClr val="EFEFEF"/>
                          </a:solidFill>
                        </a:rPr>
                        <a:t>DBI</a:t>
                      </a:r>
                    </a:p>
                  </a:txBody>
                  <a:tcPr marT="91425" marB="91425" marR="91425" marL="91425"/>
                </a:tc>
                <a:tc>
                  <a:txBody>
                    <a:bodyPr>
                      <a:noAutofit/>
                    </a:bodyPr>
                    <a:lstStyle/>
                    <a:p>
                      <a:pPr lvl="0">
                        <a:spcBef>
                          <a:spcPts val="0"/>
                        </a:spcBef>
                        <a:buNone/>
                      </a:pPr>
                      <a:r>
                        <a:rPr lang="en">
                          <a:solidFill>
                            <a:srgbClr val="EFEFEF"/>
                          </a:solidFill>
                        </a:rPr>
                        <a:t>Database functionalities</a:t>
                      </a:r>
                    </a:p>
                  </a:txBody>
                  <a:tcPr marT="91425" marB="91425" marR="91425" marL="91425"/>
                </a:tc>
              </a:tr>
              <a:tr h="381000">
                <a:tc>
                  <a:txBody>
                    <a:bodyPr>
                      <a:noAutofit/>
                    </a:bodyPr>
                    <a:lstStyle/>
                    <a:p>
                      <a:pPr lvl="0">
                        <a:spcBef>
                          <a:spcPts val="0"/>
                        </a:spcBef>
                        <a:buNone/>
                      </a:pPr>
                      <a:r>
                        <a:rPr lang="en">
                          <a:solidFill>
                            <a:srgbClr val="EFEFEF"/>
                          </a:solidFill>
                        </a:rPr>
                        <a:t>Tk</a:t>
                      </a:r>
                    </a:p>
                  </a:txBody>
                  <a:tcPr marT="91425" marB="91425" marR="91425" marL="91425"/>
                </a:tc>
                <a:tc>
                  <a:txBody>
                    <a:bodyPr>
                      <a:noAutofit/>
                    </a:bodyPr>
                    <a:lstStyle/>
                    <a:p>
                      <a:pPr lvl="0">
                        <a:spcBef>
                          <a:spcPts val="0"/>
                        </a:spcBef>
                        <a:buNone/>
                      </a:pPr>
                      <a:r>
                        <a:rPr lang="en">
                          <a:solidFill>
                            <a:srgbClr val="EFEFEF"/>
                          </a:solidFill>
                        </a:rPr>
                        <a:t>User Interface module for SQGNL</a:t>
                      </a:r>
                    </a:p>
                  </a:txBody>
                  <a:tcPr marT="91425" marB="91425" marR="91425" marL="91425"/>
                </a:tc>
              </a:tr>
              <a:tr h="381000">
                <a:tc>
                  <a:txBody>
                    <a:bodyPr>
                      <a:noAutofit/>
                    </a:bodyPr>
                    <a:lstStyle/>
                    <a:p>
                      <a:pPr lvl="0">
                        <a:spcBef>
                          <a:spcPts val="0"/>
                        </a:spcBef>
                        <a:buNone/>
                      </a:pPr>
                      <a:r>
                        <a:rPr lang="en">
                          <a:solidFill>
                            <a:srgbClr val="EFEFEF"/>
                          </a:solidFill>
                        </a:rPr>
                        <a:t>Date::Manip</a:t>
                      </a:r>
                    </a:p>
                  </a:txBody>
                  <a:tcPr marT="91425" marB="91425" marR="91425" marL="91425"/>
                </a:tc>
                <a:tc>
                  <a:txBody>
                    <a:bodyPr>
                      <a:noAutofit/>
                    </a:bodyPr>
                    <a:lstStyle/>
                    <a:p>
                      <a:pPr lvl="0">
                        <a:spcBef>
                          <a:spcPts val="0"/>
                        </a:spcBef>
                        <a:buNone/>
                      </a:pPr>
                      <a:r>
                        <a:rPr lang="en">
                          <a:solidFill>
                            <a:srgbClr val="EFEFEF"/>
                          </a:solidFill>
                        </a:rPr>
                        <a:t>Date manipulation routines</a:t>
                      </a:r>
                    </a:p>
                  </a:txBody>
                  <a:tcPr marT="91425" marB="91425" marR="91425" marL="91425"/>
                </a:tc>
              </a:tr>
              <a:tr h="381000">
                <a:tc>
                  <a:txBody>
                    <a:bodyPr>
                      <a:noAutofit/>
                    </a:bodyPr>
                    <a:lstStyle/>
                    <a:p>
                      <a:pPr lvl="0" rtl="0">
                        <a:spcBef>
                          <a:spcPts val="0"/>
                        </a:spcBef>
                        <a:buNone/>
                      </a:pPr>
                      <a:r>
                        <a:rPr lang="en">
                          <a:solidFill>
                            <a:srgbClr val="EFEFEF"/>
                          </a:solidFill>
                        </a:rPr>
                        <a:t>DBD::mysql</a:t>
                      </a:r>
                    </a:p>
                  </a:txBody>
                  <a:tcPr marT="91425" marB="91425" marR="91425" marL="91425"/>
                </a:tc>
                <a:tc>
                  <a:txBody>
                    <a:bodyPr>
                      <a:noAutofit/>
                    </a:bodyPr>
                    <a:lstStyle/>
                    <a:p>
                      <a:pPr lvl="0" rtl="0">
                        <a:spcBef>
                          <a:spcPts val="0"/>
                        </a:spcBef>
                        <a:buNone/>
                      </a:pPr>
                      <a:r>
                        <a:rPr lang="en">
                          <a:solidFill>
                            <a:srgbClr val="EFEFEF"/>
                          </a:solidFill>
                        </a:rPr>
                        <a:t>MySQL support for Perl</a:t>
                      </a:r>
                    </a:p>
                  </a:txBody>
                  <a:tcPr marT="91425" marB="91425" marR="91425" marL="91425"/>
                </a:tc>
              </a:tr>
              <a:tr h="381000">
                <a:tc>
                  <a:txBody>
                    <a:bodyPr>
                      <a:noAutofit/>
                    </a:bodyPr>
                    <a:lstStyle/>
                    <a:p>
                      <a:pPr lvl="0">
                        <a:spcBef>
                          <a:spcPts val="0"/>
                        </a:spcBef>
                        <a:buNone/>
                      </a:pPr>
                      <a:r>
                        <a:rPr lang="en">
                          <a:solidFill>
                            <a:srgbClr val="EFEFEF"/>
                          </a:solidFill>
                        </a:rPr>
                        <a:t>Lingua::EN::Inflect</a:t>
                      </a:r>
                    </a:p>
                  </a:txBody>
                  <a:tcPr marT="91425" marB="91425" marR="91425" marL="91425"/>
                </a:tc>
                <a:tc>
                  <a:txBody>
                    <a:bodyPr>
                      <a:noAutofit/>
                    </a:bodyPr>
                    <a:lstStyle/>
                    <a:p>
                      <a:pPr lvl="0">
                        <a:spcBef>
                          <a:spcPts val="0"/>
                        </a:spcBef>
                        <a:buNone/>
                      </a:pPr>
                      <a:r>
                        <a:rPr lang="en">
                          <a:solidFill>
                            <a:srgbClr val="EFEFEF"/>
                          </a:solidFill>
                        </a:rPr>
                        <a:t>Use to convert singular to plural. Select “a” or “an”</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21" name="Shape 121"/>
        <p:cNvGrpSpPr/>
        <p:nvPr/>
      </p:nvGrpSpPr>
      <p:grpSpPr>
        <a:xfrm>
          <a:off x="0" y="0"/>
          <a:ext cx="0" cy="0"/>
          <a:chOff x="0" y="0"/>
          <a:chExt cx="0" cy="0"/>
        </a:xfrm>
      </p:grpSpPr>
      <p:sp>
        <p:nvSpPr>
          <p:cNvPr id="122" name="Shape 122"/>
          <p:cNvSpPr txBox="1"/>
          <p:nvPr/>
        </p:nvSpPr>
        <p:spPr>
          <a:xfrm>
            <a:off x="0" y="180475"/>
            <a:ext cx="9144000" cy="4794000"/>
          </a:xfrm>
          <a:prstGeom prst="rect">
            <a:avLst/>
          </a:prstGeom>
          <a:noFill/>
          <a:ln>
            <a:noFill/>
          </a:ln>
        </p:spPr>
        <p:txBody>
          <a:bodyPr anchorCtr="0" anchor="t" bIns="91425" lIns="91425" rIns="91425" tIns="91425">
            <a:noAutofit/>
          </a:bodyPr>
          <a:lstStyle/>
          <a:p>
            <a:pPr lvl="0" rtl="0" algn="ctr">
              <a:spcBef>
                <a:spcPts val="0"/>
              </a:spcBef>
              <a:buNone/>
            </a:pPr>
            <a:r>
              <a:rPr b="1" lang="en" sz="3000" u="sng">
                <a:solidFill>
                  <a:srgbClr val="EFEFEF"/>
                </a:solidFill>
                <a:latin typeface="Raleway"/>
                <a:ea typeface="Raleway"/>
                <a:cs typeface="Raleway"/>
                <a:sym typeface="Raleway"/>
              </a:rPr>
              <a:t>Parse::RecDescent Module</a:t>
            </a:r>
          </a:p>
          <a:p>
            <a:pPr lvl="0" rtl="0" algn="ctr">
              <a:spcBef>
                <a:spcPts val="0"/>
              </a:spcBef>
              <a:buNone/>
            </a:pPr>
            <a:r>
              <a:t/>
            </a:r>
            <a:endParaRPr b="1" sz="3000">
              <a:solidFill>
                <a:srgbClr val="EFEFEF"/>
              </a:solidFill>
              <a:latin typeface="Raleway"/>
              <a:ea typeface="Raleway"/>
              <a:cs typeface="Raleway"/>
              <a:sym typeface="Raleway"/>
            </a:endParaRPr>
          </a:p>
          <a:p>
            <a:pPr indent="-419100" lvl="0" marL="457200" rtl="0">
              <a:spcBef>
                <a:spcPts val="0"/>
              </a:spcBef>
              <a:buClr>
                <a:srgbClr val="EFEFEF"/>
              </a:buClr>
              <a:buSzPct val="100000"/>
              <a:buFont typeface="Raleway"/>
              <a:buChar char="●"/>
            </a:pPr>
            <a:r>
              <a:rPr b="1" lang="en" sz="3000">
                <a:solidFill>
                  <a:srgbClr val="EFEFEF"/>
                </a:solidFill>
                <a:latin typeface="Raleway"/>
                <a:ea typeface="Raleway"/>
                <a:cs typeface="Raleway"/>
                <a:sym typeface="Raleway"/>
              </a:rPr>
              <a:t>Provides Regex or Tokens</a:t>
            </a:r>
          </a:p>
          <a:p>
            <a:pPr indent="-419100" lvl="0" marL="457200" rtl="0">
              <a:spcBef>
                <a:spcPts val="0"/>
              </a:spcBef>
              <a:buClr>
                <a:srgbClr val="EFEFEF"/>
              </a:buClr>
              <a:buSzPct val="100000"/>
              <a:buFont typeface="Raleway"/>
              <a:buChar char="●"/>
            </a:pPr>
            <a:r>
              <a:rPr b="1" lang="en" sz="3000">
                <a:solidFill>
                  <a:srgbClr val="EFEFEF"/>
                </a:solidFill>
                <a:latin typeface="Raleway"/>
                <a:ea typeface="Raleway"/>
                <a:cs typeface="Raleway"/>
                <a:sym typeface="Raleway"/>
              </a:rPr>
              <a:t>Non-contiguous productions for any rule</a:t>
            </a:r>
          </a:p>
          <a:p>
            <a:pPr indent="-419100" lvl="0" marL="457200" rtl="0">
              <a:spcBef>
                <a:spcPts val="0"/>
              </a:spcBef>
              <a:buClr>
                <a:srgbClr val="EFEFEF"/>
              </a:buClr>
              <a:buSzPct val="100000"/>
              <a:buFont typeface="Raleway"/>
              <a:buChar char="●"/>
            </a:pPr>
            <a:r>
              <a:rPr b="1" lang="en" sz="3000">
                <a:solidFill>
                  <a:srgbClr val="EFEFEF"/>
                </a:solidFill>
                <a:latin typeface="Raleway"/>
                <a:ea typeface="Raleway"/>
                <a:cs typeface="Raleway"/>
                <a:sym typeface="Raleway"/>
              </a:rPr>
              <a:t>Full access to Perl within actions specified as part of the grammar</a:t>
            </a:r>
          </a:p>
          <a:p>
            <a:pPr indent="-419100" lvl="0" marL="457200" rtl="0">
              <a:spcBef>
                <a:spcPts val="0"/>
              </a:spcBef>
              <a:buClr>
                <a:srgbClr val="EFEFEF"/>
              </a:buClr>
              <a:buSzPct val="100000"/>
              <a:buFont typeface="Raleway"/>
              <a:buChar char="●"/>
            </a:pPr>
            <a:r>
              <a:rPr b="1" lang="en" sz="3000">
                <a:solidFill>
                  <a:srgbClr val="EFEFEF"/>
                </a:solidFill>
                <a:latin typeface="Raleway"/>
                <a:ea typeface="Raleway"/>
                <a:cs typeface="Raleway"/>
                <a:sym typeface="Raleway"/>
              </a:rPr>
              <a:t>Precompilation of parser objects</a:t>
            </a:r>
          </a:p>
          <a:p>
            <a:pPr indent="-419100" lvl="0" marL="457200" rtl="0">
              <a:spcBef>
                <a:spcPts val="0"/>
              </a:spcBef>
              <a:buClr>
                <a:srgbClr val="EFEFEF"/>
              </a:buClr>
              <a:buSzPct val="100000"/>
              <a:buFont typeface="Raleway"/>
              <a:buChar char="●"/>
            </a:pPr>
            <a:r>
              <a:rPr b="1" lang="en" sz="3000">
                <a:solidFill>
                  <a:srgbClr val="EFEFEF"/>
                </a:solidFill>
                <a:latin typeface="Raleway"/>
                <a:ea typeface="Raleway"/>
                <a:cs typeface="Raleway"/>
                <a:sym typeface="Raleway"/>
              </a:rPr>
              <a:t>Automated error reporting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26" name="Shape 126"/>
        <p:cNvGrpSpPr/>
        <p:nvPr/>
      </p:nvGrpSpPr>
      <p:grpSpPr>
        <a:xfrm>
          <a:off x="0" y="0"/>
          <a:ext cx="0" cy="0"/>
          <a:chOff x="0" y="0"/>
          <a:chExt cx="0" cy="0"/>
        </a:xfrm>
      </p:grpSpPr>
      <p:sp>
        <p:nvSpPr>
          <p:cNvPr id="127" name="Shape 127"/>
          <p:cNvSpPr txBox="1"/>
          <p:nvPr>
            <p:ph idx="1" type="body"/>
          </p:nvPr>
        </p:nvSpPr>
        <p:spPr>
          <a:xfrm>
            <a:off x="225600" y="282000"/>
            <a:ext cx="8641200" cy="4647300"/>
          </a:xfrm>
          <a:prstGeom prst="rect">
            <a:avLst/>
          </a:prstGeom>
        </p:spPr>
        <p:txBody>
          <a:bodyPr anchorCtr="0" anchor="t" bIns="91425" lIns="91425" rIns="91425" tIns="91425">
            <a:noAutofit/>
          </a:bodyPr>
          <a:lstStyle/>
          <a:p>
            <a:pPr lvl="0" rtl="0" algn="ctr">
              <a:spcBef>
                <a:spcPts val="0"/>
              </a:spcBef>
              <a:buClr>
                <a:schemeClr val="dk2"/>
              </a:buClr>
              <a:buSzPct val="36666"/>
              <a:buFont typeface="Arial"/>
              <a:buNone/>
            </a:pPr>
            <a:r>
              <a:rPr lang="en" sz="3000" u="sng">
                <a:solidFill>
                  <a:srgbClr val="EFEFEF"/>
                </a:solidFill>
              </a:rPr>
              <a:t>DBI(Database Independent Interface) Module</a:t>
            </a:r>
          </a:p>
          <a:p>
            <a:pPr lvl="0" rtl="0" algn="ctr">
              <a:spcBef>
                <a:spcPts val="0"/>
              </a:spcBef>
              <a:buClr>
                <a:schemeClr val="dk2"/>
              </a:buClr>
              <a:buSzPct val="36666"/>
              <a:buFont typeface="Arial"/>
              <a:buNone/>
            </a:pPr>
            <a:r>
              <a:t/>
            </a:r>
            <a:endParaRPr sz="3000">
              <a:solidFill>
                <a:srgbClr val="EFEFEF"/>
              </a:solidFill>
            </a:endParaRPr>
          </a:p>
          <a:p>
            <a:pPr indent="-419100" lvl="0" marL="457200" rtl="0">
              <a:spcBef>
                <a:spcPts val="0"/>
              </a:spcBef>
              <a:buClr>
                <a:srgbClr val="EFEFEF"/>
              </a:buClr>
              <a:buSzPct val="100000"/>
            </a:pPr>
            <a:r>
              <a:rPr lang="en" sz="3000">
                <a:solidFill>
                  <a:srgbClr val="EFEFEF"/>
                </a:solidFill>
              </a:rPr>
              <a:t>Database access module</a:t>
            </a:r>
          </a:p>
          <a:p>
            <a:pPr indent="-419100" lvl="0" marL="457200" rtl="0">
              <a:spcBef>
                <a:spcPts val="0"/>
              </a:spcBef>
              <a:buClr>
                <a:srgbClr val="EFEFEF"/>
              </a:buClr>
              <a:buSzPct val="100000"/>
            </a:pPr>
            <a:r>
              <a:rPr lang="en" sz="3000">
                <a:solidFill>
                  <a:srgbClr val="EFEFEF"/>
                </a:solidFill>
              </a:rPr>
              <a:t>DBI provides default modules do the database specific work</a:t>
            </a:r>
          </a:p>
          <a:p>
            <a:pPr indent="-419100" lvl="0" marL="457200" rtl="0">
              <a:spcBef>
                <a:spcPts val="0"/>
              </a:spcBef>
              <a:buClr>
                <a:srgbClr val="EFEFEF"/>
              </a:buClr>
              <a:buSzPct val="100000"/>
            </a:pPr>
            <a:r>
              <a:rPr lang="en" sz="3000">
                <a:solidFill>
                  <a:srgbClr val="EFEFEF"/>
                </a:solidFill>
              </a:rPr>
              <a:t>Automatic error checking</a:t>
            </a:r>
          </a:p>
          <a:p>
            <a:pPr indent="-419100" lvl="0" marL="457200" rtl="0">
              <a:spcBef>
                <a:spcPts val="0"/>
              </a:spcBef>
              <a:buClr>
                <a:srgbClr val="EFEFEF"/>
              </a:buClr>
              <a:buSzPct val="100000"/>
            </a:pPr>
            <a:r>
              <a:rPr lang="en" sz="3000">
                <a:solidFill>
                  <a:srgbClr val="EFEFEF"/>
                </a:solidFill>
              </a:rPr>
              <a:t>Allows us to embed ‘hints’ into the SQL as comments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31" name="Shape 131"/>
        <p:cNvGrpSpPr/>
        <p:nvPr/>
      </p:nvGrpSpPr>
      <p:grpSpPr>
        <a:xfrm>
          <a:off x="0" y="0"/>
          <a:ext cx="0" cy="0"/>
          <a:chOff x="0" y="0"/>
          <a:chExt cx="0" cy="0"/>
        </a:xfrm>
      </p:grpSpPr>
      <p:sp>
        <p:nvSpPr>
          <p:cNvPr id="132" name="Shape 132"/>
          <p:cNvSpPr txBox="1"/>
          <p:nvPr>
            <p:ph idx="1" type="subTitle"/>
          </p:nvPr>
        </p:nvSpPr>
        <p:spPr>
          <a:xfrm>
            <a:off x="0" y="0"/>
            <a:ext cx="9144000" cy="5143500"/>
          </a:xfrm>
          <a:prstGeom prst="rect">
            <a:avLst/>
          </a:prstGeom>
        </p:spPr>
        <p:txBody>
          <a:bodyPr anchorCtr="0" anchor="t" bIns="91425" lIns="91425" rIns="91425" tIns="91425">
            <a:noAutofit/>
          </a:bodyPr>
          <a:lstStyle/>
          <a:p>
            <a:pPr indent="457200" lvl="0" marL="3200400" rtl="0" algn="l">
              <a:lnSpc>
                <a:spcPct val="115000"/>
              </a:lnSpc>
              <a:spcBef>
                <a:spcPts val="0"/>
              </a:spcBef>
              <a:spcAft>
                <a:spcPts val="1600"/>
              </a:spcAft>
              <a:buNone/>
            </a:pPr>
            <a:r>
              <a:rPr lang="en" sz="3000" u="sng">
                <a:solidFill>
                  <a:srgbClr val="EFEFEF"/>
                </a:solidFill>
              </a:rPr>
              <a:t>Tk Module</a:t>
            </a:r>
          </a:p>
          <a:p>
            <a:pPr indent="457200" lvl="0" marL="3200400" rtl="0" algn="l">
              <a:lnSpc>
                <a:spcPct val="115000"/>
              </a:lnSpc>
              <a:spcBef>
                <a:spcPts val="0"/>
              </a:spcBef>
              <a:spcAft>
                <a:spcPts val="1600"/>
              </a:spcAft>
              <a:buNone/>
            </a:pPr>
            <a:r>
              <a:t/>
            </a:r>
            <a:endParaRPr sz="3000" u="sng">
              <a:solidFill>
                <a:srgbClr val="EFEFEF"/>
              </a:solidFill>
            </a:endParaRPr>
          </a:p>
          <a:p>
            <a:pPr indent="-419100" lvl="0" marL="457200" rtl="0" algn="l">
              <a:lnSpc>
                <a:spcPct val="115000"/>
              </a:lnSpc>
              <a:spcBef>
                <a:spcPts val="0"/>
              </a:spcBef>
              <a:spcAft>
                <a:spcPts val="1600"/>
              </a:spcAft>
              <a:buClr>
                <a:srgbClr val="EFEFEF"/>
              </a:buClr>
              <a:buSzPct val="100000"/>
              <a:buChar char="●"/>
            </a:pPr>
            <a:r>
              <a:rPr lang="en" sz="3000">
                <a:solidFill>
                  <a:srgbClr val="EFEFEF"/>
                </a:solidFill>
              </a:rPr>
              <a:t>Graphical user interface toolkit </a:t>
            </a:r>
          </a:p>
          <a:p>
            <a:pPr indent="-419100" lvl="0" marL="457200" rtl="0" algn="l">
              <a:lnSpc>
                <a:spcPct val="115000"/>
              </a:lnSpc>
              <a:spcBef>
                <a:spcPts val="0"/>
              </a:spcBef>
              <a:spcAft>
                <a:spcPts val="1600"/>
              </a:spcAft>
              <a:buClr>
                <a:srgbClr val="EFEFEF"/>
              </a:buClr>
              <a:buSzPct val="100000"/>
              <a:buChar char="●"/>
            </a:pPr>
            <a:r>
              <a:rPr lang="en" sz="3000">
                <a:solidFill>
                  <a:srgbClr val="EFEFEF"/>
                </a:solidFill>
              </a:rPr>
              <a:t>Tk GUI programming is event driven</a:t>
            </a:r>
          </a:p>
          <a:p>
            <a:pPr indent="-419100" lvl="0" marL="457200" rtl="0" algn="l">
              <a:lnSpc>
                <a:spcPct val="115000"/>
              </a:lnSpc>
              <a:spcBef>
                <a:spcPts val="0"/>
              </a:spcBef>
              <a:spcAft>
                <a:spcPts val="1600"/>
              </a:spcAft>
              <a:buClr>
                <a:srgbClr val="EFEFEF"/>
              </a:buClr>
              <a:buSzPct val="100000"/>
              <a:buChar char="●"/>
            </a:pPr>
            <a:r>
              <a:rPr lang="en" sz="3000">
                <a:solidFill>
                  <a:srgbClr val="EFEFEF"/>
                </a:solidFill>
              </a:rPr>
              <a:t>Tk is an extension of Perl/Tk</a:t>
            </a:r>
          </a:p>
          <a:p>
            <a:pPr indent="-419100" lvl="0" marL="457200" rtl="0" algn="l">
              <a:lnSpc>
                <a:spcPct val="115000"/>
              </a:lnSpc>
              <a:spcBef>
                <a:spcPts val="0"/>
              </a:spcBef>
              <a:spcAft>
                <a:spcPts val="1600"/>
              </a:spcAft>
              <a:buClr>
                <a:srgbClr val="EFEFEF"/>
              </a:buClr>
              <a:buSzPct val="100000"/>
              <a:buChar char="●"/>
            </a:pPr>
            <a:r>
              <a:rPr lang="en" sz="3000">
                <a:solidFill>
                  <a:srgbClr val="EFEFEF"/>
                </a:solidFill>
              </a:rPr>
              <a:t>A series of Widget Creation commands</a:t>
            </a:r>
          </a:p>
          <a:p>
            <a:pPr lvl="0" rtl="0" algn="l">
              <a:lnSpc>
                <a:spcPct val="115000"/>
              </a:lnSpc>
              <a:spcBef>
                <a:spcPts val="0"/>
              </a:spcBef>
              <a:spcAft>
                <a:spcPts val="1600"/>
              </a:spcAft>
              <a:buNone/>
            </a:pPr>
            <a:r>
              <a:rPr lang="en" sz="3000">
                <a:solidFill>
                  <a:srgbClr val="EFEFEF"/>
                </a:solidFill>
              </a:rPr>
              <a:t>															</a:t>
            </a:r>
          </a:p>
          <a:p>
            <a:pPr lvl="0" rtl="0" algn="l">
              <a:lnSpc>
                <a:spcPct val="115000"/>
              </a:lnSpc>
              <a:spcBef>
                <a:spcPts val="0"/>
              </a:spcBef>
              <a:spcAft>
                <a:spcPts val="1600"/>
              </a:spcAft>
              <a:buNone/>
            </a:pPr>
            <a:r>
              <a:rPr lang="en" sz="3000">
                <a:solidFill>
                  <a:srgbClr val="EFEFEF"/>
                </a:solidFill>
              </a:rPr>
              <a:t>		</a:t>
            </a: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