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767CB62-7ACE-4CAE-920E-EADFAC864E66}" type="datetimeFigureOut">
              <a:rPr lang="de-DE" smtClean="0"/>
              <a:t>12.03.2024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113374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767CB62-7ACE-4CAE-920E-EADFAC864E66}" type="datetimeFigureOut">
              <a:rPr lang="de-DE" smtClean="0"/>
              <a:t>12.03.2024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227316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767CB62-7ACE-4CAE-920E-EADFAC864E66}" type="datetimeFigureOut">
              <a:rPr lang="de-DE" smtClean="0"/>
              <a:t>12.03.2024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172844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767CB62-7ACE-4CAE-920E-EADFAC864E66}" type="datetimeFigureOut">
              <a:rPr lang="de-DE" smtClean="0"/>
              <a:t>12.03.2024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99467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767CB62-7ACE-4CAE-920E-EADFAC864E66}" type="datetimeFigureOut">
              <a:rPr lang="de-DE" smtClean="0"/>
              <a:t>12.03.2024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288044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767CB62-7ACE-4CAE-920E-EADFAC864E66}" type="datetimeFigureOut">
              <a:rPr lang="de-DE" smtClean="0"/>
              <a:t>12.03.2024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400744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767CB62-7ACE-4CAE-920E-EADFAC864E66}" type="datetimeFigureOut">
              <a:rPr lang="de-DE" smtClean="0"/>
              <a:t>12.03.2024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300486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767CB62-7ACE-4CAE-920E-EADFAC864E66}" type="datetimeFigureOut">
              <a:rPr lang="de-DE" smtClean="0"/>
              <a:t>12.03.2024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398375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7CB62-7ACE-4CAE-920E-EADFAC864E66}" type="datetimeFigureOut">
              <a:rPr lang="de-DE" smtClean="0"/>
              <a:t>12.03.2024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45777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767CB62-7ACE-4CAE-920E-EADFAC864E66}" type="datetimeFigureOut">
              <a:rPr lang="de-DE" smtClean="0"/>
              <a:t>12.03.2024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219514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767CB62-7ACE-4CAE-920E-EADFAC864E66}" type="datetimeFigureOut">
              <a:rPr lang="de-DE" smtClean="0"/>
              <a:t>12.03.2024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5883456-5F2D-4ED7-B599-30B206815908}" type="slidenum">
              <a:rPr lang="de-DE" smtClean="0"/>
              <a:t>‹N°›</a:t>
            </a:fld>
            <a:endParaRPr lang="de-DE"/>
          </a:p>
        </p:txBody>
      </p:sp>
    </p:spTree>
    <p:extLst>
      <p:ext uri="{BB962C8B-B14F-4D97-AF65-F5344CB8AC3E}">
        <p14:creationId xmlns:p14="http://schemas.microsoft.com/office/powerpoint/2010/main" val="336355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7CB62-7ACE-4CAE-920E-EADFAC864E66}" type="datetimeFigureOut">
              <a:rPr lang="de-DE" smtClean="0"/>
              <a:t>12.03.2024</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83456-5F2D-4ED7-B599-30B206815908}" type="slidenum">
              <a:rPr lang="de-DE" smtClean="0"/>
              <a:t>‹N°›</a:t>
            </a:fld>
            <a:endParaRPr lang="de-DE"/>
          </a:p>
        </p:txBody>
      </p:sp>
    </p:spTree>
    <p:extLst>
      <p:ext uri="{BB962C8B-B14F-4D97-AF65-F5344CB8AC3E}">
        <p14:creationId xmlns:p14="http://schemas.microsoft.com/office/powerpoint/2010/main" val="327144850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A5FFC81-55CF-7BBA-32E7-D5E1CF9E6C12}"/>
              </a:ext>
            </a:extLst>
          </p:cNvPr>
          <p:cNvPicPr>
            <a:picLocks noChangeAspect="1"/>
          </p:cNvPicPr>
          <p:nvPr/>
        </p:nvPicPr>
        <p:blipFill>
          <a:blip r:embed="rId2"/>
          <a:stretch>
            <a:fillRect/>
          </a:stretch>
        </p:blipFill>
        <p:spPr>
          <a:xfrm>
            <a:off x="3123785" y="2100077"/>
            <a:ext cx="5944430" cy="2657846"/>
          </a:xfrm>
          <a:prstGeom prst="rect">
            <a:avLst/>
          </a:prstGeom>
        </p:spPr>
      </p:pic>
      <p:sp>
        <p:nvSpPr>
          <p:cNvPr id="6" name="Flèche : droite 5">
            <a:extLst>
              <a:ext uri="{FF2B5EF4-FFF2-40B4-BE49-F238E27FC236}">
                <a16:creationId xmlns:a16="http://schemas.microsoft.com/office/drawing/2014/main" id="{373149CC-D955-C291-5DE9-0DD917A5E2C5}"/>
              </a:ext>
            </a:extLst>
          </p:cNvPr>
          <p:cNvSpPr/>
          <p:nvPr/>
        </p:nvSpPr>
        <p:spPr>
          <a:xfrm rot="16200000">
            <a:off x="4515351" y="3028950"/>
            <a:ext cx="2571750" cy="800100"/>
          </a:xfrm>
          <a:prstGeom prst="right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ZoneTexte 6">
            <a:extLst>
              <a:ext uri="{FF2B5EF4-FFF2-40B4-BE49-F238E27FC236}">
                <a16:creationId xmlns:a16="http://schemas.microsoft.com/office/drawing/2014/main" id="{5B0CACC8-48F5-EB32-A4C5-48A775043D77}"/>
              </a:ext>
            </a:extLst>
          </p:cNvPr>
          <p:cNvSpPr txBox="1"/>
          <p:nvPr/>
        </p:nvSpPr>
        <p:spPr>
          <a:xfrm>
            <a:off x="6096000" y="3320717"/>
            <a:ext cx="3390899" cy="369332"/>
          </a:xfrm>
          <a:prstGeom prst="rect">
            <a:avLst/>
          </a:prstGeom>
          <a:noFill/>
        </p:spPr>
        <p:txBody>
          <a:bodyPr wrap="square" rtlCol="0">
            <a:spAutoFit/>
          </a:bodyPr>
          <a:lstStyle/>
          <a:p>
            <a:r>
              <a:rPr lang="de-DE" dirty="0"/>
              <a:t>Direction of current measurement</a:t>
            </a:r>
          </a:p>
        </p:txBody>
      </p:sp>
    </p:spTree>
    <p:extLst>
      <p:ext uri="{BB962C8B-B14F-4D97-AF65-F5344CB8AC3E}">
        <p14:creationId xmlns:p14="http://schemas.microsoft.com/office/powerpoint/2010/main" val="123303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descr="Une image contenant conception, internet&#10;&#10;Description générée automatiquement avec une confiance faible">
            <a:extLst>
              <a:ext uri="{FF2B5EF4-FFF2-40B4-BE49-F238E27FC236}">
                <a16:creationId xmlns:a16="http://schemas.microsoft.com/office/drawing/2014/main" id="{B3E98E6D-DC64-44E4-F875-6AECB44C2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486" y="3349387"/>
            <a:ext cx="3757082" cy="1606152"/>
          </a:xfrm>
          <a:prstGeom prst="rect">
            <a:avLst/>
          </a:prstGeom>
        </p:spPr>
      </p:pic>
      <p:pic>
        <p:nvPicPr>
          <p:cNvPr id="2" name="Picture 9">
            <a:extLst>
              <a:ext uri="{FF2B5EF4-FFF2-40B4-BE49-F238E27FC236}">
                <a16:creationId xmlns:a16="http://schemas.microsoft.com/office/drawing/2014/main" id="{5EB28DF6-9625-44EA-8A4E-864812793F15}"/>
              </a:ext>
            </a:extLst>
          </p:cNvPr>
          <p:cNvPicPr>
            <a:picLocks noChangeAspect="1"/>
          </p:cNvPicPr>
          <p:nvPr/>
        </p:nvPicPr>
        <p:blipFill>
          <a:blip r:embed="rId3"/>
          <a:stretch>
            <a:fillRect/>
          </a:stretch>
        </p:blipFill>
        <p:spPr>
          <a:xfrm>
            <a:off x="5222261" y="1982"/>
            <a:ext cx="1369611" cy="1349828"/>
          </a:xfrm>
          <a:prstGeom prst="rect">
            <a:avLst/>
          </a:prstGeom>
        </p:spPr>
      </p:pic>
      <p:pic>
        <p:nvPicPr>
          <p:cNvPr id="3" name="Picture 10">
            <a:extLst>
              <a:ext uri="{FF2B5EF4-FFF2-40B4-BE49-F238E27FC236}">
                <a16:creationId xmlns:a16="http://schemas.microsoft.com/office/drawing/2014/main" id="{A43B7083-D58B-406B-9B89-494EC70951DD}"/>
              </a:ext>
            </a:extLst>
          </p:cNvPr>
          <p:cNvPicPr>
            <a:picLocks noChangeAspect="1"/>
          </p:cNvPicPr>
          <p:nvPr/>
        </p:nvPicPr>
        <p:blipFill>
          <a:blip r:embed="rId4"/>
          <a:stretch>
            <a:fillRect/>
          </a:stretch>
        </p:blipFill>
        <p:spPr>
          <a:xfrm>
            <a:off x="9300553" y="3017144"/>
            <a:ext cx="2612229" cy="1415053"/>
          </a:xfrm>
          <a:prstGeom prst="rect">
            <a:avLst/>
          </a:prstGeom>
        </p:spPr>
      </p:pic>
      <p:pic>
        <p:nvPicPr>
          <p:cNvPr id="1028" name="Picture 4" descr="Communicating with MODBUS Devices with ESP32 to power-up ...">
            <a:extLst>
              <a:ext uri="{FF2B5EF4-FFF2-40B4-BE49-F238E27FC236}">
                <a16:creationId xmlns:a16="http://schemas.microsoft.com/office/drawing/2014/main" id="{A28B60BE-BB8B-695B-2B7D-D9809A1EB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8025" y="1873351"/>
            <a:ext cx="1215280" cy="1143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ecteur d'icône de répéteur de routeur sans fil pour la conception  graphique, le logo, le site Web, les médias sociaux, l'application mobile,  l'illustration de l'interface utilisateur 10518697 Art vectoriel chez  Vecteezy">
            <a:extLst>
              <a:ext uri="{FF2B5EF4-FFF2-40B4-BE49-F238E27FC236}">
                <a16:creationId xmlns:a16="http://schemas.microsoft.com/office/drawing/2014/main" id="{BBFC0412-EF24-389E-7B77-9035C3C3B9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5716" y="331450"/>
            <a:ext cx="1541901" cy="15419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38E525B9-E098-E669-815B-3FA601154F9A}"/>
              </a:ext>
            </a:extLst>
          </p:cNvPr>
          <p:cNvGrpSpPr/>
          <p:nvPr/>
        </p:nvGrpSpPr>
        <p:grpSpPr>
          <a:xfrm>
            <a:off x="7398278" y="2222697"/>
            <a:ext cx="2278450" cy="566302"/>
            <a:chOff x="7220689" y="2268509"/>
            <a:chExt cx="2278450" cy="566302"/>
          </a:xfrm>
        </p:grpSpPr>
        <p:sp>
          <p:nvSpPr>
            <p:cNvPr id="6" name="Flèche : bas 5">
              <a:extLst>
                <a:ext uri="{FF2B5EF4-FFF2-40B4-BE49-F238E27FC236}">
                  <a16:creationId xmlns:a16="http://schemas.microsoft.com/office/drawing/2014/main" id="{D6EF71C3-77CC-7123-20B3-20AB7D1927B2}"/>
                </a:ext>
              </a:extLst>
            </p:cNvPr>
            <p:cNvSpPr/>
            <p:nvPr/>
          </p:nvSpPr>
          <p:spPr>
            <a:xfrm rot="3511240">
              <a:off x="7985745" y="1790118"/>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èche : bas 6">
              <a:extLst>
                <a:ext uri="{FF2B5EF4-FFF2-40B4-BE49-F238E27FC236}">
                  <a16:creationId xmlns:a16="http://schemas.microsoft.com/office/drawing/2014/main" id="{0B2B9635-2947-F7C9-D62E-8485DFEE499E}"/>
                </a:ext>
              </a:extLst>
            </p:cNvPr>
            <p:cNvSpPr/>
            <p:nvPr/>
          </p:nvSpPr>
          <p:spPr>
            <a:xfrm rot="14296964">
              <a:off x="8454445" y="1503453"/>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1" name="Flèche : bas 10">
            <a:extLst>
              <a:ext uri="{FF2B5EF4-FFF2-40B4-BE49-F238E27FC236}">
                <a16:creationId xmlns:a16="http://schemas.microsoft.com/office/drawing/2014/main" id="{E5E44F1D-498D-3EF3-3F1A-5D89B5B0465F}"/>
              </a:ext>
            </a:extLst>
          </p:cNvPr>
          <p:cNvSpPr/>
          <p:nvPr/>
        </p:nvSpPr>
        <p:spPr>
          <a:xfrm rot="18534204">
            <a:off x="2891583" y="1744306"/>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èche : bas 12">
            <a:extLst>
              <a:ext uri="{FF2B5EF4-FFF2-40B4-BE49-F238E27FC236}">
                <a16:creationId xmlns:a16="http://schemas.microsoft.com/office/drawing/2014/main" id="{F59E7BA2-C87A-DC1A-FA96-859B81DEB440}"/>
              </a:ext>
            </a:extLst>
          </p:cNvPr>
          <p:cNvSpPr/>
          <p:nvPr/>
        </p:nvSpPr>
        <p:spPr>
          <a:xfrm rot="19175">
            <a:off x="5754925" y="1430424"/>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descr="Récepteurs pour Télécommande centralisée. SRvario, SRcompact, SReeg, SRlux  und SRE-6">
            <a:extLst>
              <a:ext uri="{FF2B5EF4-FFF2-40B4-BE49-F238E27FC236}">
                <a16:creationId xmlns:a16="http://schemas.microsoft.com/office/drawing/2014/main" id="{DA693C5E-555B-FBAB-8AC1-9F9BD04FF0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3807" y="548733"/>
            <a:ext cx="1052923" cy="160615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19B6F38-F0ED-326B-A47B-ADE89AB671B0}"/>
              </a:ext>
            </a:extLst>
          </p:cNvPr>
          <p:cNvSpPr txBox="1"/>
          <p:nvPr/>
        </p:nvSpPr>
        <p:spPr>
          <a:xfrm>
            <a:off x="9727403" y="259318"/>
            <a:ext cx="2418373" cy="369332"/>
          </a:xfrm>
          <a:prstGeom prst="rect">
            <a:avLst/>
          </a:prstGeom>
          <a:noFill/>
        </p:spPr>
        <p:txBody>
          <a:bodyPr wrap="square" rtlCol="0">
            <a:spAutoFit/>
          </a:bodyPr>
          <a:lstStyle/>
          <a:p>
            <a:r>
              <a:rPr lang="fr-CH" dirty="0"/>
              <a:t>Customer router</a:t>
            </a:r>
          </a:p>
        </p:txBody>
      </p:sp>
      <p:sp>
        <p:nvSpPr>
          <p:cNvPr id="9" name="ZoneTexte 8">
            <a:extLst>
              <a:ext uri="{FF2B5EF4-FFF2-40B4-BE49-F238E27FC236}">
                <a16:creationId xmlns:a16="http://schemas.microsoft.com/office/drawing/2014/main" id="{441150E7-0992-AD89-7587-441C423694D8}"/>
              </a:ext>
            </a:extLst>
          </p:cNvPr>
          <p:cNvSpPr txBox="1"/>
          <p:nvPr/>
        </p:nvSpPr>
        <p:spPr>
          <a:xfrm>
            <a:off x="2086730" y="1028643"/>
            <a:ext cx="2653712" cy="646331"/>
          </a:xfrm>
          <a:prstGeom prst="rect">
            <a:avLst/>
          </a:prstGeom>
          <a:noFill/>
        </p:spPr>
        <p:txBody>
          <a:bodyPr wrap="square" rtlCol="0">
            <a:spAutoFit/>
          </a:bodyPr>
          <a:lstStyle/>
          <a:p>
            <a:r>
              <a:rPr lang="en-US" dirty="0"/>
              <a:t>Remote control contact of the load-shedding relay</a:t>
            </a:r>
            <a:endParaRPr lang="de-DE" dirty="0"/>
          </a:p>
        </p:txBody>
      </p:sp>
      <p:sp>
        <p:nvSpPr>
          <p:cNvPr id="10" name="Rectangle 9">
            <a:extLst>
              <a:ext uri="{FF2B5EF4-FFF2-40B4-BE49-F238E27FC236}">
                <a16:creationId xmlns:a16="http://schemas.microsoft.com/office/drawing/2014/main" id="{B4434705-62B0-AAF7-6E8F-7F57063C4FCC}"/>
              </a:ext>
            </a:extLst>
          </p:cNvPr>
          <p:cNvSpPr/>
          <p:nvPr/>
        </p:nvSpPr>
        <p:spPr>
          <a:xfrm>
            <a:off x="7655667" y="2108527"/>
            <a:ext cx="1935132" cy="763836"/>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H" dirty="0"/>
              <a:t>Manufacturer Gateway</a:t>
            </a:r>
            <a:endParaRPr lang="de-DE" dirty="0"/>
          </a:p>
        </p:txBody>
      </p:sp>
    </p:spTree>
    <p:extLst>
      <p:ext uri="{BB962C8B-B14F-4D97-AF65-F5344CB8AC3E}">
        <p14:creationId xmlns:p14="http://schemas.microsoft.com/office/powerpoint/2010/main" val="426483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5BBDAA-6E26-92DA-D2A4-9E7196F960F6}"/>
            </a:ext>
          </a:extLst>
        </p:cNvPr>
        <p:cNvGrpSpPr/>
        <p:nvPr/>
      </p:nvGrpSpPr>
      <p:grpSpPr>
        <a:xfrm>
          <a:off x="0" y="0"/>
          <a:ext cx="0" cy="0"/>
          <a:chOff x="0" y="0"/>
          <a:chExt cx="0" cy="0"/>
        </a:xfrm>
      </p:grpSpPr>
      <p:pic>
        <p:nvPicPr>
          <p:cNvPr id="4" name="Image 3" descr="Une image contenant conception, internet&#10;&#10;Description générée automatiquement avec une confiance faible">
            <a:extLst>
              <a:ext uri="{FF2B5EF4-FFF2-40B4-BE49-F238E27FC236}">
                <a16:creationId xmlns:a16="http://schemas.microsoft.com/office/drawing/2014/main" id="{D1F3E830-2A8F-709B-8DDC-17DA2B6A1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684" y="1694510"/>
            <a:ext cx="3757082" cy="1606152"/>
          </a:xfrm>
          <a:prstGeom prst="rect">
            <a:avLst/>
          </a:prstGeom>
        </p:spPr>
      </p:pic>
      <p:sp>
        <p:nvSpPr>
          <p:cNvPr id="11" name="Flèche : bas 10">
            <a:extLst>
              <a:ext uri="{FF2B5EF4-FFF2-40B4-BE49-F238E27FC236}">
                <a16:creationId xmlns:a16="http://schemas.microsoft.com/office/drawing/2014/main" id="{A26A6D80-969B-0B7F-D52B-E8C62E225B49}"/>
              </a:ext>
            </a:extLst>
          </p:cNvPr>
          <p:cNvSpPr/>
          <p:nvPr/>
        </p:nvSpPr>
        <p:spPr>
          <a:xfrm rot="20634575">
            <a:off x="1539962" y="1990495"/>
            <a:ext cx="408993" cy="1416078"/>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4" name="Picture 10" descr="200_9381977_DE">
            <a:extLst>
              <a:ext uri="{FF2B5EF4-FFF2-40B4-BE49-F238E27FC236}">
                <a16:creationId xmlns:a16="http://schemas.microsoft.com/office/drawing/2014/main" id="{4A5D4460-010A-FC9F-A508-E03BD9ADD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374" y="3429000"/>
            <a:ext cx="1042737" cy="104273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200_6818259_DE">
            <a:extLst>
              <a:ext uri="{FF2B5EF4-FFF2-40B4-BE49-F238E27FC236}">
                <a16:creationId xmlns:a16="http://schemas.microsoft.com/office/drawing/2014/main" id="{AAE393AC-3293-27E1-7C70-504285ACAC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921" y="3300662"/>
            <a:ext cx="1299411" cy="1299411"/>
          </a:xfrm>
          <a:prstGeom prst="rect">
            <a:avLst/>
          </a:prstGeom>
          <a:noFill/>
          <a:extLst>
            <a:ext uri="{909E8E84-426E-40DD-AFC4-6F175D3DCCD1}">
              <a14:hiddenFill xmlns:a14="http://schemas.microsoft.com/office/drawing/2010/main">
                <a:solidFill>
                  <a:srgbClr val="FFFFFF"/>
                </a:solidFill>
              </a14:hiddenFill>
            </a:ext>
          </a:extLst>
        </p:spPr>
      </p:pic>
      <p:sp>
        <p:nvSpPr>
          <p:cNvPr id="5" name="Flèche : bas 4">
            <a:extLst>
              <a:ext uri="{FF2B5EF4-FFF2-40B4-BE49-F238E27FC236}">
                <a16:creationId xmlns:a16="http://schemas.microsoft.com/office/drawing/2014/main" id="{F3808854-E6B6-0FB4-A998-6E290D8739C4}"/>
              </a:ext>
            </a:extLst>
          </p:cNvPr>
          <p:cNvSpPr/>
          <p:nvPr/>
        </p:nvSpPr>
        <p:spPr>
          <a:xfrm rot="16200000">
            <a:off x="2889519" y="3764171"/>
            <a:ext cx="408993" cy="66005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èche : bas 8">
            <a:extLst>
              <a:ext uri="{FF2B5EF4-FFF2-40B4-BE49-F238E27FC236}">
                <a16:creationId xmlns:a16="http://schemas.microsoft.com/office/drawing/2014/main" id="{B0740183-F0AF-CD5B-8AFB-4DB443868262}"/>
              </a:ext>
            </a:extLst>
          </p:cNvPr>
          <p:cNvSpPr/>
          <p:nvPr/>
        </p:nvSpPr>
        <p:spPr>
          <a:xfrm rot="16200000">
            <a:off x="5192180" y="3764171"/>
            <a:ext cx="408993" cy="66005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10" descr="200_9381977_DE">
            <a:extLst>
              <a:ext uri="{FF2B5EF4-FFF2-40B4-BE49-F238E27FC236}">
                <a16:creationId xmlns:a16="http://schemas.microsoft.com/office/drawing/2014/main" id="{FDD7C410-7C12-2BFB-FC32-02260BC66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142" y="3557336"/>
            <a:ext cx="1042737" cy="1042737"/>
          </a:xfrm>
          <a:prstGeom prst="rect">
            <a:avLst/>
          </a:prstGeom>
          <a:noFill/>
          <a:extLst>
            <a:ext uri="{909E8E84-426E-40DD-AFC4-6F175D3DCCD1}">
              <a14:hiddenFill xmlns:a14="http://schemas.microsoft.com/office/drawing/2010/main">
                <a:solidFill>
                  <a:srgbClr val="FFFFFF"/>
                </a:solidFill>
              </a14:hiddenFill>
            </a:ext>
          </a:extLst>
        </p:spPr>
      </p:pic>
      <p:sp>
        <p:nvSpPr>
          <p:cNvPr id="12" name="Flèche : bas 11">
            <a:extLst>
              <a:ext uri="{FF2B5EF4-FFF2-40B4-BE49-F238E27FC236}">
                <a16:creationId xmlns:a16="http://schemas.microsoft.com/office/drawing/2014/main" id="{42D1BE45-8BE9-F108-6FD1-80AD101ED6F4}"/>
              </a:ext>
            </a:extLst>
          </p:cNvPr>
          <p:cNvSpPr/>
          <p:nvPr/>
        </p:nvSpPr>
        <p:spPr>
          <a:xfrm rot="13992751">
            <a:off x="7371219" y="3258933"/>
            <a:ext cx="408993" cy="660051"/>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ZoneTexte 13">
            <a:extLst>
              <a:ext uri="{FF2B5EF4-FFF2-40B4-BE49-F238E27FC236}">
                <a16:creationId xmlns:a16="http://schemas.microsoft.com/office/drawing/2014/main" id="{6235FA2C-A014-7109-9549-C3B25BE46365}"/>
              </a:ext>
            </a:extLst>
          </p:cNvPr>
          <p:cNvSpPr txBox="1"/>
          <p:nvPr/>
        </p:nvSpPr>
        <p:spPr>
          <a:xfrm>
            <a:off x="5041453" y="3435513"/>
            <a:ext cx="596638" cy="369332"/>
          </a:xfrm>
          <a:prstGeom prst="rect">
            <a:avLst/>
          </a:prstGeom>
          <a:noFill/>
        </p:spPr>
        <p:txBody>
          <a:bodyPr wrap="none" rtlCol="0">
            <a:spAutoFit/>
          </a:bodyPr>
          <a:lstStyle/>
          <a:p>
            <a:r>
              <a:rPr lang="fr-CH" dirty="0"/>
              <a:t>DO1</a:t>
            </a:r>
            <a:endParaRPr lang="de-DE" dirty="0"/>
          </a:p>
        </p:txBody>
      </p:sp>
      <p:sp>
        <p:nvSpPr>
          <p:cNvPr id="17" name="ZoneTexte 16">
            <a:extLst>
              <a:ext uri="{FF2B5EF4-FFF2-40B4-BE49-F238E27FC236}">
                <a16:creationId xmlns:a16="http://schemas.microsoft.com/office/drawing/2014/main" id="{58A96D1C-3677-D160-1E82-EA18FF173866}"/>
              </a:ext>
            </a:extLst>
          </p:cNvPr>
          <p:cNvSpPr txBox="1"/>
          <p:nvPr/>
        </p:nvSpPr>
        <p:spPr>
          <a:xfrm>
            <a:off x="2834758" y="3372670"/>
            <a:ext cx="502061" cy="369332"/>
          </a:xfrm>
          <a:prstGeom prst="rect">
            <a:avLst/>
          </a:prstGeom>
          <a:noFill/>
        </p:spPr>
        <p:txBody>
          <a:bodyPr wrap="square" rtlCol="0">
            <a:spAutoFit/>
          </a:bodyPr>
          <a:lstStyle/>
          <a:p>
            <a:r>
              <a:rPr lang="fr-CH" dirty="0"/>
              <a:t>DI1</a:t>
            </a:r>
            <a:endParaRPr lang="de-DE" dirty="0"/>
          </a:p>
        </p:txBody>
      </p:sp>
      <p:sp>
        <p:nvSpPr>
          <p:cNvPr id="18" name="ZoneTexte 17">
            <a:extLst>
              <a:ext uri="{FF2B5EF4-FFF2-40B4-BE49-F238E27FC236}">
                <a16:creationId xmlns:a16="http://schemas.microsoft.com/office/drawing/2014/main" id="{3F190F65-809B-501B-6627-3D7D3AF193A6}"/>
              </a:ext>
            </a:extLst>
          </p:cNvPr>
          <p:cNvSpPr txBox="1"/>
          <p:nvPr/>
        </p:nvSpPr>
        <p:spPr>
          <a:xfrm>
            <a:off x="1848826" y="701718"/>
            <a:ext cx="2819427" cy="646331"/>
          </a:xfrm>
          <a:prstGeom prst="rect">
            <a:avLst/>
          </a:prstGeom>
          <a:noFill/>
        </p:spPr>
        <p:txBody>
          <a:bodyPr wrap="square" rtlCol="0">
            <a:spAutoFit/>
          </a:bodyPr>
          <a:lstStyle/>
          <a:p>
            <a:r>
              <a:rPr lang="en-US" dirty="0"/>
              <a:t>Remote control contact of the load-shedding relay</a:t>
            </a:r>
            <a:endParaRPr lang="de-DE" dirty="0"/>
          </a:p>
        </p:txBody>
      </p:sp>
      <p:sp>
        <p:nvSpPr>
          <p:cNvPr id="19" name="ZoneTexte 18">
            <a:extLst>
              <a:ext uri="{FF2B5EF4-FFF2-40B4-BE49-F238E27FC236}">
                <a16:creationId xmlns:a16="http://schemas.microsoft.com/office/drawing/2014/main" id="{20538EB8-65D2-44EB-CF84-ED8C73C422C1}"/>
              </a:ext>
            </a:extLst>
          </p:cNvPr>
          <p:cNvSpPr txBox="1"/>
          <p:nvPr/>
        </p:nvSpPr>
        <p:spPr>
          <a:xfrm>
            <a:off x="6816992" y="3082003"/>
            <a:ext cx="575799" cy="369332"/>
          </a:xfrm>
          <a:prstGeom prst="rect">
            <a:avLst/>
          </a:prstGeom>
          <a:noFill/>
        </p:spPr>
        <p:txBody>
          <a:bodyPr wrap="none" rtlCol="0">
            <a:spAutoFit/>
          </a:bodyPr>
          <a:lstStyle/>
          <a:p>
            <a:r>
              <a:rPr lang="fr-CH" dirty="0"/>
              <a:t>EVU</a:t>
            </a:r>
            <a:endParaRPr lang="de-DE" dirty="0"/>
          </a:p>
        </p:txBody>
      </p:sp>
      <p:pic>
        <p:nvPicPr>
          <p:cNvPr id="2" name="Picture 2" descr="Récepteurs pour Télécommande centralisée. SRvario, SRcompact, SReeg, SRlux  und SRE-6">
            <a:extLst>
              <a:ext uri="{FF2B5EF4-FFF2-40B4-BE49-F238E27FC236}">
                <a16:creationId xmlns:a16="http://schemas.microsoft.com/office/drawing/2014/main" id="{42195FDF-FD2D-C127-546A-5F50149D5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729" y="183671"/>
            <a:ext cx="1102924" cy="168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39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EE4EAF-EB4F-1754-F841-B8B1ACE9563C}"/>
            </a:ext>
          </a:extLst>
        </p:cNvPr>
        <p:cNvGrpSpPr/>
        <p:nvPr/>
      </p:nvGrpSpPr>
      <p:grpSpPr>
        <a:xfrm>
          <a:off x="0" y="0"/>
          <a:ext cx="0" cy="0"/>
          <a:chOff x="0" y="0"/>
          <a:chExt cx="0" cy="0"/>
        </a:xfrm>
      </p:grpSpPr>
      <p:pic>
        <p:nvPicPr>
          <p:cNvPr id="4" name="Image 3" descr="Une image contenant conception, internet&#10;&#10;Description générée automatiquement avec une confiance faible">
            <a:extLst>
              <a:ext uri="{FF2B5EF4-FFF2-40B4-BE49-F238E27FC236}">
                <a16:creationId xmlns:a16="http://schemas.microsoft.com/office/drawing/2014/main" id="{A56112DE-0B4B-5322-0BFD-C8ACD0C3E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18" y="4705018"/>
            <a:ext cx="3757082" cy="1606152"/>
          </a:xfrm>
          <a:prstGeom prst="rect">
            <a:avLst/>
          </a:prstGeom>
        </p:spPr>
      </p:pic>
      <p:pic>
        <p:nvPicPr>
          <p:cNvPr id="2" name="Picture 9">
            <a:extLst>
              <a:ext uri="{FF2B5EF4-FFF2-40B4-BE49-F238E27FC236}">
                <a16:creationId xmlns:a16="http://schemas.microsoft.com/office/drawing/2014/main" id="{F2370812-466D-9F92-16F1-F18D01E03ACF}"/>
              </a:ext>
            </a:extLst>
          </p:cNvPr>
          <p:cNvPicPr>
            <a:picLocks noChangeAspect="1"/>
          </p:cNvPicPr>
          <p:nvPr/>
        </p:nvPicPr>
        <p:blipFill>
          <a:blip r:embed="rId3"/>
          <a:stretch>
            <a:fillRect/>
          </a:stretch>
        </p:blipFill>
        <p:spPr>
          <a:xfrm>
            <a:off x="3480281" y="1276472"/>
            <a:ext cx="1369611" cy="1349828"/>
          </a:xfrm>
          <a:prstGeom prst="rect">
            <a:avLst/>
          </a:prstGeom>
        </p:spPr>
      </p:pic>
      <p:sp>
        <p:nvSpPr>
          <p:cNvPr id="13" name="Flèche : bas 12">
            <a:extLst>
              <a:ext uri="{FF2B5EF4-FFF2-40B4-BE49-F238E27FC236}">
                <a16:creationId xmlns:a16="http://schemas.microsoft.com/office/drawing/2014/main" id="{E9E7B7CA-822E-9BF0-1A45-47181FB4AF5C}"/>
              </a:ext>
            </a:extLst>
          </p:cNvPr>
          <p:cNvSpPr/>
          <p:nvPr/>
        </p:nvSpPr>
        <p:spPr>
          <a:xfrm rot="19175">
            <a:off x="5694830" y="3944850"/>
            <a:ext cx="279637" cy="673923"/>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Picture 10" descr="200_9381977_DE">
            <a:extLst>
              <a:ext uri="{FF2B5EF4-FFF2-40B4-BE49-F238E27FC236}">
                <a16:creationId xmlns:a16="http://schemas.microsoft.com/office/drawing/2014/main" id="{B486C39F-49EB-B3FE-146F-3D7476429F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911" y="2815872"/>
            <a:ext cx="1042737" cy="10427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200_9381977_DE">
            <a:extLst>
              <a:ext uri="{FF2B5EF4-FFF2-40B4-BE49-F238E27FC236}">
                <a16:creationId xmlns:a16="http://schemas.microsoft.com/office/drawing/2014/main" id="{C88892CB-4BD4-2D5E-0F28-50A01345DDE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961" b="89844" l="6348" r="91211">
                        <a14:foregroundMark x1="12891" y1="48535" x2="12402" y2="48535"/>
                        <a14:foregroundMark x1="6445" y1="40332" x2="10352" y2="36719"/>
                        <a14:foregroundMark x1="11914" y1="85059" x2="13086" y2="86426"/>
                        <a14:foregroundMark x1="91211" y1="57422" x2="90723" y2="60449"/>
                      </a14:backgroundRemoval>
                    </a14:imgEffect>
                  </a14:imgLayer>
                </a14:imgProps>
              </a:ext>
              <a:ext uri="{28A0092B-C50C-407E-A947-70E740481C1C}">
                <a14:useLocalDpi xmlns:a14="http://schemas.microsoft.com/office/drawing/2010/main" val="0"/>
              </a:ext>
            </a:extLst>
          </a:blip>
          <a:srcRect/>
          <a:stretch>
            <a:fillRect/>
          </a:stretch>
        </p:blipFill>
        <p:spPr bwMode="auto">
          <a:xfrm>
            <a:off x="4927354" y="2815873"/>
            <a:ext cx="1042737" cy="1042737"/>
          </a:xfrm>
          <a:prstGeom prst="rect">
            <a:avLst/>
          </a:prstGeom>
          <a:noFill/>
          <a:extLst>
            <a:ext uri="{909E8E84-426E-40DD-AFC4-6F175D3DCCD1}">
              <a14:hiddenFill xmlns:a14="http://schemas.microsoft.com/office/drawing/2010/main">
                <a:solidFill>
                  <a:srgbClr val="FFFFFF"/>
                </a:solidFill>
              </a14:hiddenFill>
            </a:ext>
          </a:extLst>
        </p:spPr>
      </p:pic>
      <p:sp>
        <p:nvSpPr>
          <p:cNvPr id="5" name="Flèche : bas 4">
            <a:extLst>
              <a:ext uri="{FF2B5EF4-FFF2-40B4-BE49-F238E27FC236}">
                <a16:creationId xmlns:a16="http://schemas.microsoft.com/office/drawing/2014/main" id="{20D498A1-DC00-9FA3-20D8-101B8773F5FD}"/>
              </a:ext>
            </a:extLst>
          </p:cNvPr>
          <p:cNvSpPr/>
          <p:nvPr/>
        </p:nvSpPr>
        <p:spPr>
          <a:xfrm rot="19175">
            <a:off x="6452054" y="3944851"/>
            <a:ext cx="279637" cy="673923"/>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Picture 2" descr="200_6818259_DE">
            <a:extLst>
              <a:ext uri="{FF2B5EF4-FFF2-40B4-BE49-F238E27FC236}">
                <a16:creationId xmlns:a16="http://schemas.microsoft.com/office/drawing/2014/main" id="{BC3A8C13-0B1E-F8C0-FCC1-6BED7BA425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2952" y="1283656"/>
            <a:ext cx="1299411" cy="1299411"/>
          </a:xfrm>
          <a:prstGeom prst="rect">
            <a:avLst/>
          </a:prstGeom>
          <a:noFill/>
          <a:extLst>
            <a:ext uri="{909E8E84-426E-40DD-AFC4-6F175D3DCCD1}">
              <a14:hiddenFill xmlns:a14="http://schemas.microsoft.com/office/drawing/2010/main">
                <a:solidFill>
                  <a:srgbClr val="FFFFFF"/>
                </a:solidFill>
              </a14:hiddenFill>
            </a:ext>
          </a:extLst>
        </p:spPr>
      </p:pic>
      <p:sp>
        <p:nvSpPr>
          <p:cNvPr id="10" name="Flèche : bas 9">
            <a:extLst>
              <a:ext uri="{FF2B5EF4-FFF2-40B4-BE49-F238E27FC236}">
                <a16:creationId xmlns:a16="http://schemas.microsoft.com/office/drawing/2014/main" id="{4BA2BD14-BFEE-6487-1B43-8FBC439C1442}"/>
              </a:ext>
            </a:extLst>
          </p:cNvPr>
          <p:cNvSpPr/>
          <p:nvPr/>
        </p:nvSpPr>
        <p:spPr>
          <a:xfrm rot="1945624">
            <a:off x="5911897" y="2453010"/>
            <a:ext cx="279637" cy="673923"/>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èche : bas 11">
            <a:extLst>
              <a:ext uri="{FF2B5EF4-FFF2-40B4-BE49-F238E27FC236}">
                <a16:creationId xmlns:a16="http://schemas.microsoft.com/office/drawing/2014/main" id="{20DF78EF-1732-A297-3724-2A4B0F7D6875}"/>
              </a:ext>
            </a:extLst>
          </p:cNvPr>
          <p:cNvSpPr/>
          <p:nvPr/>
        </p:nvSpPr>
        <p:spPr>
          <a:xfrm rot="18515284">
            <a:off x="6292089" y="2410692"/>
            <a:ext cx="279637" cy="673923"/>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ZoneTexte 13">
            <a:extLst>
              <a:ext uri="{FF2B5EF4-FFF2-40B4-BE49-F238E27FC236}">
                <a16:creationId xmlns:a16="http://schemas.microsoft.com/office/drawing/2014/main" id="{0E442238-EF24-9C30-9F6E-49A8FA65B3F0}"/>
              </a:ext>
            </a:extLst>
          </p:cNvPr>
          <p:cNvSpPr txBox="1"/>
          <p:nvPr/>
        </p:nvSpPr>
        <p:spPr>
          <a:xfrm>
            <a:off x="5178196" y="2428195"/>
            <a:ext cx="596638" cy="369332"/>
          </a:xfrm>
          <a:prstGeom prst="rect">
            <a:avLst/>
          </a:prstGeom>
          <a:noFill/>
        </p:spPr>
        <p:txBody>
          <a:bodyPr wrap="none" rtlCol="0">
            <a:spAutoFit/>
          </a:bodyPr>
          <a:lstStyle/>
          <a:p>
            <a:r>
              <a:rPr lang="fr-CH" dirty="0"/>
              <a:t>DO1</a:t>
            </a:r>
            <a:endParaRPr lang="de-DE" dirty="0"/>
          </a:p>
        </p:txBody>
      </p:sp>
      <p:sp>
        <p:nvSpPr>
          <p:cNvPr id="17" name="ZoneTexte 16">
            <a:extLst>
              <a:ext uri="{FF2B5EF4-FFF2-40B4-BE49-F238E27FC236}">
                <a16:creationId xmlns:a16="http://schemas.microsoft.com/office/drawing/2014/main" id="{963BF255-C639-24A2-B2FE-589F9F121076}"/>
              </a:ext>
            </a:extLst>
          </p:cNvPr>
          <p:cNvSpPr txBox="1"/>
          <p:nvPr/>
        </p:nvSpPr>
        <p:spPr>
          <a:xfrm>
            <a:off x="6694044" y="2436294"/>
            <a:ext cx="596638" cy="369332"/>
          </a:xfrm>
          <a:prstGeom prst="rect">
            <a:avLst/>
          </a:prstGeom>
          <a:noFill/>
        </p:spPr>
        <p:txBody>
          <a:bodyPr wrap="none" rtlCol="0">
            <a:spAutoFit/>
          </a:bodyPr>
          <a:lstStyle/>
          <a:p>
            <a:r>
              <a:rPr lang="fr-CH" dirty="0"/>
              <a:t>DO2</a:t>
            </a:r>
            <a:endParaRPr lang="de-DE" dirty="0"/>
          </a:p>
        </p:txBody>
      </p:sp>
      <p:sp>
        <p:nvSpPr>
          <p:cNvPr id="18" name="ZoneTexte 17">
            <a:extLst>
              <a:ext uri="{FF2B5EF4-FFF2-40B4-BE49-F238E27FC236}">
                <a16:creationId xmlns:a16="http://schemas.microsoft.com/office/drawing/2014/main" id="{E7A73138-CAC4-0700-23C6-694556A89905}"/>
              </a:ext>
            </a:extLst>
          </p:cNvPr>
          <p:cNvSpPr txBox="1"/>
          <p:nvPr/>
        </p:nvSpPr>
        <p:spPr>
          <a:xfrm>
            <a:off x="5165033" y="4031290"/>
            <a:ext cx="623889" cy="369332"/>
          </a:xfrm>
          <a:prstGeom prst="rect">
            <a:avLst/>
          </a:prstGeom>
          <a:noFill/>
        </p:spPr>
        <p:txBody>
          <a:bodyPr wrap="none" rtlCol="0">
            <a:spAutoFit/>
          </a:bodyPr>
          <a:lstStyle/>
          <a:p>
            <a:r>
              <a:rPr lang="fr-CH" dirty="0"/>
              <a:t>SG-1</a:t>
            </a:r>
            <a:endParaRPr lang="de-DE" dirty="0"/>
          </a:p>
        </p:txBody>
      </p:sp>
      <p:sp>
        <p:nvSpPr>
          <p:cNvPr id="19" name="ZoneTexte 18">
            <a:extLst>
              <a:ext uri="{FF2B5EF4-FFF2-40B4-BE49-F238E27FC236}">
                <a16:creationId xmlns:a16="http://schemas.microsoft.com/office/drawing/2014/main" id="{D0FCEEC9-224D-736D-2A1F-A9D328A59560}"/>
              </a:ext>
            </a:extLst>
          </p:cNvPr>
          <p:cNvSpPr txBox="1"/>
          <p:nvPr/>
        </p:nvSpPr>
        <p:spPr>
          <a:xfrm>
            <a:off x="6680881" y="4039389"/>
            <a:ext cx="623889" cy="369332"/>
          </a:xfrm>
          <a:prstGeom prst="rect">
            <a:avLst/>
          </a:prstGeom>
          <a:noFill/>
        </p:spPr>
        <p:txBody>
          <a:bodyPr wrap="none" rtlCol="0">
            <a:spAutoFit/>
          </a:bodyPr>
          <a:lstStyle/>
          <a:p>
            <a:r>
              <a:rPr lang="fr-CH" dirty="0"/>
              <a:t>SG-2</a:t>
            </a:r>
            <a:endParaRPr lang="de-DE" dirty="0"/>
          </a:p>
        </p:txBody>
      </p:sp>
    </p:spTree>
    <p:extLst>
      <p:ext uri="{BB962C8B-B14F-4D97-AF65-F5344CB8AC3E}">
        <p14:creationId xmlns:p14="http://schemas.microsoft.com/office/powerpoint/2010/main" val="79959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C25629-9077-A513-6B52-3661679EE961}"/>
            </a:ext>
          </a:extLst>
        </p:cNvPr>
        <p:cNvGrpSpPr/>
        <p:nvPr/>
      </p:nvGrpSpPr>
      <p:grpSpPr>
        <a:xfrm>
          <a:off x="0" y="0"/>
          <a:ext cx="0" cy="0"/>
          <a:chOff x="0" y="0"/>
          <a:chExt cx="0" cy="0"/>
        </a:xfrm>
      </p:grpSpPr>
      <p:pic>
        <p:nvPicPr>
          <p:cNvPr id="4" name="Image 3" descr="Une image contenant conception, internet&#10;&#10;Description générée automatiquement avec une confiance faible">
            <a:extLst>
              <a:ext uri="{FF2B5EF4-FFF2-40B4-BE49-F238E27FC236}">
                <a16:creationId xmlns:a16="http://schemas.microsoft.com/office/drawing/2014/main" id="{3D61055E-345A-FA3E-F40B-9C3B0574B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375649"/>
            <a:ext cx="2495550" cy="1066847"/>
          </a:xfrm>
          <a:prstGeom prst="rect">
            <a:avLst/>
          </a:prstGeom>
        </p:spPr>
      </p:pic>
      <p:pic>
        <p:nvPicPr>
          <p:cNvPr id="3" name="Picture 10">
            <a:extLst>
              <a:ext uri="{FF2B5EF4-FFF2-40B4-BE49-F238E27FC236}">
                <a16:creationId xmlns:a16="http://schemas.microsoft.com/office/drawing/2014/main" id="{40CB5411-D2CA-5F43-8071-9992796C1E61}"/>
              </a:ext>
            </a:extLst>
          </p:cNvPr>
          <p:cNvPicPr>
            <a:picLocks noChangeAspect="1"/>
          </p:cNvPicPr>
          <p:nvPr/>
        </p:nvPicPr>
        <p:blipFill>
          <a:blip r:embed="rId3"/>
          <a:stretch>
            <a:fillRect/>
          </a:stretch>
        </p:blipFill>
        <p:spPr>
          <a:xfrm>
            <a:off x="5383067" y="4494020"/>
            <a:ext cx="2612229" cy="1415053"/>
          </a:xfrm>
          <a:prstGeom prst="rect">
            <a:avLst/>
          </a:prstGeom>
        </p:spPr>
      </p:pic>
      <p:pic>
        <p:nvPicPr>
          <p:cNvPr id="1028" name="Picture 4" descr="Communicating with MODBUS Devices with ESP32 to power-up ...">
            <a:extLst>
              <a:ext uri="{FF2B5EF4-FFF2-40B4-BE49-F238E27FC236}">
                <a16:creationId xmlns:a16="http://schemas.microsoft.com/office/drawing/2014/main" id="{B6918ED2-1F8D-090B-9B6D-4531E3FA4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0539" y="3350227"/>
            <a:ext cx="1215280" cy="1143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ecteur d'icône de répéteur de routeur sans fil pour la conception  graphique, le logo, le site Web, les médias sociaux, l'application mobile,  l'illustration de l'interface utilisateur 10518697 Art vectoriel chez  Vecteezy">
            <a:extLst>
              <a:ext uri="{FF2B5EF4-FFF2-40B4-BE49-F238E27FC236}">
                <a16:creationId xmlns:a16="http://schemas.microsoft.com/office/drawing/2014/main" id="{F8BAF0A3-3D03-5B3A-033F-DE503D5A52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8230" y="1808326"/>
            <a:ext cx="1541901" cy="15419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0B8B19DF-1C41-29AA-3B4B-45D297E645D4}"/>
              </a:ext>
            </a:extLst>
          </p:cNvPr>
          <p:cNvGrpSpPr/>
          <p:nvPr/>
        </p:nvGrpSpPr>
        <p:grpSpPr>
          <a:xfrm>
            <a:off x="4785222" y="3266381"/>
            <a:ext cx="1215281" cy="319977"/>
            <a:chOff x="7220689" y="2268509"/>
            <a:chExt cx="2278450" cy="566302"/>
          </a:xfrm>
        </p:grpSpPr>
        <p:sp>
          <p:nvSpPr>
            <p:cNvPr id="6" name="Flèche : bas 5">
              <a:extLst>
                <a:ext uri="{FF2B5EF4-FFF2-40B4-BE49-F238E27FC236}">
                  <a16:creationId xmlns:a16="http://schemas.microsoft.com/office/drawing/2014/main" id="{DF930587-0450-FFB0-6BEE-E226D616045E}"/>
                </a:ext>
              </a:extLst>
            </p:cNvPr>
            <p:cNvSpPr/>
            <p:nvPr/>
          </p:nvSpPr>
          <p:spPr>
            <a:xfrm rot="3511240">
              <a:off x="7985745" y="1790118"/>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èche : bas 6">
              <a:extLst>
                <a:ext uri="{FF2B5EF4-FFF2-40B4-BE49-F238E27FC236}">
                  <a16:creationId xmlns:a16="http://schemas.microsoft.com/office/drawing/2014/main" id="{08A8EFD1-164C-7AA8-8856-51176CD4449D}"/>
                </a:ext>
              </a:extLst>
            </p:cNvPr>
            <p:cNvSpPr/>
            <p:nvPr/>
          </p:nvSpPr>
          <p:spPr>
            <a:xfrm rot="14296964">
              <a:off x="8454445" y="1503453"/>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3074" name="Picture 2" descr="R&amp;M Câbles patch Cat.6A -">
            <a:extLst>
              <a:ext uri="{FF2B5EF4-FFF2-40B4-BE49-F238E27FC236}">
                <a16:creationId xmlns:a16="http://schemas.microsoft.com/office/drawing/2014/main" id="{771C86D3-CF8E-CB71-D960-7693E81B32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749" y="2377572"/>
            <a:ext cx="1073186" cy="9023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200_6818259_DE">
            <a:extLst>
              <a:ext uri="{FF2B5EF4-FFF2-40B4-BE49-F238E27FC236}">
                <a16:creationId xmlns:a16="http://schemas.microsoft.com/office/drawing/2014/main" id="{46F58780-A74E-8103-93D8-04A3F3B7CF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8684" y="3625972"/>
            <a:ext cx="1823458" cy="182345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A1A9A111-1161-AB0B-CBE8-B414E4E5C7A6}"/>
              </a:ext>
            </a:extLst>
          </p:cNvPr>
          <p:cNvGrpSpPr/>
          <p:nvPr/>
        </p:nvGrpSpPr>
        <p:grpSpPr>
          <a:xfrm rot="3988477">
            <a:off x="7663511" y="3658892"/>
            <a:ext cx="2278450" cy="566302"/>
            <a:chOff x="7220689" y="2268509"/>
            <a:chExt cx="2278450" cy="566302"/>
          </a:xfrm>
        </p:grpSpPr>
        <p:sp>
          <p:nvSpPr>
            <p:cNvPr id="10" name="Flèche : bas 9">
              <a:extLst>
                <a:ext uri="{FF2B5EF4-FFF2-40B4-BE49-F238E27FC236}">
                  <a16:creationId xmlns:a16="http://schemas.microsoft.com/office/drawing/2014/main" id="{91F971C3-4D2F-0197-D25F-0B9AB5C457AF}"/>
                </a:ext>
              </a:extLst>
            </p:cNvPr>
            <p:cNvSpPr/>
            <p:nvPr/>
          </p:nvSpPr>
          <p:spPr>
            <a:xfrm rot="3511240">
              <a:off x="7985745" y="1790118"/>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èche : bas 11">
              <a:extLst>
                <a:ext uri="{FF2B5EF4-FFF2-40B4-BE49-F238E27FC236}">
                  <a16:creationId xmlns:a16="http://schemas.microsoft.com/office/drawing/2014/main" id="{6EA083E8-6FED-9B08-BFFB-5566133C4806}"/>
                </a:ext>
              </a:extLst>
            </p:cNvPr>
            <p:cNvSpPr/>
            <p:nvPr/>
          </p:nvSpPr>
          <p:spPr>
            <a:xfrm rot="14296964">
              <a:off x="8454445" y="1503453"/>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4" name="Groupe 13">
            <a:extLst>
              <a:ext uri="{FF2B5EF4-FFF2-40B4-BE49-F238E27FC236}">
                <a16:creationId xmlns:a16="http://schemas.microsoft.com/office/drawing/2014/main" id="{18A2316C-062E-605C-6A58-5A7D56B71C4F}"/>
              </a:ext>
            </a:extLst>
          </p:cNvPr>
          <p:cNvGrpSpPr/>
          <p:nvPr/>
        </p:nvGrpSpPr>
        <p:grpSpPr>
          <a:xfrm>
            <a:off x="2475373" y="4889047"/>
            <a:ext cx="1215281" cy="319977"/>
            <a:chOff x="7220689" y="2268509"/>
            <a:chExt cx="2278450" cy="566302"/>
          </a:xfrm>
        </p:grpSpPr>
        <p:sp>
          <p:nvSpPr>
            <p:cNvPr id="17" name="Flèche : bas 16">
              <a:extLst>
                <a:ext uri="{FF2B5EF4-FFF2-40B4-BE49-F238E27FC236}">
                  <a16:creationId xmlns:a16="http://schemas.microsoft.com/office/drawing/2014/main" id="{A7435905-1DA0-66F5-7670-EFAB94011AB7}"/>
                </a:ext>
              </a:extLst>
            </p:cNvPr>
            <p:cNvSpPr/>
            <p:nvPr/>
          </p:nvSpPr>
          <p:spPr>
            <a:xfrm rot="3511240">
              <a:off x="7985745" y="1790118"/>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èche : bas 17">
              <a:extLst>
                <a:ext uri="{FF2B5EF4-FFF2-40B4-BE49-F238E27FC236}">
                  <a16:creationId xmlns:a16="http://schemas.microsoft.com/office/drawing/2014/main" id="{61281FA5-53F8-F581-8A0F-8A216020BF31}"/>
                </a:ext>
              </a:extLst>
            </p:cNvPr>
            <p:cNvSpPr/>
            <p:nvPr/>
          </p:nvSpPr>
          <p:spPr>
            <a:xfrm rot="14296964">
              <a:off x="8454445" y="1503453"/>
              <a:ext cx="279637" cy="1809750"/>
            </a:xfrm>
            <a:prstGeom prst="down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Rectangle 18">
            <a:extLst>
              <a:ext uri="{FF2B5EF4-FFF2-40B4-BE49-F238E27FC236}">
                <a16:creationId xmlns:a16="http://schemas.microsoft.com/office/drawing/2014/main" id="{830085A3-4DA8-F743-2F6C-FB3BEB162B40}"/>
              </a:ext>
            </a:extLst>
          </p:cNvPr>
          <p:cNvSpPr/>
          <p:nvPr/>
        </p:nvSpPr>
        <p:spPr>
          <a:xfrm>
            <a:off x="3247688" y="3826764"/>
            <a:ext cx="1935132" cy="763836"/>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H" dirty="0"/>
              <a:t>Manufacturer Gateway</a:t>
            </a:r>
            <a:endParaRPr lang="de-DE" dirty="0"/>
          </a:p>
        </p:txBody>
      </p:sp>
      <p:sp>
        <p:nvSpPr>
          <p:cNvPr id="11" name="ZoneTexte 10">
            <a:extLst>
              <a:ext uri="{FF2B5EF4-FFF2-40B4-BE49-F238E27FC236}">
                <a16:creationId xmlns:a16="http://schemas.microsoft.com/office/drawing/2014/main" id="{856080B1-322B-D508-C5F0-06ADD319721A}"/>
              </a:ext>
            </a:extLst>
          </p:cNvPr>
          <p:cNvSpPr txBox="1"/>
          <p:nvPr/>
        </p:nvSpPr>
        <p:spPr>
          <a:xfrm>
            <a:off x="5969955" y="1687461"/>
            <a:ext cx="2418373" cy="369332"/>
          </a:xfrm>
          <a:prstGeom prst="rect">
            <a:avLst/>
          </a:prstGeom>
          <a:noFill/>
        </p:spPr>
        <p:txBody>
          <a:bodyPr wrap="square" rtlCol="0">
            <a:spAutoFit/>
          </a:bodyPr>
          <a:lstStyle/>
          <a:p>
            <a:r>
              <a:rPr lang="fr-CH" dirty="0"/>
              <a:t>Customer router</a:t>
            </a:r>
          </a:p>
        </p:txBody>
      </p:sp>
      <p:pic>
        <p:nvPicPr>
          <p:cNvPr id="13" name="Picture 2" descr="R&amp;M Câbles patch Cat.6A -">
            <a:extLst>
              <a:ext uri="{FF2B5EF4-FFF2-40B4-BE49-F238E27FC236}">
                <a16:creationId xmlns:a16="http://schemas.microsoft.com/office/drawing/2014/main" id="{3CDA862B-FA4C-5ED9-4186-1B0DBBA633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1391" y="2906987"/>
            <a:ext cx="1073186" cy="902352"/>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2D360D62-FE43-F000-587E-09A613C8DA83}"/>
              </a:ext>
            </a:extLst>
          </p:cNvPr>
          <p:cNvSpPr txBox="1"/>
          <p:nvPr/>
        </p:nvSpPr>
        <p:spPr>
          <a:xfrm>
            <a:off x="8641641" y="2537655"/>
            <a:ext cx="2418373" cy="369332"/>
          </a:xfrm>
          <a:prstGeom prst="rect">
            <a:avLst/>
          </a:prstGeom>
          <a:noFill/>
        </p:spPr>
        <p:txBody>
          <a:bodyPr wrap="square" rtlCol="0">
            <a:spAutoFit/>
          </a:bodyPr>
          <a:lstStyle/>
          <a:p>
            <a:r>
              <a:rPr lang="fr-CH" dirty="0"/>
              <a:t>Ethernet Patch Cable</a:t>
            </a:r>
          </a:p>
        </p:txBody>
      </p:sp>
      <p:sp>
        <p:nvSpPr>
          <p:cNvPr id="16" name="ZoneTexte 15">
            <a:extLst>
              <a:ext uri="{FF2B5EF4-FFF2-40B4-BE49-F238E27FC236}">
                <a16:creationId xmlns:a16="http://schemas.microsoft.com/office/drawing/2014/main" id="{80D817F5-7008-EC35-5991-230C469BF846}"/>
              </a:ext>
            </a:extLst>
          </p:cNvPr>
          <p:cNvSpPr txBox="1"/>
          <p:nvPr/>
        </p:nvSpPr>
        <p:spPr>
          <a:xfrm>
            <a:off x="3677627" y="1986619"/>
            <a:ext cx="2418373" cy="369332"/>
          </a:xfrm>
          <a:prstGeom prst="rect">
            <a:avLst/>
          </a:prstGeom>
          <a:noFill/>
        </p:spPr>
        <p:txBody>
          <a:bodyPr wrap="square" rtlCol="0">
            <a:spAutoFit/>
          </a:bodyPr>
          <a:lstStyle/>
          <a:p>
            <a:r>
              <a:rPr lang="fr-CH" dirty="0"/>
              <a:t>Ethernet Patch Cable</a:t>
            </a:r>
          </a:p>
        </p:txBody>
      </p:sp>
      <p:sp>
        <p:nvSpPr>
          <p:cNvPr id="20" name="ZoneTexte 19">
            <a:extLst>
              <a:ext uri="{FF2B5EF4-FFF2-40B4-BE49-F238E27FC236}">
                <a16:creationId xmlns:a16="http://schemas.microsoft.com/office/drawing/2014/main" id="{DC54AE05-9C7C-0054-0E52-49A6804F1FE2}"/>
              </a:ext>
            </a:extLst>
          </p:cNvPr>
          <p:cNvSpPr txBox="1"/>
          <p:nvPr/>
        </p:nvSpPr>
        <p:spPr>
          <a:xfrm>
            <a:off x="10193820" y="5288991"/>
            <a:ext cx="1073186" cy="369332"/>
          </a:xfrm>
          <a:prstGeom prst="rect">
            <a:avLst/>
          </a:prstGeom>
          <a:noFill/>
        </p:spPr>
        <p:txBody>
          <a:bodyPr wrap="square" rtlCol="0">
            <a:spAutoFit/>
          </a:bodyPr>
          <a:lstStyle/>
          <a:p>
            <a:r>
              <a:rPr lang="fr-CH" dirty="0"/>
              <a:t>X2 Port</a:t>
            </a:r>
          </a:p>
        </p:txBody>
      </p:sp>
    </p:spTree>
    <p:extLst>
      <p:ext uri="{BB962C8B-B14F-4D97-AF65-F5344CB8AC3E}">
        <p14:creationId xmlns:p14="http://schemas.microsoft.com/office/powerpoint/2010/main" val="377042333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c87e860-b21e-4e50-8c26-6a80f5969374" xsi:nil="true"/>
    <lcf76f155ced4ddcb4097134ff3c332f xmlns="ad66986a-8500-47ef-8786-f49424092fd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2CE6823B95254AAFF5DB8ED01330E5" ma:contentTypeVersion="18" ma:contentTypeDescription="Create a new document." ma:contentTypeScope="" ma:versionID="905e44b403269ff4a0a382f5b6db4273">
  <xsd:schema xmlns:xsd="http://www.w3.org/2001/XMLSchema" xmlns:xs="http://www.w3.org/2001/XMLSchema" xmlns:p="http://schemas.microsoft.com/office/2006/metadata/properties" xmlns:ns2="ad66986a-8500-47ef-8786-f49424092fd9" xmlns:ns3="fc87e860-b21e-4e50-8c26-6a80f5969374" targetNamespace="http://schemas.microsoft.com/office/2006/metadata/properties" ma:root="true" ma:fieldsID="a36cbae98c0101ee2d9b117e7925b17e" ns2:_="" ns3:_="">
    <xsd:import namespace="ad66986a-8500-47ef-8786-f49424092fd9"/>
    <xsd:import namespace="fc87e860-b21e-4e50-8c26-6a80f596937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DateTaken" minOccurs="0"/>
                <xsd:element ref="ns2:MediaServiceLocation"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66986a-8500-47ef-8786-f49424092f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0f0edb10-81aa-4148-b1c9-ece792946669"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c87e860-b21e-4e50-8c26-6a80f596937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ee1317d3-d641-4586-8a80-23f28ede0a2e}" ma:internalName="TaxCatchAll" ma:showField="CatchAllData" ma:web="fc87e860-b21e-4e50-8c26-6a80f5969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E27ED-DF39-48E6-9593-F09F734C6BA6}">
  <ds:schemaRefs>
    <ds:schemaRef ds:uri="http://schemas.microsoft.com/office/2006/metadata/properties"/>
    <ds:schemaRef ds:uri="http://schemas.microsoft.com/office/infopath/2007/PartnerControls"/>
    <ds:schemaRef ds:uri="fc87e860-b21e-4e50-8c26-6a80f5969374"/>
    <ds:schemaRef ds:uri="ad66986a-8500-47ef-8786-f49424092fd9"/>
  </ds:schemaRefs>
</ds:datastoreItem>
</file>

<file path=customXml/itemProps2.xml><?xml version="1.0" encoding="utf-8"?>
<ds:datastoreItem xmlns:ds="http://schemas.openxmlformats.org/officeDocument/2006/customXml" ds:itemID="{95D17E27-38DD-43B6-8067-353BF50B516A}">
  <ds:schemaRefs>
    <ds:schemaRef ds:uri="http://schemas.microsoft.com/sharepoint/v3/contenttype/forms"/>
  </ds:schemaRefs>
</ds:datastoreItem>
</file>

<file path=customXml/itemProps3.xml><?xml version="1.0" encoding="utf-8"?>
<ds:datastoreItem xmlns:ds="http://schemas.openxmlformats.org/officeDocument/2006/customXml" ds:itemID="{6EB67B68-2827-4ACA-8C6C-3B32DCBA0E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66986a-8500-47ef-8786-f49424092fd9"/>
    <ds:schemaRef ds:uri="fc87e860-b21e-4e50-8c26-6a80f5969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0</TotalTime>
  <Words>41</Words>
  <Application>Microsoft Office PowerPoint</Application>
  <PresentationFormat>Grand écran</PresentationFormat>
  <Paragraphs>17</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vector>
  </TitlesOfParts>
  <Company>WAGO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CORBAZ, Josselin</dc:creator>
  <cp:lastModifiedBy>CORBAZ, Josselin</cp:lastModifiedBy>
  <cp:revision>4</cp:revision>
  <dcterms:created xsi:type="dcterms:W3CDTF">2024-02-26T13:12:19Z</dcterms:created>
  <dcterms:modified xsi:type="dcterms:W3CDTF">2024-03-13T08:44:29Z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0x010100842CE6823B95254AAFF5DB8ED01330E5</vt:lpwstr>
  </property>
  <property fmtid="{D5CDD505-2E9C-101B-9397-08002B2CF9AE}" pid="3" name="MediaServiceImageTags">
    <vt:lpwstr/>
  </property>
</Properties>
</file>