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>
      <p:cViewPr varScale="1">
        <p:scale>
          <a:sx n="124" d="100"/>
          <a:sy n="124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C8BF8-B84F-E045-98BA-AF2067F452A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FC1BB-8544-F749-9FF8-21E1D4978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74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55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73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64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1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6F60-86E2-0E41-95C7-C0FFE61F4A8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9676-2426-684D-A270-4CC3B32E51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>
            <a:extLst>
              <a:ext uri="{FF2B5EF4-FFF2-40B4-BE49-F238E27FC236}">
                <a16:creationId xmlns:a16="http://schemas.microsoft.com/office/drawing/2014/main" id="{C54BDF05-811C-FDA2-E4C2-B06A5082ACE4}"/>
              </a:ext>
            </a:extLst>
          </p:cNvPr>
          <p:cNvPicPr preferRelativeResize="0"/>
          <p:nvPr userDrawn="1"/>
        </p:nvPicPr>
        <p:blipFill>
          <a:blip r:embed="rId13"/>
          <a:stretch>
            <a:fillRect/>
          </a:stretch>
        </p:blipFill>
        <p:spPr>
          <a:xfrm>
            <a:off x="7010400" y="6026946"/>
            <a:ext cx="2087562" cy="619124"/>
          </a:xfrm>
          <a:prstGeom prst="rect">
            <a:avLst/>
          </a:prstGeom>
        </p:spPr>
      </p:pic>
      <p:pic>
        <p:nvPicPr>
          <p:cNvPr id="8" name="Shape 18">
            <a:extLst>
              <a:ext uri="{FF2B5EF4-FFF2-40B4-BE49-F238E27FC236}">
                <a16:creationId xmlns:a16="http://schemas.microsoft.com/office/drawing/2014/main" id="{48F32706-FD3B-3455-B833-206F38C9A290}"/>
              </a:ext>
            </a:extLst>
          </p:cNvPr>
          <p:cNvPicPr preferRelativeResize="0"/>
          <p:nvPr userDrawn="1"/>
        </p:nvPicPr>
        <p:blipFill>
          <a:blip r:embed="rId14"/>
          <a:stretch>
            <a:fillRect/>
          </a:stretch>
        </p:blipFill>
        <p:spPr>
          <a:xfrm>
            <a:off x="46038" y="5887245"/>
            <a:ext cx="2982912" cy="7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52539" y="162782"/>
            <a:ext cx="7773305" cy="1567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buSzPct val="25000"/>
            </a:pPr>
            <a:r>
              <a:rPr lang="en-US" sz="3266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GEOG0113</a:t>
            </a:r>
            <a:br>
              <a:rPr lang="en-US" sz="3266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Measurement Guidance</a:t>
            </a:r>
            <a:endParaRPr lang="en-US" sz="3266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668656" y="3429001"/>
            <a:ext cx="5599307" cy="21429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vert="horz" lIns="0" tIns="25583" rIns="0" bIns="0" rtlCol="0" anchor="ctr" anchorCtr="1">
            <a:noAutofit/>
          </a:bodyPr>
          <a:lstStyle/>
          <a:p>
            <a:pPr>
              <a:lnSpc>
                <a:spcPct val="93000"/>
              </a:lnSpc>
              <a:spcBef>
                <a:spcPts val="0"/>
              </a:spcBef>
              <a:buSzPct val="25000"/>
            </a:pPr>
            <a:r>
              <a:rPr lang="en-US" sz="2903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H.Heorton</a:t>
            </a:r>
            <a:endParaRPr lang="en-US" sz="2903" b="1" dirty="0"/>
          </a:p>
          <a:p>
            <a:pPr>
              <a:lnSpc>
                <a:spcPct val="93000"/>
              </a:lnSpc>
              <a:spcBef>
                <a:spcPts val="0"/>
              </a:spcBef>
              <a:buSzPct val="25000"/>
            </a:pPr>
            <a:endParaRPr lang="en-US" sz="290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3000"/>
              </a:lnSpc>
              <a:spcBef>
                <a:spcPts val="0"/>
              </a:spcBef>
              <a:buSzPct val="25000"/>
            </a:pPr>
            <a:r>
              <a:rPr lang="en-US" sz="290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UCL Geography </a:t>
            </a:r>
          </a:p>
          <a:p>
            <a:pPr>
              <a:lnSpc>
                <a:spcPct val="93000"/>
              </a:lnSpc>
              <a:spcBef>
                <a:spcPts val="0"/>
              </a:spcBef>
              <a:buSzPct val="25000"/>
            </a:pPr>
            <a:r>
              <a:rPr lang="en-US" sz="290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NERC NCEO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490" y="273630"/>
            <a:ext cx="8226143" cy="117829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3000"/>
              </a:lnSpc>
              <a:spcBef>
                <a:spcPts val="0"/>
              </a:spcBef>
              <a:buSzPct val="25000"/>
            </a:pPr>
            <a:r>
              <a:rPr lang="en-US" sz="399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Disturbance (Fire)</a:t>
            </a:r>
          </a:p>
        </p:txBody>
      </p:sp>
      <p:sp>
        <p:nvSpPr>
          <p:cNvPr id="2" name="Shape 93">
            <a:extLst>
              <a:ext uri="{FF2B5EF4-FFF2-40B4-BE49-F238E27FC236}">
                <a16:creationId xmlns:a16="http://schemas.microsoft.com/office/drawing/2014/main" id="{4A4EDD77-E537-8325-BD1F-D2310EBA9843}"/>
              </a:ext>
            </a:extLst>
          </p:cNvPr>
          <p:cNvSpPr txBox="1">
            <a:spLocks/>
          </p:cNvSpPr>
          <p:nvPr/>
        </p:nvSpPr>
        <p:spPr>
          <a:xfrm>
            <a:off x="457490" y="1604329"/>
            <a:ext cx="8226143" cy="4524954"/>
          </a:xfrm>
          <a:prstGeom prst="rect">
            <a:avLst/>
          </a:prstGeom>
          <a:noFill/>
          <a:ln>
            <a:noFill/>
          </a:ln>
        </p:spPr>
        <p:txBody>
          <a:bodyPr vert="horz" lIns="0" tIns="25583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id="{788A0E70-0C4E-E678-C73C-D93A7904E5CF}"/>
              </a:ext>
            </a:extLst>
          </p:cNvPr>
          <p:cNvSpPr txBox="1">
            <a:spLocks/>
          </p:cNvSpPr>
          <p:nvPr/>
        </p:nvSpPr>
        <p:spPr>
          <a:xfrm>
            <a:off x="457489" y="1756729"/>
            <a:ext cx="8226143" cy="4524954"/>
          </a:xfrm>
          <a:prstGeom prst="rect">
            <a:avLst/>
          </a:prstGeom>
          <a:noFill/>
          <a:ln>
            <a:noFill/>
          </a:ln>
        </p:spPr>
        <p:txBody>
          <a:bodyPr vert="horz" lIns="0" tIns="25583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this topic covered using remote sensing methods?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enables burning and burnt land cover to be observed remotely?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operational data products are available for monitoring, and how do they relate to the previous point?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any remarkable recent results from these observations?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emissions from fires are important in a global context?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contributor to carbon fluxes, as a pollutant?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emission data are available and how are they created?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fires represented in modelling studies?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specific models</a:t>
            </a:r>
            <a:endParaRPr lang="en-US" sz="2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part of global climate models</a:t>
            </a:r>
            <a:endParaRPr lang="en-US" sz="2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observations used alongside models? </a:t>
            </a:r>
          </a:p>
          <a:p>
            <a:pPr marL="457200" indent="-457200">
              <a:buFont typeface="+mj-lt"/>
              <a:buAutoNum type="arabicPeriod"/>
            </a:pPr>
            <a:endParaRPr lang="en-US" sz="2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490" y="273630"/>
            <a:ext cx="8226143" cy="114347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3000"/>
              </a:lnSpc>
              <a:spcBef>
                <a:spcPts val="0"/>
              </a:spcBef>
              <a:buSzPct val="25000"/>
            </a:pPr>
            <a:r>
              <a:rPr lang="en-US" sz="399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 Stocks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xfrm>
            <a:off x="457490" y="1604329"/>
            <a:ext cx="8226143" cy="4524954"/>
          </a:xfrm>
          <a:prstGeom prst="rect">
            <a:avLst/>
          </a:prstGeom>
          <a:noFill/>
          <a:ln>
            <a:noFill/>
          </a:ln>
        </p:spPr>
        <p:txBody>
          <a:bodyPr vert="horz" lIns="0" tIns="25583" rIns="0" bIns="0" rtlCol="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Biomass density from ground data and allometric relationships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BIOMAS be measured? 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measurements exist at different scales?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a particular location that will make for a good case study?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Ground-based measurements of leaf area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this be achieved? What are the different techniques?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ground based measurements scaled up to satellite maps?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Biomass density from remote sensing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satellite instruments can be used for estimates of above ground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biomas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these work, and what are the limitations?</a:t>
            </a:r>
          </a:p>
          <a:p>
            <a:pPr marL="457200" indent="-457200">
              <a:buFont typeface="+mj-lt"/>
              <a:buAutoNum type="arabicPeriod"/>
            </a:pPr>
            <a:endParaRPr lang="en-US" sz="2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44379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490" y="273630"/>
            <a:ext cx="8226143" cy="114347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3000"/>
              </a:lnSpc>
              <a:spcBef>
                <a:spcPts val="0"/>
              </a:spcBef>
              <a:buSzPct val="25000"/>
            </a:pPr>
            <a:r>
              <a:rPr lang="en-US" sz="399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 Fluxes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xfrm>
            <a:off x="457490" y="1604329"/>
            <a:ext cx="8226143" cy="4524954"/>
          </a:xfrm>
          <a:prstGeom prst="rect">
            <a:avLst/>
          </a:prstGeom>
          <a:noFill/>
          <a:ln>
            <a:noFill/>
          </a:ln>
        </p:spPr>
        <p:txBody>
          <a:bodyPr vert="horz" lIns="0" tIns="25583" rIns="0" bIns="0" rtlCol="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 fluxes: Flux tower measurements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flux tower, and how does it work?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limitations for this method, and how are these dealt with?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key values can we get from these measurements?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 fluxes: Remote Sensing measurements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values can now be ‘observed’ reliably from space? 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(feel free to focus on the various aspects and methods for a single quantity)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what extent are these observations, or versions of a PEM?</a:t>
            </a:r>
          </a:p>
          <a:p>
            <a:pPr marL="457200" indent="-457200">
              <a:buFont typeface="+mj-lt"/>
              <a:buAutoNum type="arabicPeriod"/>
            </a:pPr>
            <a:endParaRPr lang="en-US" sz="2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18368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490" y="273630"/>
            <a:ext cx="8226143" cy="114347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3000"/>
              </a:lnSpc>
              <a:spcBef>
                <a:spcPts val="0"/>
              </a:spcBef>
              <a:buSzPct val="25000"/>
            </a:pPr>
            <a:r>
              <a:rPr lang="en-US" sz="399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Coursework Example 1</a:t>
            </a:r>
            <a:br>
              <a:rPr lang="en-US" sz="399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Perspective</a:t>
            </a:r>
            <a:endParaRPr lang="en-US" sz="3992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xfrm>
            <a:off x="457490" y="1604329"/>
            <a:ext cx="8226143" cy="4524954"/>
          </a:xfrm>
          <a:prstGeom prst="rect">
            <a:avLst/>
          </a:prstGeom>
          <a:noFill/>
          <a:ln>
            <a:noFill/>
          </a:ln>
        </p:spPr>
        <p:txBody>
          <a:bodyPr vert="horz" lIns="0" tIns="25583" rIns="0" bIns="0" rtlCol="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essay starts with a theoretical overview of how the Terrestrial Carbon Cycle works.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covers key processes and defines key values (GPP, NPP,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expands into the sizes of global carbon stocks and fluxes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 are used, well cited and described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regional variations are described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drivers of carbon fluxes are described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class figures are used here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back to the previous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 techniques are contrasted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PEMs vs DGVMs, why do they exist and what are the limitations of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studies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role of fire on global carbon budgets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challenges in getting PFTs to adapt to observed changes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 advances in using NDVI to improve phenological models</a:t>
            </a:r>
          </a:p>
        </p:txBody>
      </p:sp>
    </p:spTree>
    <p:extLst>
      <p:ext uri="{BB962C8B-B14F-4D97-AF65-F5344CB8AC3E}">
        <p14:creationId xmlns:p14="http://schemas.microsoft.com/office/powerpoint/2010/main" val="258361069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490" y="273630"/>
            <a:ext cx="8226143" cy="114347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3000"/>
              </a:lnSpc>
              <a:spcBef>
                <a:spcPts val="0"/>
              </a:spcBef>
              <a:buSzPct val="25000"/>
            </a:pPr>
            <a:r>
              <a:rPr lang="en-US" sz="399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Coursework Example 2</a:t>
            </a:r>
            <a:br>
              <a:rPr lang="en-US" sz="399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Studies</a:t>
            </a:r>
            <a:endParaRPr lang="en-US" sz="3992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xfrm>
            <a:off x="457490" y="1604329"/>
            <a:ext cx="8226143" cy="4524954"/>
          </a:xfrm>
          <a:prstGeom prst="rect">
            <a:avLst/>
          </a:prstGeom>
          <a:noFill/>
          <a:ln>
            <a:noFill/>
          </a:ln>
        </p:spPr>
        <p:txBody>
          <a:bodyPr vert="horz" lIns="0" tIns="25583" rIns="0" bIns="0" rtlCol="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energy balance defined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 to the role of green house gases and anthropogenic changes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class notes used to show the role of orbits and seasons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global role of Terrestrial Vegetation defined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NPP and GPP defined using PEM examples</a:t>
            </a:r>
          </a:p>
          <a:p>
            <a:pPr lvl="1"/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Complexities and biomes defined using DGVM as an example</a:t>
            </a:r>
            <a:endParaRPr lang="en-US" sz="2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case studies then used to cover key aspects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region where climate change has caused drier conditions and more wildfires - used to explain fire remote sensing techniques and feedbacks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region of direct deforestation and the resultant effects on the TC cycle - also used to show the difficulty in observing forest carbon stocks using NDVI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case study of crop land management and CH4 emission – how these are monitored and the global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70556957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4275</TotalTime>
  <Words>572</Words>
  <Application>Microsoft Macintosh PowerPoint</Application>
  <PresentationFormat>On-screen Show (4:3)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GEOG0113 Measurement Guidance</vt:lpstr>
      <vt:lpstr>Disturbance (Fire)</vt:lpstr>
      <vt:lpstr>Carbon Stocks</vt:lpstr>
      <vt:lpstr>Carbon Fluxes</vt:lpstr>
      <vt:lpstr>Coursework Example 1 Global Perspective</vt:lpstr>
      <vt:lpstr>Coursework Example 2 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GEOG0113 Measurement Guidance</dc:title>
  <dc:creator>Heorton, Harry</dc:creator>
  <cp:lastModifiedBy>Heorton, Harry</cp:lastModifiedBy>
  <cp:revision>8</cp:revision>
  <dcterms:created xsi:type="dcterms:W3CDTF">2023-02-28T11:07:30Z</dcterms:created>
  <dcterms:modified xsi:type="dcterms:W3CDTF">2023-03-03T10:23:10Z</dcterms:modified>
</cp:coreProperties>
</file>