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8"/>
  </p:notesMasterIdLst>
  <p:sldIdLst>
    <p:sldId id="269" r:id="rId2"/>
    <p:sldId id="347" r:id="rId3"/>
    <p:sldId id="348" r:id="rId4"/>
    <p:sldId id="350" r:id="rId5"/>
    <p:sldId id="351" r:id="rId6"/>
    <p:sldId id="349" r:id="rId7"/>
  </p:sldIdLst>
  <p:sldSz cx="10080625" cy="7559675"/>
  <p:notesSz cx="7559675" cy="10691813"/>
  <p:defaultTextStyle>
    <a:defPPr>
      <a:defRPr lang="en-GB"/>
    </a:defPPr>
    <a:lvl1pPr algn="ctr" defTabSz="449263" rtl="0" fontAlgn="base" hangingPunct="0">
      <a:lnSpc>
        <a:spcPct val="93000"/>
      </a:lnSpc>
      <a:spcBef>
        <a:spcPct val="50000"/>
      </a:spcBef>
      <a:spcAft>
        <a:spcPct val="0"/>
      </a:spcAft>
      <a:buClr>
        <a:srgbClr val="000000"/>
      </a:buClr>
      <a:buSzPct val="100000"/>
      <a:buFont typeface="Times New Roman" charset="0"/>
      <a:defRPr sz="4400" kern="1200">
        <a:solidFill>
          <a:srgbClr val="000000"/>
        </a:solidFill>
        <a:latin typeface="Arial" charset="0"/>
        <a:ea typeface="+mn-ea"/>
        <a:cs typeface="+mn-cs"/>
      </a:defRPr>
    </a:lvl1pPr>
    <a:lvl2pPr marL="742950" indent="-285750" algn="ctr" defTabSz="449263" rtl="0" fontAlgn="base" hangingPunct="0">
      <a:lnSpc>
        <a:spcPct val="93000"/>
      </a:lnSpc>
      <a:spcBef>
        <a:spcPct val="50000"/>
      </a:spcBef>
      <a:spcAft>
        <a:spcPct val="0"/>
      </a:spcAft>
      <a:buClr>
        <a:srgbClr val="000000"/>
      </a:buClr>
      <a:buSzPct val="100000"/>
      <a:buFont typeface="Times New Roman" charset="0"/>
      <a:defRPr sz="4400" kern="1200">
        <a:solidFill>
          <a:srgbClr val="000000"/>
        </a:solidFill>
        <a:latin typeface="Arial" charset="0"/>
        <a:ea typeface="+mn-ea"/>
        <a:cs typeface="+mn-cs"/>
      </a:defRPr>
    </a:lvl2pPr>
    <a:lvl3pPr marL="1143000" indent="-228600" algn="ctr" defTabSz="449263" rtl="0" fontAlgn="base" hangingPunct="0">
      <a:lnSpc>
        <a:spcPct val="93000"/>
      </a:lnSpc>
      <a:spcBef>
        <a:spcPct val="50000"/>
      </a:spcBef>
      <a:spcAft>
        <a:spcPct val="0"/>
      </a:spcAft>
      <a:buClr>
        <a:srgbClr val="000000"/>
      </a:buClr>
      <a:buSzPct val="100000"/>
      <a:buFont typeface="Times New Roman" charset="0"/>
      <a:defRPr sz="4400" kern="1200">
        <a:solidFill>
          <a:srgbClr val="000000"/>
        </a:solidFill>
        <a:latin typeface="Arial" charset="0"/>
        <a:ea typeface="+mn-ea"/>
        <a:cs typeface="+mn-cs"/>
      </a:defRPr>
    </a:lvl3pPr>
    <a:lvl4pPr marL="1600200" indent="-228600" algn="ctr" defTabSz="449263" rtl="0" fontAlgn="base" hangingPunct="0">
      <a:lnSpc>
        <a:spcPct val="93000"/>
      </a:lnSpc>
      <a:spcBef>
        <a:spcPct val="50000"/>
      </a:spcBef>
      <a:spcAft>
        <a:spcPct val="0"/>
      </a:spcAft>
      <a:buClr>
        <a:srgbClr val="000000"/>
      </a:buClr>
      <a:buSzPct val="100000"/>
      <a:buFont typeface="Times New Roman" charset="0"/>
      <a:defRPr sz="4400" kern="1200">
        <a:solidFill>
          <a:srgbClr val="000000"/>
        </a:solidFill>
        <a:latin typeface="Arial" charset="0"/>
        <a:ea typeface="+mn-ea"/>
        <a:cs typeface="+mn-cs"/>
      </a:defRPr>
    </a:lvl4pPr>
    <a:lvl5pPr marL="2057400" indent="-228600" algn="ctr" defTabSz="449263" rtl="0" fontAlgn="base" hangingPunct="0">
      <a:lnSpc>
        <a:spcPct val="93000"/>
      </a:lnSpc>
      <a:spcBef>
        <a:spcPct val="50000"/>
      </a:spcBef>
      <a:spcAft>
        <a:spcPct val="0"/>
      </a:spcAft>
      <a:buClr>
        <a:srgbClr val="000000"/>
      </a:buClr>
      <a:buSzPct val="100000"/>
      <a:buFont typeface="Times New Roman" charset="0"/>
      <a:defRPr sz="44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44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44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44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4400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FFDF"/>
    <a:srgbClr val="FFB0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12" d="100"/>
          <a:sy n="112" d="100"/>
        </p:scale>
        <p:origin x="1856" y="200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409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latin typeface="Times New Roman" charset="0"/>
              </a:defRPr>
            </a:lvl1pPr>
          </a:lstStyle>
          <a:p>
            <a:pPr>
              <a:defRPr/>
            </a:pPr>
            <a:fld id="{51926520-7087-8B4D-A1C5-EECB1E05DA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2578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34505D7-5FAC-2D4C-8468-D7BCBDAF90BA}" type="slidenum">
              <a:rPr lang="en-GB"/>
              <a:pPr/>
              <a:t>1</a:t>
            </a:fld>
            <a:endParaRPr lang="en-GB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ogo_sm_blk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6732588"/>
            <a:ext cx="2087563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2" descr="NCEO_logo_lr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44463" y="6692900"/>
            <a:ext cx="2982912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12888" y="4284663"/>
            <a:ext cx="7056437" cy="1931987"/>
          </a:xfrm>
          <a:solidFill>
            <a:srgbClr val="99CC00"/>
          </a:solidFill>
        </p:spPr>
        <p:txBody>
          <a:bodyPr/>
          <a:lstStyle>
            <a:lvl1pPr marL="0" indent="0" algn="ctr">
              <a:spcAft>
                <a:spcPct val="0"/>
              </a:spcAft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ED92E-2888-844C-94C2-8FB15BD865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825" y="301625"/>
            <a:ext cx="6648450" cy="64547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3EB0F-6318-DA4F-8186-9E0ACBC2904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F25BA-1BFD-9547-A2A9-3A185E6726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96754-F929-E643-80B3-6E76ECBCE8B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335BA-F629-3D4E-BB9C-7133D433DE8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A8E9E-B45A-F744-8626-56605351F0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AAFB5-F62E-5646-8874-B488CA10C4D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88EB6-A3F7-3C4A-A074-A7C48919A16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FED7F-E23D-7C41-8722-1700A4A2393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68CD4-F4A0-2B41-885C-80CE7EAA3E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301625"/>
            <a:ext cx="9067800" cy="1260475"/>
          </a:xfrm>
          <a:prstGeom prst="rect">
            <a:avLst/>
          </a:prstGeom>
          <a:solidFill>
            <a:srgbClr val="99CC00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1768475"/>
            <a:ext cx="9067800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1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4825" y="6886575"/>
            <a:ext cx="2344738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Times New Roman" charset="0"/>
              </a:defRPr>
            </a:lvl1pPr>
          </a:lstStyle>
          <a:p>
            <a:pPr>
              <a:defRPr/>
            </a:pPr>
            <a:fld id="{CD9C5664-7F6F-BE4A-ABCB-429E19C7B59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1" name="Picture 7" descr="logo_sm_blk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600950" y="6732588"/>
            <a:ext cx="2087563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9" descr="NCEO_logo_lrg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44463" y="6692900"/>
            <a:ext cx="2982912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ＭＳ Ｐゴシック" charset="-128"/>
        </a:defRPr>
      </a:lvl2pPr>
      <a:lvl3pPr marL="1143000" indent="-230188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ＭＳ Ｐゴシック" charset="-128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ＭＳ Ｐゴシック" charset="-128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ＭＳ Ｐゴシック" charset="-128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ＭＳ Ｐゴシック" charset="-128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ＭＳ Ｐゴシック" charset="-128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ＭＳ Ｐゴシック" charset="-128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3.png"/><Relationship Id="rId4" Type="http://schemas.openxmlformats.org/officeDocument/2006/relationships/hyperlink" Target="https://ucl-eo-geog0133.readthedocs-hosted.com/en/latest/?badge=late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92163" y="611485"/>
            <a:ext cx="8496621" cy="227458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eaLnBrk="1"/>
            <a:r>
              <a:rPr lang="en-US" sz="3600" b="1" dirty="0"/>
              <a:t>GEOG0113</a:t>
            </a:r>
            <a:br>
              <a:rPr lang="en-US" sz="3600" b="1" dirty="0"/>
            </a:br>
            <a:r>
              <a:rPr lang="en-US" sz="3600" b="1" dirty="0"/>
              <a:t>TERRESTRIAL CARBON: MODELLING and MONITORING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839912" y="3779837"/>
            <a:ext cx="6172200" cy="2362200"/>
          </a:xfrm>
          <a:solidFill>
            <a:schemeClr val="bg1">
              <a:lumMod val="85000"/>
            </a:schemeClr>
          </a:solidFill>
        </p:spPr>
        <p:txBody>
          <a:bodyPr anchor="ctr" anchorCtr="1"/>
          <a:lstStyle/>
          <a:p>
            <a:pPr eaLnBrk="1"/>
            <a:r>
              <a:rPr lang="en-GB" b="1" dirty="0"/>
              <a:t>P. Lewis</a:t>
            </a:r>
          </a:p>
          <a:p>
            <a:pPr eaLnBrk="1"/>
            <a:r>
              <a:rPr lang="en-GB" dirty="0"/>
              <a:t>UCL Geography </a:t>
            </a:r>
          </a:p>
          <a:p>
            <a:pPr eaLnBrk="1"/>
            <a:r>
              <a:rPr lang="en-GB" dirty="0"/>
              <a:t>&amp; NERC NCEO</a:t>
            </a:r>
            <a:endParaRPr lang="en-US" dirty="0"/>
          </a:p>
        </p:txBody>
      </p:sp>
      <p:pic>
        <p:nvPicPr>
          <p:cNvPr id="2" name="Audio Recording 11 Jan 2021 at 14:02:28" descr="Audio Recording 11 Jan 2021 at 14:02:28">
            <a:hlinkClick r:id="" action="ppaction://media"/>
            <a:extLst>
              <a:ext uri="{FF2B5EF4-FFF2-40B4-BE49-F238E27FC236}">
                <a16:creationId xmlns:a16="http://schemas.microsoft.com/office/drawing/2014/main" id="{7CD2BF1F-D6B8-7448-976B-90CD067449E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3912" y="3373437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86"/>
    </mc:Choice>
    <mc:Fallback xmlns="">
      <p:transition spd="slow" advTm="160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54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Aims of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Terrestrial Carbon: </a:t>
            </a:r>
            <a:r>
              <a:rPr lang="en-US" sz="2400" dirty="0" err="1"/>
              <a:t>modelling</a:t>
            </a:r>
            <a:r>
              <a:rPr lang="en-US" sz="2400" dirty="0"/>
              <a:t> and monitoring module aims:</a:t>
            </a:r>
          </a:p>
          <a:p>
            <a:r>
              <a:rPr lang="en-US" sz="2400" dirty="0"/>
              <a:t>To outline the role of vegetation in the carbon cycle and the wider climate system</a:t>
            </a:r>
          </a:p>
          <a:p>
            <a:r>
              <a:rPr lang="en-US" sz="2400" dirty="0"/>
              <a:t>To outline how the vegetation carbon cycle can be </a:t>
            </a:r>
            <a:r>
              <a:rPr lang="en-US" sz="2400" dirty="0" err="1"/>
              <a:t>modelled</a:t>
            </a:r>
            <a:r>
              <a:rPr lang="en-US" sz="2400" dirty="0"/>
              <a:t> and use the models in prediction</a:t>
            </a:r>
          </a:p>
          <a:p>
            <a:r>
              <a:rPr lang="en-US" sz="2400" dirty="0"/>
              <a:t>To provide the linkages between the models and remote sensing observations </a:t>
            </a:r>
          </a:p>
          <a:p>
            <a:r>
              <a:rPr lang="en-US" sz="2400" dirty="0"/>
              <a:t>To enable the students to use remote sensing (and other) data to constrain, test and </a:t>
            </a:r>
            <a:r>
              <a:rPr lang="en-US" sz="2400" dirty="0" err="1"/>
              <a:t>criticise</a:t>
            </a:r>
            <a:r>
              <a:rPr lang="en-US" sz="2400" dirty="0"/>
              <a:t> the models</a:t>
            </a:r>
          </a:p>
          <a:p>
            <a:r>
              <a:rPr lang="en-US" sz="2400" dirty="0"/>
              <a:t>To expose the students to modern statistical methods in combining data and models</a:t>
            </a:r>
          </a:p>
          <a:p>
            <a:endParaRPr lang="en-US" sz="2400" dirty="0"/>
          </a:p>
        </p:txBody>
      </p:sp>
      <p:pic>
        <p:nvPicPr>
          <p:cNvPr id="4" name="Audio Recording 11 Jan 2021 at 14:04:43" descr="Audio Recording 11 Jan 2021 at 14:04:43">
            <a:hlinkClick r:id="" action="ppaction://media"/>
            <a:extLst>
              <a:ext uri="{FF2B5EF4-FFF2-40B4-BE49-F238E27FC236}">
                <a16:creationId xmlns:a16="http://schemas.microsoft.com/office/drawing/2014/main" id="{7F52E7D5-A21E-4E4C-81B0-258231A890B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33913" y="337343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9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964"/>
    </mc:Choice>
    <mc:Fallback xmlns="">
      <p:transition spd="slow" advTm="849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918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module will cover:</a:t>
            </a:r>
          </a:p>
          <a:p>
            <a:pPr>
              <a:buFont typeface="Arial"/>
              <a:buChar char="•"/>
            </a:pPr>
            <a:r>
              <a:rPr lang="en-US" sz="2400" dirty="0"/>
              <a:t>The role of vegetation in the climate system</a:t>
            </a:r>
          </a:p>
          <a:p>
            <a:pPr>
              <a:buFont typeface="Arial"/>
              <a:buChar char="•"/>
            </a:pPr>
            <a:r>
              <a:rPr lang="en-US" sz="2400" dirty="0"/>
              <a:t>Terrestrial vegetation dynamics </a:t>
            </a:r>
            <a:r>
              <a:rPr lang="en-US" sz="2400" dirty="0" err="1"/>
              <a:t>modelling</a:t>
            </a: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Remote sensing of vegetation</a:t>
            </a:r>
          </a:p>
          <a:p>
            <a:pPr>
              <a:buFont typeface="Arial"/>
              <a:buChar char="•"/>
            </a:pPr>
            <a:r>
              <a:rPr lang="en-US" sz="2400" dirty="0"/>
              <a:t>Radiation interactions with vegetation</a:t>
            </a:r>
          </a:p>
          <a:p>
            <a:pPr>
              <a:buFont typeface="Arial"/>
              <a:buChar char="•"/>
            </a:pPr>
            <a:r>
              <a:rPr lang="en-US" sz="2400" dirty="0"/>
              <a:t>Model inversion in remote sensing</a:t>
            </a:r>
          </a:p>
          <a:p>
            <a:pPr>
              <a:buFont typeface="Arial"/>
              <a:buChar char="•"/>
            </a:pPr>
            <a:r>
              <a:rPr lang="en-US" sz="2400" dirty="0"/>
              <a:t>Concepts and </a:t>
            </a:r>
            <a:r>
              <a:rPr lang="en-US" sz="2400" dirty="0" err="1"/>
              <a:t>maths</a:t>
            </a:r>
            <a:r>
              <a:rPr lang="en-US" sz="2400" dirty="0"/>
              <a:t> of data assimilation</a:t>
            </a:r>
          </a:p>
          <a:p>
            <a:pPr>
              <a:buFont typeface="Arial"/>
              <a:buChar char="•"/>
            </a:pPr>
            <a:r>
              <a:rPr lang="en-US" sz="2400" dirty="0"/>
              <a:t>Using remote sensing data to constrain and test vegetation dynamics models</a:t>
            </a:r>
          </a:p>
          <a:p>
            <a:endParaRPr lang="en-US" sz="2400" dirty="0"/>
          </a:p>
        </p:txBody>
      </p:sp>
      <p:pic>
        <p:nvPicPr>
          <p:cNvPr id="4" name="Audio Recording 11 Jan 2021 at 14:05:29" descr="Audio Recording 11 Jan 2021 at 14:05:29">
            <a:hlinkClick r:id="" action="ppaction://media"/>
            <a:extLst>
              <a:ext uri="{FF2B5EF4-FFF2-40B4-BE49-F238E27FC236}">
                <a16:creationId xmlns:a16="http://schemas.microsoft.com/office/drawing/2014/main" id="{E3535B93-5A38-9D4F-82E0-9476FEAB6E0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33913" y="337343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2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63"/>
    </mc:Choice>
    <mc:Fallback xmlns="">
      <p:transition spd="slow" advTm="114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29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module will be delivered through: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Lectures (ppt summary, extensive web notes)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Computer laboratory work (Python notebooks)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Student-led seminars</a:t>
            </a:r>
            <a:endParaRPr lang="en-US" sz="2400" dirty="0"/>
          </a:p>
        </p:txBody>
      </p:sp>
      <p:pic>
        <p:nvPicPr>
          <p:cNvPr id="4" name="Audio Recording 11 Jan 2021 at 14:06:51" descr="Audio Recording 11 Jan 2021 at 14:06:51">
            <a:hlinkClick r:id="" action="ppaction://media"/>
            <a:extLst>
              <a:ext uri="{FF2B5EF4-FFF2-40B4-BE49-F238E27FC236}">
                <a16:creationId xmlns:a16="http://schemas.microsoft.com/office/drawing/2014/main" id="{F3DF6BA2-0345-6F4B-876C-32D9EA4A807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33913" y="337343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1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58"/>
    </mc:Choice>
    <mc:Fallback xmlns="">
      <p:transition spd="slow" advTm="337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90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At the end of the module, students should:</a:t>
            </a:r>
          </a:p>
          <a:p>
            <a:pPr>
              <a:buFont typeface="Arial"/>
              <a:buChar char="•"/>
            </a:pPr>
            <a:r>
              <a:rPr lang="en-US" sz="2400" dirty="0"/>
              <a:t>Appreciate the role of vegetation in the carbon cycle and the climate system</a:t>
            </a:r>
          </a:p>
          <a:p>
            <a:pPr>
              <a:buFont typeface="Arial"/>
              <a:buChar char="•"/>
            </a:pPr>
            <a:r>
              <a:rPr lang="en-US" sz="2400" dirty="0"/>
              <a:t>Appreciate the role, strengths and weaknesses of models of global vegetation processes</a:t>
            </a:r>
          </a:p>
          <a:p>
            <a:pPr>
              <a:buFont typeface="Arial"/>
              <a:buChar char="•"/>
            </a:pPr>
            <a:r>
              <a:rPr lang="en-US" sz="2400" dirty="0"/>
              <a:t>Understand the factors affecting remote sensing measurements of vegetation </a:t>
            </a:r>
          </a:p>
          <a:p>
            <a:pPr>
              <a:buFont typeface="Arial"/>
              <a:buChar char="•"/>
            </a:pPr>
            <a:r>
              <a:rPr lang="en-US" sz="2400" dirty="0"/>
              <a:t>Understand how to use models and observations in combination to improve estimates of carbon fluxes and pools</a:t>
            </a:r>
          </a:p>
          <a:p>
            <a:pPr>
              <a:buFont typeface="Arial"/>
              <a:buChar char="•"/>
            </a:pPr>
            <a:r>
              <a:rPr lang="en-US" sz="2400" dirty="0"/>
              <a:t>Have an understanding of data assimilation</a:t>
            </a:r>
          </a:p>
          <a:p>
            <a:endParaRPr lang="en-US" sz="2400" dirty="0"/>
          </a:p>
        </p:txBody>
      </p:sp>
      <p:pic>
        <p:nvPicPr>
          <p:cNvPr id="4" name="Audio Recording 11 Jan 2021 at 14:07:14" descr="Audio Recording 11 Jan 2021 at 14:07:14">
            <a:hlinkClick r:id="" action="ppaction://media"/>
            <a:extLst>
              <a:ext uri="{FF2B5EF4-FFF2-40B4-BE49-F238E27FC236}">
                <a16:creationId xmlns:a16="http://schemas.microsoft.com/office/drawing/2014/main" id="{64C21102-B900-3944-9F32-9975EE6F48A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33913" y="337343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5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075"/>
    </mc:Choice>
    <mc:Fallback xmlns="">
      <p:transition spd="slow" advTm="460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30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Assessment, course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100% of the assessment, essay-based questions, answer 2 Q from 6 (in 24 hours)</a:t>
            </a:r>
          </a:p>
          <a:p>
            <a:r>
              <a:rPr lang="en-US" dirty="0"/>
              <a:t>Course material, announcements via </a:t>
            </a:r>
            <a:r>
              <a:rPr lang="en-US" dirty="0" err="1"/>
              <a:t>moodle</a:t>
            </a:r>
            <a:r>
              <a:rPr lang="en-US" dirty="0"/>
              <a:t> &amp; links to </a:t>
            </a:r>
            <a:r>
              <a:rPr lang="en-US" dirty="0" err="1"/>
              <a:t>practicals</a:t>
            </a:r>
            <a:r>
              <a:rPr lang="en-US" dirty="0"/>
              <a:t> </a:t>
            </a:r>
          </a:p>
          <a:p>
            <a:r>
              <a:rPr lang="en-US" dirty="0"/>
              <a:t>	</a:t>
            </a:r>
            <a:r>
              <a:rPr lang="en-US" dirty="0">
                <a:hlinkClick r:id="rId4"/>
              </a:rPr>
              <a:t>https://ucl-eo-geog0133.readthedocs-hosted.com/en/latest/?badge=latest</a:t>
            </a:r>
            <a:endParaRPr lang="en-US" dirty="0"/>
          </a:p>
          <a:p>
            <a:endParaRPr lang="en-US" dirty="0"/>
          </a:p>
        </p:txBody>
      </p:sp>
      <p:pic>
        <p:nvPicPr>
          <p:cNvPr id="4" name="Audio Recording 11 Jan 2021 at 14:07:49" descr="Audio Recording 11 Jan 2021 at 14:07:49">
            <a:hlinkClick r:id="" action="ppaction://media"/>
            <a:extLst>
              <a:ext uri="{FF2B5EF4-FFF2-40B4-BE49-F238E27FC236}">
                <a16:creationId xmlns:a16="http://schemas.microsoft.com/office/drawing/2014/main" id="{E0F12EF1-D633-854A-8829-95C6CD38694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3913" y="337343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7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93"/>
    </mc:Choice>
    <mc:Fallback xmlns="">
      <p:transition spd="slow" advTm="246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5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oval" w="med" len="med"/>
          <a:tailEnd type="triangl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0">
          <a:lnSpc>
            <a:spcPct val="93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4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oval" w="med" len="med"/>
          <a:tailEnd type="triangl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0">
          <a:lnSpc>
            <a:spcPct val="93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4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4923</TotalTime>
  <Words>303</Words>
  <Application>Microsoft Macintosh PowerPoint</Application>
  <PresentationFormat>Custom</PresentationFormat>
  <Paragraphs>37</Paragraphs>
  <Slides>6</Slides>
  <Notes>1</Notes>
  <HiddenSlides>0</HiddenSlides>
  <MMClips>6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Default Design</vt:lpstr>
      <vt:lpstr>GEOG0113 TERRESTRIAL CARBON: MODELLING and MONITORING </vt:lpstr>
      <vt:lpstr>Aims of course</vt:lpstr>
      <vt:lpstr>Content of the course</vt:lpstr>
      <vt:lpstr>Format</vt:lpstr>
      <vt:lpstr>Learning outcomes</vt:lpstr>
      <vt:lpstr>Assessment, course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EOLDAS Data Assimilation algorithm</dc:title>
  <dc:creator>Tristan Quaife</dc:creator>
  <cp:lastModifiedBy>Lewis, Philip</cp:lastModifiedBy>
  <cp:revision>100</cp:revision>
  <cp:lastPrinted>1601-01-01T00:00:00Z</cp:lastPrinted>
  <dcterms:created xsi:type="dcterms:W3CDTF">2010-11-25T08:35:40Z</dcterms:created>
  <dcterms:modified xsi:type="dcterms:W3CDTF">2021-01-13T10:53:00Z</dcterms:modified>
</cp:coreProperties>
</file>