
<file path=[Content_Types].xml><?xml version="1.0" encoding="utf-8"?>
<Types xmlns="http://schemas.openxmlformats.org/package/2006/content-types">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14"/>
  </p:notesMasterIdLst>
  <p:sldIdLst>
    <p:sldId id="256" r:id="rId2"/>
    <p:sldId id="257" r:id="rId3"/>
    <p:sldId id="297" r:id="rId4"/>
    <p:sldId id="298" r:id="rId5"/>
    <p:sldId id="299" r:id="rId6"/>
    <p:sldId id="300" r:id="rId7"/>
    <p:sldId id="301" r:id="rId8"/>
    <p:sldId id="302" r:id="rId9"/>
    <p:sldId id="303" r:id="rId10"/>
    <p:sldId id="304" r:id="rId11"/>
    <p:sldId id="305" r:id="rId12"/>
    <p:sldId id="333" r:id="rId13"/>
  </p:sldIdLst>
  <p:sldSz cx="10080625" cy="7559675"/>
  <p:notesSz cx="7559675" cy="10691813"/>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7896"/>
  </p:normalViewPr>
  <p:slideViewPr>
    <p:cSldViewPr snapToGrid="0" snapToObjects="1">
      <p:cViewPr varScale="1">
        <p:scale>
          <a:sx n="91" d="100"/>
          <a:sy n="91" d="100"/>
        </p:scale>
        <p:origin x="13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 name="Shape 3"/>
          <p:cNvSpPr txBox="1">
            <a:spLocks noGrp="1"/>
          </p:cNvSpPr>
          <p:nvPr>
            <p:ph type="body" idx="1"/>
          </p:nvPr>
        </p:nvSpPr>
        <p:spPr>
          <a:xfrm>
            <a:off x="755650" y="5078412"/>
            <a:ext cx="6046787" cy="4810124"/>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txBox="1">
            <a:spLocks noGrp="1"/>
          </p:cNvSpPr>
          <p:nvPr>
            <p:ph type="hdr" idx="3"/>
          </p:nvPr>
        </p:nvSpPr>
        <p:spPr>
          <a:xfrm>
            <a:off x="0" y="0"/>
            <a:ext cx="3279775" cy="533399"/>
          </a:xfrm>
          <a:prstGeom prst="rect">
            <a:avLst/>
          </a:prstGeom>
          <a:noFill/>
          <a:ln>
            <a:noFill/>
          </a:ln>
        </p:spPr>
        <p:txBody>
          <a:bodyPr lIns="91425" tIns="91425" rIns="91425" bIns="91425" anchor="t"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 name="Shape 5"/>
          <p:cNvSpPr txBox="1">
            <a:spLocks noGrp="1"/>
          </p:cNvSpPr>
          <p:nvPr>
            <p:ph type="dt" idx="10"/>
          </p:nvPr>
        </p:nvSpPr>
        <p:spPr>
          <a:xfrm>
            <a:off x="4278312" y="0"/>
            <a:ext cx="3279775" cy="533399"/>
          </a:xfrm>
          <a:prstGeom prst="rect">
            <a:avLst/>
          </a:prstGeom>
          <a:noFill/>
          <a:ln>
            <a:noFill/>
          </a:ln>
        </p:spPr>
        <p:txBody>
          <a:bodyPr lIns="91425" tIns="91425" rIns="91425" bIns="91425" anchor="t" anchorCtr="0"/>
          <a:lstStyle>
            <a:lvl1pPr marL="0" marR="0" indent="0" algn="r"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10156825"/>
            <a:ext cx="3279775" cy="533399"/>
          </a:xfrm>
          <a:prstGeom prst="rect">
            <a:avLst/>
          </a:prstGeom>
          <a:noFill/>
          <a:ln>
            <a:noFill/>
          </a:ln>
        </p:spPr>
        <p:txBody>
          <a:bodyPr lIns="91425" tIns="91425" rIns="91425" bIns="91425" anchor="b"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4278312" y="10156825"/>
            <a:ext cx="3279775" cy="533399"/>
          </a:xfrm>
          <a:prstGeom prst="rect">
            <a:avLst/>
          </a:prstGeom>
          <a:noFill/>
          <a:ln>
            <a:noFill/>
          </a:ln>
        </p:spPr>
        <p:txBody>
          <a:bodyPr lIns="91425" tIns="91425" rIns="91425" bIns="91425" anchor="b" anchorCtr="0"/>
          <a:lstStyle>
            <a:lvl1pPr marL="0" marR="0" indent="0" algn="r" rtl="0">
              <a:spcBef>
                <a:spcPts val="0"/>
              </a:spcBef>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
        <p:nvSpPr>
          <p:cNvPr id="89" name="Shape 89"/>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 name="Shape 90"/>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6" name="Shape 426"/>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baseline="0"/>
              <a:t>These results are claimed to be ‘relatively good’ considering this is a relatively poorly understood variable,and one thing the study highlights is degree of our current uncertainty of this quantity. Within this range of spread then, the PEMs performed no more poorly than other models and PEMs should be considered a viable semi-independent approach for NPP monitoring.</a:t>
            </a:r>
          </a:p>
          <a:p>
            <a:endParaRPr lang="en-US" sz="1800" b="0" i="0" u="none" strike="noStrike" cap="none" baseline="0"/>
          </a:p>
        </p:txBody>
      </p:sp>
      <p:sp>
        <p:nvSpPr>
          <p:cNvPr id="427" name="Shape 427"/>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33" name="Shape 433"/>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636" name="Shape 63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96" name="Shape 9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7" name="Shape 377"/>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200" b="0" i="1" u="none" strike="noStrike" cap="none" baseline="0">
                <a:solidFill>
                  <a:srgbClr val="000000"/>
                </a:solidFill>
                <a:latin typeface="Times New Roman"/>
                <a:ea typeface="Times New Roman"/>
                <a:cs typeface="Times New Roman"/>
                <a:sym typeface="Times New Roman"/>
              </a:rPr>
              <a:t>GPP</a:t>
            </a:r>
            <a:r>
              <a:rPr lang="en-US" sz="1800" b="0" i="0" u="none" strike="noStrike" cap="none" baseline="0"/>
              <a:t> is the Gross Primary Productivity (</a:t>
            </a:r>
            <a:r>
              <a:rPr lang="en-US" sz="1200" b="0" i="1" u="none" strike="noStrike" cap="none" baseline="0">
                <a:solidFill>
                  <a:srgbClr val="000000"/>
                </a:solidFill>
                <a:latin typeface="Times New Roman"/>
                <a:ea typeface="Times New Roman"/>
                <a:cs typeface="Times New Roman"/>
                <a:sym typeface="Times New Roman"/>
              </a:rPr>
              <a:t>gCm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a:t>
            </a:r>
            <a:r>
              <a:rPr lang="en-US" sz="1200" b="0" i="1" u="none" strike="noStrike" cap="none" baseline="0">
                <a:solidFill>
                  <a:srgbClr val="000000"/>
                </a:solidFill>
                <a:latin typeface="Times New Roman"/>
                <a:ea typeface="Times New Roman"/>
                <a:cs typeface="Times New Roman"/>
                <a:sym typeface="Times New Roman"/>
              </a:rPr>
              <a:t>ϵ</a:t>
            </a:r>
            <a:r>
              <a:rPr lang="en-US" sz="1800" b="0" i="0" u="none" strike="noStrike" cap="none" baseline="0"/>
              <a:t> is the ‘light use efficiency’ (LUE) (g dry matter per MJ PAR), </a:t>
            </a:r>
            <a:r>
              <a:rPr lang="en-US" sz="1200" b="0" i="1" u="none" strike="noStrike" cap="none" baseline="0">
                <a:solidFill>
                  <a:srgbClr val="000000"/>
                </a:solidFill>
                <a:latin typeface="Times New Roman"/>
                <a:ea typeface="Times New Roman"/>
                <a:cs typeface="Times New Roman"/>
                <a:sym typeface="Times New Roman"/>
              </a:rPr>
              <a:t>Cdrm</a:t>
            </a:r>
            <a:r>
              <a:rPr lang="en-US" sz="1800" b="0" i="0" u="none" strike="noStrike" cap="none" baseline="0"/>
              <a:t> is the carbon content of dry matter (0.45 </a:t>
            </a:r>
            <a:r>
              <a:rPr lang="en-US" sz="1200" b="0" i="1" u="none" strike="noStrike" cap="none" baseline="0">
                <a:solidFill>
                  <a:srgbClr val="000000"/>
                </a:solidFill>
                <a:latin typeface="Times New Roman"/>
                <a:ea typeface="Times New Roman"/>
                <a:cs typeface="Times New Roman"/>
                <a:sym typeface="Times New Roman"/>
              </a:rPr>
              <a:t>gCg</a:t>
            </a:r>
            <a:r>
              <a:rPr lang="en-US" sz="1200" b="0" i="0" u="none" strike="noStrike" cap="none" baseline="0">
                <a:solidFill>
                  <a:srgbClr val="000000"/>
                </a:solidFill>
                <a:latin typeface="Times New Roman"/>
                <a:ea typeface="Times New Roman"/>
                <a:cs typeface="Times New Roman"/>
                <a:sym typeface="Times New Roman"/>
              </a:rPr>
              <a:t>−1</a:t>
            </a:r>
            <a:r>
              <a:rPr lang="en-US" sz="1800" b="0" i="0" u="none" strike="noStrike" cap="none" baseline="0"/>
              <a:t>), </a:t>
            </a:r>
            <a:r>
              <a:rPr lang="en-US" sz="1200" b="0" i="1" u="none" strike="noStrike" cap="none" baseline="0">
                <a:solidFill>
                  <a:srgbClr val="000000"/>
                </a:solidFill>
                <a:latin typeface="Times New Roman"/>
                <a:ea typeface="Times New Roman"/>
                <a:cs typeface="Times New Roman"/>
                <a:sym typeface="Times New Roman"/>
              </a:rPr>
              <a:t>fPAR</a:t>
            </a:r>
            <a:r>
              <a:rPr lang="en-US" sz="1800" b="0" i="0" u="none" strike="noStrike" cap="none" baseline="0"/>
              <a:t> is the fraction of PAR absorbed by the canopy (also known as fAPAR), and </a:t>
            </a:r>
            <a:r>
              <a:rPr lang="en-US" sz="1200" b="0" i="1" u="none" strike="noStrike" cap="none" baseline="0">
                <a:solidFill>
                  <a:srgbClr val="000000"/>
                </a:solidFill>
                <a:latin typeface="Times New Roman"/>
                <a:ea typeface="Times New Roman"/>
                <a:cs typeface="Times New Roman"/>
                <a:sym typeface="Times New Roman"/>
              </a:rPr>
              <a:t>PAR</a:t>
            </a:r>
            <a:r>
              <a:rPr lang="en-US" sz="1800" b="0" i="0" u="none" strike="noStrike" cap="none" baseline="0"/>
              <a:t> is Photosynthetically Active Radiation (</a:t>
            </a:r>
            <a:r>
              <a:rPr lang="en-US" sz="1200" b="0" i="1" u="none" strike="noStrike" cap="none" baseline="0">
                <a:solidFill>
                  <a:srgbClr val="000000"/>
                </a:solidFill>
                <a:latin typeface="Times New Roman"/>
                <a:ea typeface="Times New Roman"/>
                <a:cs typeface="Times New Roman"/>
                <a:sym typeface="Times New Roman"/>
              </a:rPr>
              <a:t>MJm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or the downwelling shortwave radiation multipled by the the PAR fraction of direct and diffuse illumination taken together. </a:t>
            </a:r>
            <a:r>
              <a:rPr lang="en-US" sz="1200" b="0" i="1" u="none" strike="noStrike" cap="none" baseline="0">
                <a:solidFill>
                  <a:srgbClr val="000000"/>
                </a:solidFill>
                <a:latin typeface="Times New Roman"/>
                <a:ea typeface="Times New Roman"/>
                <a:cs typeface="Times New Roman"/>
                <a:sym typeface="Times New Roman"/>
              </a:rPr>
              <a:t>NPP</a:t>
            </a:r>
            <a:r>
              <a:rPr lang="en-US" sz="1800" b="0" i="0" u="none" strike="noStrike" cap="none" baseline="0"/>
              <a:t> is the Net Primary Productivity (</a:t>
            </a:r>
            <a:r>
              <a:rPr lang="en-US" sz="1200" b="0" i="1" u="none" strike="noStrike" cap="none" baseline="0">
                <a:solidFill>
                  <a:srgbClr val="000000"/>
                </a:solidFill>
                <a:latin typeface="Times New Roman"/>
                <a:ea typeface="Times New Roman"/>
                <a:cs typeface="Times New Roman"/>
                <a:sym typeface="Times New Roman"/>
              </a:rPr>
              <a:t>gCm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and </a:t>
            </a:r>
            <a:r>
              <a:rPr lang="en-US" sz="1200" b="0" i="1" u="none" strike="noStrike" cap="none" baseline="0">
                <a:solidFill>
                  <a:srgbClr val="000000"/>
                </a:solidFill>
                <a:latin typeface="Times New Roman"/>
                <a:ea typeface="Times New Roman"/>
                <a:cs typeface="Times New Roman"/>
                <a:sym typeface="Times New Roman"/>
              </a:rPr>
              <a:t>Ra</a:t>
            </a:r>
            <a:r>
              <a:rPr lang="en-US" sz="1800" b="0" i="0" u="none" strike="noStrike" cap="none" baseline="0"/>
              <a:t> is the autotrophic respiration (</a:t>
            </a:r>
            <a:r>
              <a:rPr lang="en-US" sz="1200" b="0" i="1" u="none" strike="noStrike" cap="none" baseline="0">
                <a:solidFill>
                  <a:srgbClr val="000000"/>
                </a:solidFill>
                <a:latin typeface="Times New Roman"/>
                <a:ea typeface="Times New Roman"/>
                <a:cs typeface="Times New Roman"/>
                <a:sym typeface="Times New Roman"/>
              </a:rPr>
              <a:t>gCm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a:t>
            </a:r>
          </a:p>
        </p:txBody>
      </p:sp>
      <p:sp>
        <p:nvSpPr>
          <p:cNvPr id="378" name="Shape 378"/>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384" name="Shape 384"/>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1" name="Shape 391"/>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800" b="0" i="0" u="none" strike="noStrike" cap="none" baseline="0"/>
              <a:t>NB read see McCallum et al for review</a:t>
            </a:r>
          </a:p>
        </p:txBody>
      </p:sp>
      <p:sp>
        <p:nvSpPr>
          <p:cNvPr id="392" name="Shape 392"/>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398" name="Shape 39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04" name="Shape 404"/>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11" name="Shape 411"/>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18" name="Shape 41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pic>
        <p:nvPicPr>
          <p:cNvPr id="17" name="Shape 17"/>
          <p:cNvPicPr preferRelativeResize="0"/>
          <p:nvPr/>
        </p:nvPicPr>
        <p:blipFill>
          <a:blip r:embed="rId2"/>
          <a:stretch>
            <a:fillRect/>
          </a:stretch>
        </p:blipFill>
        <p:spPr>
          <a:xfrm>
            <a:off x="7600950" y="6732588"/>
            <a:ext cx="2087562" cy="619124"/>
          </a:xfrm>
          <a:prstGeom prst="rect">
            <a:avLst/>
          </a:prstGeom>
        </p:spPr>
      </p:pic>
      <p:pic>
        <p:nvPicPr>
          <p:cNvPr id="18" name="Shape 18"/>
          <p:cNvPicPr preferRelativeResize="0"/>
          <p:nvPr/>
        </p:nvPicPr>
        <p:blipFill>
          <a:blip r:embed="rId3"/>
          <a:stretch>
            <a:fillRect/>
          </a:stretch>
        </p:blipFill>
        <p:spPr>
          <a:xfrm>
            <a:off x="144463" y="6692900"/>
            <a:ext cx="2982912" cy="758825"/>
          </a:xfrm>
          <a:prstGeom prst="rect">
            <a:avLst/>
          </a:prstGeom>
        </p:spPr>
      </p:pic>
      <p:sp>
        <p:nvSpPr>
          <p:cNvPr id="19" name="Shape 19"/>
          <p:cNvSpPr txBox="1">
            <a:spLocks noGrp="1"/>
          </p:cNvSpPr>
          <p:nvPr>
            <p:ph type="ctrTitle"/>
          </p:nvPr>
        </p:nvSpPr>
        <p:spPr>
          <a:xfrm>
            <a:off x="755650" y="2347913"/>
            <a:ext cx="8569325" cy="1620836"/>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20" name="Shape 20"/>
          <p:cNvSpPr txBox="1">
            <a:spLocks noGrp="1"/>
          </p:cNvSpPr>
          <p:nvPr>
            <p:ph type="subTitle" idx="1"/>
          </p:nvPr>
        </p:nvSpPr>
        <p:spPr>
          <a:xfrm>
            <a:off x="1512887" y="4284662"/>
            <a:ext cx="7056437" cy="1931986"/>
          </a:xfrm>
          <a:prstGeom prst="rect">
            <a:avLst/>
          </a:prstGeom>
          <a:solidFill>
            <a:srgbClr val="99CC00"/>
          </a:solidFill>
          <a:ln>
            <a:noFill/>
          </a:ln>
        </p:spPr>
        <p:txBody>
          <a:bodyPr lIns="91425" tIns="91425" rIns="91425" bIns="91425" anchor="t" anchorCtr="0"/>
          <a:lstStyle>
            <a:lvl1pPr marL="0" marR="0" indent="0" algn="ctr" rtl="0">
              <a:lnSpc>
                <a:spcPct val="93000"/>
              </a:lnSpc>
              <a:spcBef>
                <a:spcPts val="0"/>
              </a:spcBef>
              <a:spcAft>
                <a:spcPts val="0"/>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74" name="Shape 74"/>
          <p:cNvSpPr txBox="1">
            <a:spLocks noGrp="1"/>
          </p:cNvSpPr>
          <p:nvPr>
            <p:ph type="body" idx="1"/>
          </p:nvPr>
        </p:nvSpPr>
        <p:spPr>
          <a:xfrm rot="5400000">
            <a:off x="2544762" y="-271462"/>
            <a:ext cx="4987924" cy="9067799"/>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75" name="Shape 7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6" name="Shape 7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7" name="Shape 7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5211762" y="2395537"/>
            <a:ext cx="6454775" cy="2266949"/>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80" name="Shape 80"/>
          <p:cNvSpPr txBox="1">
            <a:spLocks noGrp="1"/>
          </p:cNvSpPr>
          <p:nvPr>
            <p:ph type="body" idx="1"/>
          </p:nvPr>
        </p:nvSpPr>
        <p:spPr>
          <a:xfrm rot="5400000">
            <a:off x="601662" y="204787"/>
            <a:ext cx="6454775" cy="6648450"/>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81" name="Shape 8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2" name="Shape 8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3" name="Shape 8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23" name="Shape 23"/>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24" name="Shape 24"/>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5" name="Shape 25"/>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6" name="Shape 26"/>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96925" y="4857750"/>
            <a:ext cx="8567738" cy="1501775"/>
          </a:xfrm>
          <a:prstGeom prst="rect">
            <a:avLst/>
          </a:prstGeom>
          <a:solidFill>
            <a:srgbClr val="99CC00"/>
          </a:solidFill>
          <a:ln>
            <a:noFill/>
          </a:ln>
        </p:spPr>
        <p:txBody>
          <a:bodyPr lIns="91425" tIns="91425" rIns="91425" bIns="91425" anchor="t"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1"/>
          </p:nvPr>
        </p:nvSpPr>
        <p:spPr>
          <a:xfrm>
            <a:off x="796925" y="3203575"/>
            <a:ext cx="8567738" cy="1654174"/>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30" name="Shape 30"/>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1" name="Shape 31"/>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2" name="Shape 32"/>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35" name="Shape 35"/>
          <p:cNvSpPr txBox="1">
            <a:spLocks noGrp="1"/>
          </p:cNvSpPr>
          <p:nvPr>
            <p:ph type="body" idx="1"/>
          </p:nvPr>
        </p:nvSpPr>
        <p:spPr>
          <a:xfrm>
            <a:off x="5048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6" name="Shape 36"/>
          <p:cNvSpPr txBox="1">
            <a:spLocks noGrp="1"/>
          </p:cNvSpPr>
          <p:nvPr>
            <p:ph type="body" idx="2"/>
          </p:nvPr>
        </p:nvSpPr>
        <p:spPr>
          <a:xfrm>
            <a:off x="51149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7" name="Shape 37"/>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8" name="Shape 38"/>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9" name="Shape 39"/>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504825" y="303212"/>
            <a:ext cx="9072562" cy="1258887"/>
          </a:xfrm>
          <a:prstGeom prst="rect">
            <a:avLst/>
          </a:prstGeom>
          <a:solidFill>
            <a:srgbClr val="99CC00"/>
          </a:solid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504825" y="1692275"/>
            <a:ext cx="4452937"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3" name="Shape 43"/>
          <p:cNvSpPr txBox="1">
            <a:spLocks noGrp="1"/>
          </p:cNvSpPr>
          <p:nvPr>
            <p:ph type="body" idx="2"/>
          </p:nvPr>
        </p:nvSpPr>
        <p:spPr>
          <a:xfrm>
            <a:off x="504825" y="2397125"/>
            <a:ext cx="4452937"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4" name="Shape 44"/>
          <p:cNvSpPr txBox="1">
            <a:spLocks noGrp="1"/>
          </p:cNvSpPr>
          <p:nvPr>
            <p:ph type="body" idx="3"/>
          </p:nvPr>
        </p:nvSpPr>
        <p:spPr>
          <a:xfrm>
            <a:off x="5121275" y="1692275"/>
            <a:ext cx="4456112"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5" name="Shape 45"/>
          <p:cNvSpPr txBox="1">
            <a:spLocks noGrp="1"/>
          </p:cNvSpPr>
          <p:nvPr>
            <p:ph type="body" idx="4"/>
          </p:nvPr>
        </p:nvSpPr>
        <p:spPr>
          <a:xfrm>
            <a:off x="5121275" y="2397125"/>
            <a:ext cx="4456112"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6" name="Shape 46"/>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7" name="Shape 47"/>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8" name="Shape 48"/>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51" name="Shape 5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2" name="Shape 5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3" name="Shape 5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6" name="Shape 5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7" name="Shape 5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504825" y="301625"/>
            <a:ext cx="3316287" cy="127952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0" name="Shape 60"/>
          <p:cNvSpPr txBox="1">
            <a:spLocks noGrp="1"/>
          </p:cNvSpPr>
          <p:nvPr>
            <p:ph type="body" idx="1"/>
          </p:nvPr>
        </p:nvSpPr>
        <p:spPr>
          <a:xfrm>
            <a:off x="3941762" y="301625"/>
            <a:ext cx="5635625" cy="64516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2"/>
          </p:nvPr>
        </p:nvSpPr>
        <p:spPr>
          <a:xfrm>
            <a:off x="504825" y="1581150"/>
            <a:ext cx="3316287" cy="5172075"/>
          </a:xfrm>
          <a:prstGeom prst="rect">
            <a:avLst/>
          </a:prstGeom>
          <a:noFill/>
          <a:ln>
            <a:noFill/>
          </a:ln>
        </p:spPr>
        <p:txBody>
          <a:bodyPr lIns="91425" tIns="91425" rIns="91425" bIns="91425" anchor="t"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62" name="Shape 62"/>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3" name="Shape 63"/>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4" name="Shape 64"/>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976438" y="5291137"/>
            <a:ext cx="6048374" cy="62547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9" name="Shape 69"/>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0" name="Shape 70"/>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1" name="Shape 71"/>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10" name="Shape 10"/>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marR="0" indent="-342900" algn="l" rtl="0">
              <a:lnSpc>
                <a:spcPct val="93000"/>
              </a:lnSpc>
              <a:spcBef>
                <a:spcPts val="0"/>
              </a:spcBef>
              <a:spcAft>
                <a:spcPts val="1425"/>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
        <p:nvSpPr>
          <p:cNvPr id="11" name="Shape 1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2" name="Shape 1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3" name="Shape 1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pic>
        <p:nvPicPr>
          <p:cNvPr id="14" name="Shape 14"/>
          <p:cNvPicPr preferRelativeResize="0"/>
          <p:nvPr/>
        </p:nvPicPr>
        <p:blipFill>
          <a:blip r:embed="rId13"/>
          <a:stretch>
            <a:fillRect/>
          </a:stretch>
        </p:blipFill>
        <p:spPr>
          <a:xfrm>
            <a:off x="7600950" y="6732588"/>
            <a:ext cx="2087562" cy="619124"/>
          </a:xfrm>
          <a:prstGeom prst="rect">
            <a:avLst/>
          </a:prstGeom>
        </p:spPr>
      </p:pic>
      <p:pic>
        <p:nvPicPr>
          <p:cNvPr id="15" name="Shape 15"/>
          <p:cNvPicPr preferRelativeResize="0"/>
          <p:nvPr/>
        </p:nvPicPr>
        <p:blipFill>
          <a:blip r:embed="rId14"/>
          <a:stretch>
            <a:fillRect/>
          </a:stretch>
        </p:blipFill>
        <p:spPr>
          <a:xfrm>
            <a:off x="144463" y="6692900"/>
            <a:ext cx="2982912" cy="758825"/>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3.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5" Type="http://schemas.openxmlformats.org/officeDocument/2006/relationships/image" Target="../media/image3.png"/><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3.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3.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719831" y="179436"/>
            <a:ext cx="8568629" cy="1728191"/>
          </a:xfrm>
          <a:prstGeom prst="rect">
            <a:avLst/>
          </a:prstGeom>
          <a:solidFill>
            <a:srgbClr val="D8D8D8"/>
          </a:solidFill>
          <a:ln>
            <a:noFill/>
          </a:ln>
        </p:spPr>
        <p:txBody>
          <a:bodyPr lIns="0" tIns="0" rIns="0" bIns="0" anchor="ctr" anchorCtr="0">
            <a:noAutofit/>
          </a:bodyPr>
          <a:lstStyle/>
          <a:p>
            <a:pPr>
              <a:buSzPct val="25000"/>
            </a:pPr>
            <a:r>
              <a:rPr lang="en-US" sz="3600" b="1" i="0" u="none" strike="noStrike" cap="none" baseline="0" dirty="0">
                <a:solidFill>
                  <a:srgbClr val="000000"/>
                </a:solidFill>
                <a:latin typeface="Arial"/>
                <a:ea typeface="Arial"/>
                <a:cs typeface="Arial"/>
                <a:sym typeface="Arial"/>
              </a:rPr>
              <a:t>GEOG0113 </a:t>
            </a:r>
            <a:r>
              <a:rPr lang="en-US" sz="3600" b="1" dirty="0"/>
              <a:t>Lecture 008</a:t>
            </a:r>
            <a:br>
              <a:rPr lang="en-US" sz="3600" b="1" i="0" u="none" strike="noStrike" cap="none" baseline="0" dirty="0">
                <a:solidFill>
                  <a:srgbClr val="000000"/>
                </a:solidFill>
                <a:latin typeface="Arial"/>
                <a:ea typeface="Arial"/>
                <a:cs typeface="Arial"/>
                <a:sym typeface="Arial"/>
              </a:rPr>
            </a:br>
            <a:r>
              <a:rPr lang="en-GB" sz="3600" b="1" dirty="0"/>
              <a:t>Production Efficiency Models</a:t>
            </a:r>
            <a:endParaRPr lang="en-US" sz="3600" b="1" i="0" u="none" strike="noStrike" cap="none" baseline="0" dirty="0">
              <a:solidFill>
                <a:srgbClr val="000000"/>
              </a:solidFill>
              <a:latin typeface="Arial"/>
              <a:ea typeface="Arial"/>
              <a:cs typeface="Arial"/>
              <a:sym typeface="Arial"/>
            </a:endParaRPr>
          </a:p>
        </p:txBody>
      </p:sp>
      <p:sp>
        <p:nvSpPr>
          <p:cNvPr id="86" name="Shape 86"/>
          <p:cNvSpPr txBox="1">
            <a:spLocks noGrp="1"/>
          </p:cNvSpPr>
          <p:nvPr>
            <p:ph type="subTitle" idx="1"/>
          </p:nvPr>
        </p:nvSpPr>
        <p:spPr>
          <a:xfrm>
            <a:off x="1839911" y="3779837"/>
            <a:ext cx="6172199" cy="2362200"/>
          </a:xfrm>
          <a:prstGeom prst="rect">
            <a:avLst/>
          </a:prstGeom>
          <a:solidFill>
            <a:srgbClr val="D8D8D8"/>
          </a:solidFill>
          <a:ln>
            <a:noFill/>
          </a:ln>
        </p:spPr>
        <p:txBody>
          <a:bodyPr lIns="0" tIns="28200" rIns="0" bIns="0" anchor="ctr" anchorCtr="1">
            <a:noAutofit/>
          </a:bodyPr>
          <a:lstStyle/>
          <a:p>
            <a:pPr marL="0" marR="0" lvl="0" indent="0" algn="ctr" rtl="0">
              <a:lnSpc>
                <a:spcPct val="93000"/>
              </a:lnSpc>
              <a:spcBef>
                <a:spcPts val="0"/>
              </a:spcBef>
              <a:spcAft>
                <a:spcPts val="0"/>
              </a:spcAft>
              <a:buSzPct val="25000"/>
              <a:buNone/>
            </a:pPr>
            <a:r>
              <a:rPr lang="en-US" sz="3200" b="1" i="0" u="none" strike="noStrike" cap="none" baseline="0" dirty="0">
                <a:solidFill>
                  <a:srgbClr val="000000"/>
                </a:solidFill>
                <a:latin typeface="Arial"/>
                <a:ea typeface="Arial"/>
                <a:cs typeface="Arial"/>
                <a:sym typeface="Arial"/>
              </a:rPr>
              <a:t>P. Lewis</a:t>
            </a:r>
            <a:endParaRPr lang="en-US" sz="3200" b="1" dirty="0"/>
          </a:p>
          <a:p>
            <a:pPr marL="0" marR="0" lvl="0" indent="0" algn="ctr" rtl="0">
              <a:lnSpc>
                <a:spcPct val="93000"/>
              </a:lnSpc>
              <a:spcBef>
                <a:spcPts val="0"/>
              </a:spcBef>
              <a:spcAft>
                <a:spcPts val="0"/>
              </a:spcAft>
              <a:buSzPct val="25000"/>
              <a:buNone/>
            </a:pPr>
            <a:endParaRPr lang="en-US" sz="3200" b="1" i="0" u="none" strike="noStrike" cap="none" baseline="0" dirty="0">
              <a:solidFill>
                <a:srgbClr val="000000"/>
              </a:solidFill>
              <a:latin typeface="Arial"/>
              <a:ea typeface="Arial"/>
              <a:cs typeface="Arial"/>
              <a:sym typeface="Arial"/>
            </a:endParaRP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UCL Geography </a:t>
            </a: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&amp; NERC NCEO</a:t>
            </a:r>
          </a:p>
        </p:txBody>
      </p:sp>
      <p:pic>
        <p:nvPicPr>
          <p:cNvPr id="2" name="Audio Recording 12 Jan 2021 at 15:25:23" descr="Audio Recording 12 Jan 2021 at 15:25:23">
            <a:hlinkClick r:id="" action="ppaction://media"/>
            <a:extLst>
              <a:ext uri="{FF2B5EF4-FFF2-40B4-BE49-F238E27FC236}">
                <a16:creationId xmlns:a16="http://schemas.microsoft.com/office/drawing/2014/main" id="{874995C2-DACB-604F-A750-A75CBBA1536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82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How good are these models?</a:t>
            </a:r>
          </a:p>
        </p:txBody>
      </p:sp>
      <p:pic>
        <p:nvPicPr>
          <p:cNvPr id="421" name="Shape 421"/>
          <p:cNvPicPr preferRelativeResize="0"/>
          <p:nvPr/>
        </p:nvPicPr>
        <p:blipFill>
          <a:blip r:embed="rId5"/>
          <a:stretch>
            <a:fillRect/>
          </a:stretch>
        </p:blipFill>
        <p:spPr>
          <a:xfrm>
            <a:off x="1782227" y="1763613"/>
            <a:ext cx="6366942" cy="4987924"/>
          </a:xfrm>
          <a:prstGeom prst="rect">
            <a:avLst/>
          </a:prstGeom>
        </p:spPr>
      </p:pic>
      <p:sp>
        <p:nvSpPr>
          <p:cNvPr id="422" name="Shape 422"/>
          <p:cNvSpPr txBox="1">
            <a:spLocks noGrp="1"/>
          </p:cNvSpPr>
          <p:nvPr>
            <p:ph type="body" idx="1"/>
          </p:nvPr>
        </p:nvSpPr>
        <p:spPr>
          <a:xfrm>
            <a:off x="431800" y="1763613"/>
            <a:ext cx="9067799" cy="4987924"/>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423" name="Shape 423"/>
          <p:cNvPicPr preferRelativeResize="0"/>
          <p:nvPr/>
        </p:nvPicPr>
        <p:blipFill>
          <a:blip r:embed="rId6"/>
          <a:stretch>
            <a:fillRect/>
          </a:stretch>
        </p:blipFill>
        <p:spPr>
          <a:xfrm>
            <a:off x="0" y="317500"/>
            <a:ext cx="10080625" cy="6915264"/>
          </a:xfrm>
          <a:prstGeom prst="rect">
            <a:avLst/>
          </a:prstGeom>
        </p:spPr>
      </p:pic>
      <p:pic>
        <p:nvPicPr>
          <p:cNvPr id="2" name="Audio Recording 12 Jan 2021 at 15:35:00" descr="Audio Recording 12 Jan 2021 at 15:35:00">
            <a:hlinkClick r:id="" action="ppaction://media"/>
            <a:extLst>
              <a:ext uri="{FF2B5EF4-FFF2-40B4-BE49-F238E27FC236}">
                <a16:creationId xmlns:a16="http://schemas.microsoft.com/office/drawing/2014/main" id="{00D255E1-CE2F-2F42-B62C-AABCCFDAEFEA}"/>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158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dirty="0">
                <a:solidFill>
                  <a:srgbClr val="000000"/>
                </a:solidFill>
                <a:latin typeface="Arial"/>
                <a:ea typeface="Arial"/>
                <a:cs typeface="Arial"/>
                <a:sym typeface="Arial"/>
              </a:rPr>
              <a:t>Summary</a:t>
            </a:r>
          </a:p>
        </p:txBody>
      </p:sp>
      <p:sp>
        <p:nvSpPr>
          <p:cNvPr id="430" name="Shape 430"/>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overview of PEM approach. </a:t>
            </a:r>
          </a:p>
          <a:p>
            <a:pPr marL="742950" marR="0" lvl="1" indent="-285750" algn="l" rtl="0">
              <a:lnSpc>
                <a:spcPct val="93000"/>
              </a:lnSpc>
              <a:spcBef>
                <a:spcPts val="1425"/>
              </a:spcBef>
              <a:spcAft>
                <a:spcPts val="0"/>
              </a:spcAft>
              <a:buClr>
                <a:srgbClr val="000000"/>
              </a:buClr>
              <a:buSzPct val="100000"/>
              <a:buFont typeface="Arial"/>
              <a:buChar char="•"/>
            </a:pPr>
            <a:r>
              <a:rPr lang="en-US" sz="1800" b="0" i="0" u="none" strike="noStrike" cap="none" baseline="0" dirty="0">
                <a:solidFill>
                  <a:srgbClr val="000000"/>
                </a:solidFill>
                <a:latin typeface="Arial"/>
                <a:ea typeface="Arial"/>
                <a:cs typeface="Arial"/>
                <a:sym typeface="Arial"/>
              </a:rPr>
              <a:t>The key idea that non-limited carbon assimilation can be assumed a linear function of the capacity of a canopy to absorb shortwave (specifically PAR) radiation and the amount of downwelling PAR.</a:t>
            </a:r>
          </a:p>
          <a:p>
            <a:pPr marL="342900" marR="0" lvl="0" indent="-342900" algn="l" rtl="0">
              <a:lnSpc>
                <a:spcPct val="93000"/>
              </a:lnSpc>
              <a:spcBef>
                <a:spcPts val="1138"/>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Models particularly useful as they can be largely driven by observations (or rather </a:t>
            </a:r>
            <a:r>
              <a:rPr lang="en-US" sz="2000" b="0" i="0" u="none" strike="noStrike" cap="none" baseline="0" dirty="0" err="1">
                <a:solidFill>
                  <a:srgbClr val="000000"/>
                </a:solidFill>
                <a:latin typeface="Arial"/>
                <a:ea typeface="Arial"/>
                <a:cs typeface="Arial"/>
                <a:sym typeface="Arial"/>
              </a:rPr>
              <a:t>fAPAR</a:t>
            </a:r>
            <a:r>
              <a:rPr lang="en-US" sz="2000" b="0" i="0" u="none" strike="noStrike" cap="none" baseline="0" dirty="0">
                <a:solidFill>
                  <a:srgbClr val="000000"/>
                </a:solidFill>
                <a:latin typeface="Arial"/>
                <a:ea typeface="Arial"/>
                <a:cs typeface="Arial"/>
                <a:sym typeface="Arial"/>
              </a:rPr>
              <a:t>, derived from satellite observations).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Several key issues in the use of such models are highlighted, but these models seem to perform ‘quite well’ in comparison to mechanistic approaches.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Since these models are driven by observations, they cannot directly be used in prognostic mode.</a:t>
            </a:r>
          </a:p>
          <a:p>
            <a:endParaRPr lang="en-US" sz="2000" b="0" i="0" u="none" strike="noStrike" cap="none" baseline="0" dirty="0">
              <a:solidFill>
                <a:srgbClr val="000000"/>
              </a:solidFill>
              <a:latin typeface="Arial"/>
              <a:ea typeface="Arial"/>
              <a:cs typeface="Arial"/>
              <a:sym typeface="Arial"/>
            </a:endParaRPr>
          </a:p>
        </p:txBody>
      </p:sp>
      <p:pic>
        <p:nvPicPr>
          <p:cNvPr id="2" name="Audio Recording 12 Jan 2021 at 15:36:38" descr="Audio Recording 12 Jan 2021 at 15:36:38">
            <a:hlinkClick r:id="" action="ppaction://media"/>
            <a:extLst>
              <a:ext uri="{FF2B5EF4-FFF2-40B4-BE49-F238E27FC236}">
                <a16:creationId xmlns:a16="http://schemas.microsoft.com/office/drawing/2014/main" id="{E0ECEBF6-44E2-9F42-BA74-8AE4BE03915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267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Recommended Reading</a:t>
            </a:r>
          </a:p>
        </p:txBody>
      </p:sp>
      <p:sp>
        <p:nvSpPr>
          <p:cNvPr id="633" name="Shape 63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100000"/>
              </a:lnSpc>
              <a:spcAft>
                <a:spcPts val="0"/>
              </a:spcAft>
              <a:buSzPct val="25000"/>
              <a:buNone/>
            </a:pPr>
            <a:r>
              <a:rPr lang="en-US" sz="1600" b="0" i="0" u="none" strike="noStrike" cap="none" baseline="0" dirty="0">
                <a:solidFill>
                  <a:srgbClr val="FF0000"/>
                </a:solidFill>
                <a:latin typeface="Arial"/>
                <a:ea typeface="Arial"/>
                <a:cs typeface="Arial"/>
                <a:sym typeface="Arial"/>
              </a:rPr>
              <a:t>McCallum, I., et al., 2009, Satellite-based terrestrial production efficiency modeling, Carbon Balance and management</a:t>
            </a:r>
            <a:r>
              <a:rPr lang="en-US" sz="1600" dirty="0">
                <a:solidFill>
                  <a:srgbClr val="FF0000"/>
                </a:solidFill>
              </a:rPr>
              <a:t>,</a:t>
            </a:r>
            <a:r>
              <a:rPr lang="en-US" sz="1600" b="0" i="0" u="none" strike="noStrike" cap="none" baseline="0" dirty="0">
                <a:solidFill>
                  <a:srgbClr val="FF0000"/>
                </a:solidFill>
                <a:latin typeface="Arial"/>
                <a:ea typeface="Arial"/>
                <a:cs typeface="Arial"/>
                <a:sym typeface="Arial"/>
              </a:rPr>
              <a:t> 4:8 doi:10.1186/1750-0680-4-8</a:t>
            </a:r>
          </a:p>
          <a:p>
            <a:pPr marL="342900" marR="0" lvl="0" indent="-342900" algn="l" rtl="0">
              <a:lnSpc>
                <a:spcPct val="100000"/>
              </a:lnSpc>
              <a:spcAft>
                <a:spcPts val="0"/>
              </a:spcAft>
              <a:buSzPct val="25000"/>
              <a:buNone/>
            </a:pPr>
            <a:endParaRPr lang="en-US" sz="1600" b="0" i="0" u="none" strike="noStrike" cap="none" baseline="0" dirty="0">
              <a:solidFill>
                <a:srgbClr val="FF0000"/>
              </a:solidFill>
              <a:latin typeface="Arial"/>
              <a:ea typeface="Arial"/>
              <a:cs typeface="Arial"/>
              <a:sym typeface="Arial"/>
            </a:endParaRPr>
          </a:p>
          <a:p>
            <a:r>
              <a:rPr lang="en-GB" dirty="0"/>
              <a:t>Monteith JL: Solar radiation and productivity in tropical ecosystems. J </a:t>
            </a:r>
            <a:r>
              <a:rPr lang="en-GB" dirty="0" err="1"/>
              <a:t>Appl</a:t>
            </a:r>
            <a:r>
              <a:rPr lang="en-GB" dirty="0"/>
              <a:t> </a:t>
            </a:r>
            <a:r>
              <a:rPr lang="en-GB" dirty="0" err="1"/>
              <a:t>Ecol</a:t>
            </a:r>
            <a:r>
              <a:rPr lang="en-GB" dirty="0"/>
              <a:t> 1972, 9:747-766.</a:t>
            </a:r>
          </a:p>
          <a:p>
            <a:r>
              <a:rPr lang="en-GB" dirty="0"/>
              <a:t>Monteith JL: Climate and the efficiency of crop production in Britain. </a:t>
            </a:r>
            <a:r>
              <a:rPr lang="en-GB" dirty="0" err="1"/>
              <a:t>Philos</a:t>
            </a:r>
            <a:r>
              <a:rPr lang="en-GB" dirty="0"/>
              <a:t> Trans R Soc London, Ser B 1977, 281:277-294.</a:t>
            </a:r>
          </a:p>
          <a:p>
            <a:pPr marL="342900" marR="0" lvl="0" indent="-342900" algn="l" rtl="0">
              <a:lnSpc>
                <a:spcPct val="100000"/>
              </a:lnSpc>
              <a:spcAft>
                <a:spcPts val="0"/>
              </a:spcAft>
              <a:buSzPct val="25000"/>
              <a:buNone/>
            </a:pPr>
            <a:endParaRPr lang="en-US" sz="1600" b="0" i="0" u="none" strike="noStrike" cap="none" baseline="0" dirty="0">
              <a:solidFill>
                <a:schemeClr val="tx1"/>
              </a:solidFill>
              <a:latin typeface="Arial"/>
              <a:ea typeface="Arial"/>
              <a:cs typeface="Arial"/>
              <a:sym typeface="Arial"/>
            </a:endParaRPr>
          </a:p>
        </p:txBody>
      </p:sp>
      <p:pic>
        <p:nvPicPr>
          <p:cNvPr id="2" name="Audio Recording 12 Jan 2021 at 15:37:08" descr="Audio Recording 12 Jan 2021 at 15:37:08">
            <a:hlinkClick r:id="" action="ppaction://media"/>
            <a:extLst>
              <a:ext uri="{FF2B5EF4-FFF2-40B4-BE49-F238E27FC236}">
                <a16:creationId xmlns:a16="http://schemas.microsoft.com/office/drawing/2014/main" id="{618D8686-3513-FD42-9BE3-F10226714B9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69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Aims of lecture</a:t>
            </a:r>
          </a:p>
        </p:txBody>
      </p:sp>
      <p:sp>
        <p:nvSpPr>
          <p:cNvPr id="93" name="Shape 9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400" b="0" i="0" u="none" strike="noStrike" cap="none" baseline="0" dirty="0">
                <a:solidFill>
                  <a:srgbClr val="000000"/>
                </a:solidFill>
                <a:latin typeface="Arial"/>
                <a:ea typeface="Arial"/>
                <a:cs typeface="Arial"/>
                <a:sym typeface="Arial"/>
              </a:rPr>
              <a:t>In this lecture, we will consider:</a:t>
            </a:r>
          </a:p>
          <a:p>
            <a:pPr marL="457200" marR="0" lvl="0" indent="-457200" algn="l" rtl="0">
              <a:lnSpc>
                <a:spcPct val="93000"/>
              </a:lnSpc>
              <a:spcBef>
                <a:spcPts val="1425"/>
              </a:spcBef>
              <a:spcAft>
                <a:spcPts val="0"/>
              </a:spcAft>
              <a:buClr>
                <a:srgbClr val="000000"/>
              </a:buClr>
              <a:buSzPct val="100000"/>
              <a:buFont typeface="Arial"/>
              <a:buAutoNum type="arabicPeriod"/>
            </a:pPr>
            <a:r>
              <a:rPr lang="en-US" sz="2400" b="0" i="0" u="none" strike="noStrike" cap="none" baseline="0" dirty="0">
                <a:solidFill>
                  <a:srgbClr val="000000"/>
                </a:solidFill>
                <a:latin typeface="Arial"/>
                <a:ea typeface="Arial"/>
                <a:cs typeface="Arial"/>
                <a:sym typeface="Arial"/>
              </a:rPr>
              <a:t>vegetation modelling using PEMs</a:t>
            </a:r>
          </a:p>
          <a:p>
            <a:pPr marL="457200" marR="0" lvl="0" indent="-457200" algn="l" rtl="0">
              <a:lnSpc>
                <a:spcPct val="93000"/>
              </a:lnSpc>
              <a:spcBef>
                <a:spcPts val="1425"/>
              </a:spcBef>
              <a:spcAft>
                <a:spcPts val="0"/>
              </a:spcAft>
              <a:buClr>
                <a:srgbClr val="000000"/>
              </a:buClr>
              <a:buSzPct val="100000"/>
              <a:buFont typeface="Arial"/>
              <a:buAutoNum type="arabicPeriod"/>
            </a:pPr>
            <a:r>
              <a:rPr lang="en-US" sz="2400" dirty="0"/>
              <a:t>Concepts of PEMs</a:t>
            </a:r>
            <a:endParaRPr lang="en-US" sz="2400" b="0" i="0" u="none" strike="noStrike" cap="none" baseline="0" dirty="0">
              <a:solidFill>
                <a:srgbClr val="000000"/>
              </a:solidFill>
              <a:latin typeface="Arial"/>
              <a:ea typeface="Arial"/>
              <a:cs typeface="Arial"/>
              <a:sym typeface="Arial"/>
            </a:endParaRPr>
          </a:p>
          <a:p>
            <a:endParaRPr lang="en-US" sz="2400" b="0" i="0" u="none" strike="noStrike" cap="none" baseline="0" dirty="0">
              <a:solidFill>
                <a:srgbClr val="000000"/>
              </a:solidFill>
              <a:latin typeface="Arial"/>
              <a:ea typeface="Arial"/>
              <a:cs typeface="Arial"/>
              <a:sym typeface="Arial"/>
            </a:endParaRPr>
          </a:p>
        </p:txBody>
      </p:sp>
      <p:pic>
        <p:nvPicPr>
          <p:cNvPr id="2" name="Audio Recording 12 Jan 2021 at 15:25:41" descr="Audio Recording 12 Jan 2021 at 15:25:41">
            <a:hlinkClick r:id="" action="ppaction://media"/>
            <a:extLst>
              <a:ext uri="{FF2B5EF4-FFF2-40B4-BE49-F238E27FC236}">
                <a16:creationId xmlns:a16="http://schemas.microsoft.com/office/drawing/2014/main" id="{42F040B4-0799-7E4A-9FC5-F0A2334E84D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12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3. Production efficiency models</a:t>
            </a:r>
          </a:p>
        </p:txBody>
      </p:sp>
      <p:sp>
        <p:nvSpPr>
          <p:cNvPr id="372" name="Shape 372"/>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1425"/>
              </a:spcAft>
              <a:buSzPct val="25000"/>
              <a:buNone/>
            </a:pPr>
            <a:r>
              <a:rPr lang="en-US" sz="3200" b="0" i="0" u="none" strike="noStrike" cap="none" baseline="0">
                <a:solidFill>
                  <a:srgbClr val="000000"/>
                </a:solidFill>
                <a:latin typeface="Arial"/>
                <a:ea typeface="Arial"/>
                <a:cs typeface="Arial"/>
                <a:sym typeface="Arial"/>
              </a:rPr>
              <a:t>‘Monteith’ approach</a:t>
            </a:r>
          </a:p>
        </p:txBody>
      </p:sp>
      <p:pic>
        <p:nvPicPr>
          <p:cNvPr id="373" name="Shape 373"/>
          <p:cNvPicPr preferRelativeResize="0"/>
          <p:nvPr/>
        </p:nvPicPr>
        <p:blipFill>
          <a:blip r:embed="rId5"/>
          <a:stretch>
            <a:fillRect/>
          </a:stretch>
        </p:blipFill>
        <p:spPr>
          <a:xfrm>
            <a:off x="908450" y="3200399"/>
            <a:ext cx="8236316" cy="1803573"/>
          </a:xfrm>
          <a:prstGeom prst="rect">
            <a:avLst/>
          </a:prstGeom>
        </p:spPr>
      </p:pic>
      <p:sp>
        <p:nvSpPr>
          <p:cNvPr id="374" name="Shape 374"/>
          <p:cNvSpPr/>
          <p:nvPr/>
        </p:nvSpPr>
        <p:spPr>
          <a:xfrm>
            <a:off x="2520032" y="5147989"/>
            <a:ext cx="5038724" cy="1470555"/>
          </a:xfrm>
          <a:prstGeom prst="rect">
            <a:avLst/>
          </a:prstGeom>
          <a:noFill/>
          <a:ln>
            <a:noFill/>
          </a:ln>
        </p:spPr>
        <p:txBody>
          <a:bodyPr lIns="91425" tIns="45700" rIns="91425" bIns="45700" anchor="t" anchorCtr="0">
            <a:noAutofit/>
          </a:bodyPr>
          <a:lstStyle/>
          <a:p>
            <a:pPr marL="0" marR="0" lvl="0" indent="0" algn="ctr" rtl="0">
              <a:lnSpc>
                <a:spcPct val="93000"/>
              </a:lnSpc>
              <a:spcBef>
                <a:spcPts val="0"/>
              </a:spcBef>
              <a:spcAft>
                <a:spcPts val="0"/>
              </a:spcAft>
              <a:buSzPct val="25000"/>
              <a:buNone/>
            </a:pPr>
            <a:r>
              <a:rPr lang="en-US" sz="2400" b="0" i="0" u="none" strike="noStrike" cap="none" baseline="0">
                <a:solidFill>
                  <a:srgbClr val="000000"/>
                </a:solidFill>
                <a:latin typeface="Arial"/>
                <a:ea typeface="Arial"/>
                <a:cs typeface="Arial"/>
                <a:sym typeface="Arial"/>
              </a:rPr>
              <a:t>The scalars represent multiplicative environmental constraints that are typically meteorologically derived (i.e. limiting factors).</a:t>
            </a:r>
          </a:p>
        </p:txBody>
      </p:sp>
      <p:pic>
        <p:nvPicPr>
          <p:cNvPr id="2" name="Audio Recording 12 Jan 2021 at 15:27:35" descr="Audio Recording 12 Jan 2021 at 15:27:35">
            <a:hlinkClick r:id="" action="ppaction://media"/>
            <a:extLst>
              <a:ext uri="{FF2B5EF4-FFF2-40B4-BE49-F238E27FC236}">
                <a16:creationId xmlns:a16="http://schemas.microsoft.com/office/drawing/2014/main" id="{091E0E63-6AE4-244A-A918-2902F302F25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905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PEMs</a:t>
            </a:r>
          </a:p>
        </p:txBody>
      </p:sp>
      <p:sp>
        <p:nvSpPr>
          <p:cNvPr id="381" name="Shape 381"/>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3200" b="0" i="0" u="none" strike="noStrike" cap="none" baseline="0" dirty="0">
                <a:solidFill>
                  <a:srgbClr val="000000"/>
                </a:solidFill>
                <a:latin typeface="Arial"/>
                <a:ea typeface="Arial"/>
                <a:cs typeface="Arial"/>
                <a:sym typeface="Arial"/>
              </a:rPr>
              <a:t>Attractions:</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simple and</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captures the ‘main effect’ </a:t>
            </a:r>
          </a:p>
          <a:p>
            <a:pPr marL="1257300" marR="0" lvl="2" indent="-457200" algn="l" rtl="0">
              <a:lnSpc>
                <a:spcPct val="93000"/>
              </a:lnSpc>
              <a:spcBef>
                <a:spcPts val="1138"/>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C assimilation increases with increasing PAR absorption in the absence of limiting factors </a:t>
            </a:r>
          </a:p>
          <a:p>
            <a:pPr marL="1714500" marR="0" lvl="3" indent="-457200" algn="l" rtl="0">
              <a:lnSpc>
                <a:spcPct val="93000"/>
              </a:lnSpc>
              <a:spcBef>
                <a:spcPts val="850"/>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including such limits as scalars</a:t>
            </a:r>
          </a:p>
          <a:p>
            <a:pPr marL="857250" marR="0" lvl="1" indent="-463550" algn="l" rtl="0">
              <a:lnSpc>
                <a:spcPct val="93000"/>
              </a:lnSpc>
              <a:spcBef>
                <a:spcPts val="575"/>
              </a:spcBef>
              <a:spcAft>
                <a:spcPts val="1138"/>
              </a:spcAft>
              <a:buClr>
                <a:srgbClr val="000000"/>
              </a:buClr>
              <a:buSzPct val="100000"/>
              <a:buFont typeface="Arial"/>
              <a:buChar char="•"/>
            </a:pPr>
            <a:r>
              <a:rPr lang="en-US" sz="2800" b="0" i="0" u="none" strike="noStrike" cap="none" baseline="0" dirty="0" err="1">
                <a:solidFill>
                  <a:srgbClr val="000000"/>
                </a:solidFill>
                <a:latin typeface="Arial"/>
                <a:ea typeface="Arial"/>
                <a:cs typeface="Arial"/>
                <a:sym typeface="Arial"/>
              </a:rPr>
              <a:t>fAPAR</a:t>
            </a:r>
            <a:r>
              <a:rPr lang="en-US" sz="2800" b="0" i="0" u="none" strike="noStrike" cap="none" baseline="0" dirty="0">
                <a:solidFill>
                  <a:srgbClr val="000000"/>
                </a:solidFill>
                <a:latin typeface="Arial"/>
                <a:ea typeface="Arial"/>
                <a:cs typeface="Arial"/>
                <a:sym typeface="Arial"/>
              </a:rPr>
              <a:t> is potentially accessible from satellite data, so a major part of the model can be driven by observations globally.</a:t>
            </a:r>
          </a:p>
        </p:txBody>
      </p:sp>
      <p:pic>
        <p:nvPicPr>
          <p:cNvPr id="2" name="Audio Recording 12 Jan 2021 at 15:28:03" descr="Audio Recording 12 Jan 2021 at 15:28:03">
            <a:hlinkClick r:id="" action="ppaction://media"/>
            <a:extLst>
              <a:ext uri="{FF2B5EF4-FFF2-40B4-BE49-F238E27FC236}">
                <a16:creationId xmlns:a16="http://schemas.microsoft.com/office/drawing/2014/main" id="{0A607CEB-C6D7-1E47-A2F8-38D7798EB6D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65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Some PEMs</a:t>
            </a:r>
          </a:p>
        </p:txBody>
      </p:sp>
      <p:pic>
        <p:nvPicPr>
          <p:cNvPr id="387" name="Shape 387"/>
          <p:cNvPicPr preferRelativeResize="0"/>
          <p:nvPr/>
        </p:nvPicPr>
        <p:blipFill>
          <a:blip r:embed="rId5"/>
          <a:stretch>
            <a:fillRect/>
          </a:stretch>
        </p:blipFill>
        <p:spPr>
          <a:xfrm>
            <a:off x="-365466" y="2109810"/>
            <a:ext cx="10734370" cy="3484065"/>
          </a:xfrm>
          <a:prstGeom prst="rect">
            <a:avLst/>
          </a:prstGeom>
        </p:spPr>
      </p:pic>
      <p:sp>
        <p:nvSpPr>
          <p:cNvPr id="388" name="Shape 388"/>
          <p:cNvSpPr txBox="1">
            <a:spLocks noGrp="1"/>
          </p:cNvSpPr>
          <p:nvPr>
            <p:ph type="body" idx="1"/>
          </p:nvPr>
        </p:nvSpPr>
        <p:spPr>
          <a:xfrm>
            <a:off x="-365466" y="899516"/>
            <a:ext cx="10734370" cy="5904656"/>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2" name="Audio Recording 12 Jan 2021 at 15:28:55" descr="Audio Recording 12 Jan 2021 at 15:28:55">
            <a:hlinkClick r:id="" action="ppaction://media"/>
            <a:extLst>
              <a:ext uri="{FF2B5EF4-FFF2-40B4-BE49-F238E27FC236}">
                <a16:creationId xmlns:a16="http://schemas.microsoft.com/office/drawing/2014/main" id="{76E4E462-5E96-3148-B29D-5F7418D7BFD6}"/>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665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PEM requirements</a:t>
            </a:r>
          </a:p>
        </p:txBody>
      </p:sp>
      <p:sp>
        <p:nvSpPr>
          <p:cNvPr id="395" name="Shape 395"/>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3200" b="0" i="0" u="none" strike="noStrike" cap="none" baseline="0" dirty="0">
                <a:solidFill>
                  <a:srgbClr val="000000"/>
                </a:solidFill>
                <a:latin typeface="Arial"/>
                <a:ea typeface="Arial"/>
                <a:cs typeface="Arial"/>
                <a:sym typeface="Arial"/>
              </a:rPr>
              <a:t>LUE often assumed constant</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e.g. constant globally in CASA or </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per biome via a land cover map as in MOD17. </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GLO-PEM does not assume a constant LUE.</a:t>
            </a:r>
          </a:p>
          <a:p>
            <a:pPr marL="457200" marR="0" lvl="0" indent="-457200" algn="l" rtl="0">
              <a:lnSpc>
                <a:spcPct val="93000"/>
              </a:lnSpc>
              <a:spcBef>
                <a:spcPts val="1138"/>
              </a:spcBef>
              <a:spcAft>
                <a:spcPts val="0"/>
              </a:spcAft>
              <a:buClr>
                <a:srgbClr val="000000"/>
              </a:buClr>
              <a:buSzPct val="100000"/>
              <a:buFont typeface="Arial"/>
              <a:buChar char="•"/>
            </a:pPr>
            <a:r>
              <a:rPr lang="en-US" sz="3200" b="0" i="0" u="none" strike="noStrike" cap="none" baseline="0" dirty="0">
                <a:solidFill>
                  <a:srgbClr val="000000"/>
                </a:solidFill>
                <a:latin typeface="Arial"/>
                <a:ea typeface="Arial"/>
                <a:cs typeface="Arial"/>
                <a:sym typeface="Arial"/>
              </a:rPr>
              <a:t>make use of satellite data (</a:t>
            </a:r>
            <a:r>
              <a:rPr lang="en-US" sz="3200" b="0" i="0" u="none" strike="noStrike" cap="none" baseline="0" dirty="0" err="1">
                <a:solidFill>
                  <a:srgbClr val="000000"/>
                </a:solidFill>
                <a:latin typeface="Arial"/>
                <a:ea typeface="Arial"/>
                <a:cs typeface="Arial"/>
                <a:sym typeface="Arial"/>
              </a:rPr>
              <a:t>fAPAR</a:t>
            </a:r>
            <a:r>
              <a:rPr lang="en-US" sz="3200" b="0" i="0" u="none" strike="noStrike" cap="none" baseline="0" dirty="0">
                <a:solidFill>
                  <a:srgbClr val="000000"/>
                </a:solidFill>
                <a:latin typeface="Arial"/>
                <a:ea typeface="Arial"/>
                <a:cs typeface="Arial"/>
                <a:sym typeface="Arial"/>
              </a:rPr>
              <a:t>), </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But most also require climate data </a:t>
            </a:r>
          </a:p>
          <a:p>
            <a:pPr marL="1257300" marR="0" lvl="2" indent="-457200" algn="l" rtl="0">
              <a:lnSpc>
                <a:spcPct val="93000"/>
              </a:lnSpc>
              <a:spcBef>
                <a:spcPts val="1138"/>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(for APAR and to drive limiting scalars). </a:t>
            </a:r>
          </a:p>
          <a:p>
            <a:pPr marL="1257300" marR="0" lvl="2" indent="-457200" algn="l" rtl="0">
              <a:lnSpc>
                <a:spcPct val="93000"/>
              </a:lnSpc>
              <a:spcBef>
                <a:spcPts val="850"/>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Only GLO-PEM runs on only satellite data (with the exception of attribution of C3 and C4 plants).</a:t>
            </a:r>
          </a:p>
          <a:p>
            <a:endParaRPr lang="en-US" sz="2400" b="0" i="0" u="none" strike="noStrike" cap="none" baseline="0" dirty="0">
              <a:solidFill>
                <a:srgbClr val="000000"/>
              </a:solidFill>
              <a:latin typeface="Arial"/>
              <a:ea typeface="Arial"/>
              <a:cs typeface="Arial"/>
              <a:sym typeface="Arial"/>
            </a:endParaRPr>
          </a:p>
        </p:txBody>
      </p:sp>
      <p:pic>
        <p:nvPicPr>
          <p:cNvPr id="2" name="Audio Recording 12 Jan 2021 at 15:30:10" descr="Audio Recording 12 Jan 2021 at 15:30:10">
            <a:hlinkClick r:id="" action="ppaction://media"/>
            <a:extLst>
              <a:ext uri="{FF2B5EF4-FFF2-40B4-BE49-F238E27FC236}">
                <a16:creationId xmlns:a16="http://schemas.microsoft.com/office/drawing/2014/main" id="{64229B28-D80A-324A-A868-77C8E1CBAD6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92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Some issues</a:t>
            </a:r>
          </a:p>
        </p:txBody>
      </p:sp>
      <p:sp>
        <p:nvSpPr>
          <p:cNvPr id="401" name="Shape 401"/>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LUE should not be assumed constant, but should vary by PFTs</a:t>
            </a:r>
          </a:p>
          <a:p>
            <a:pPr marL="457200" marR="0" lvl="0" indent="-457200" algn="l" rtl="0">
              <a:lnSpc>
                <a:spcPct val="93000"/>
              </a:lnSpc>
              <a:spcBef>
                <a:spcPts val="1425"/>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would alleviate the need for many or all climate drivers</a:t>
            </a:r>
            <a:r>
              <a:rPr lang="en-US" sz="2400" dirty="0"/>
              <a:t>. Results are strongly dependent on the climate drivers used for particular models (which also complicates intercomparison)</a:t>
            </a:r>
          </a:p>
          <a:p>
            <a:pPr marL="457200" lvl="0" indent="-457200">
              <a:spcBef>
                <a:spcPts val="1425"/>
              </a:spcBef>
              <a:spcAft>
                <a:spcPts val="0"/>
              </a:spcAft>
              <a:buClr>
                <a:srgbClr val="000000"/>
              </a:buClr>
              <a:buSzPct val="100000"/>
              <a:buFont typeface="Arial"/>
              <a:buChar char="•"/>
            </a:pPr>
            <a:r>
              <a:rPr lang="en-US" sz="2400" dirty="0"/>
              <a:t>Further use of satellite data </a:t>
            </a:r>
            <a:endParaRPr lang="en-US" sz="2400" b="0" i="0" u="none" strike="noStrike" cap="none" baseline="0" dirty="0">
              <a:solidFill>
                <a:srgbClr val="000000"/>
              </a:solidFill>
              <a:latin typeface="Arial"/>
              <a:ea typeface="Arial"/>
              <a:cs typeface="Arial"/>
              <a:sym typeface="Arial"/>
            </a:endParaRPr>
          </a:p>
          <a:p>
            <a:pPr marL="457200" marR="0" lvl="0" indent="-457200" algn="l" rtl="0">
              <a:lnSpc>
                <a:spcPct val="93000"/>
              </a:lnSpc>
              <a:spcBef>
                <a:spcPts val="1425"/>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PEMs should consider incorporating diffuse radiation, especially at daily resolution</a:t>
            </a:r>
          </a:p>
          <a:p>
            <a:pPr marL="457200" marR="0" lvl="0" indent="-457200" algn="l" rtl="0">
              <a:lnSpc>
                <a:spcPct val="93000"/>
              </a:lnSpc>
              <a:spcBef>
                <a:spcPts val="1425"/>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PEMs should also consider the need to account for GPP saturation when radiation is high</a:t>
            </a:r>
          </a:p>
          <a:p>
            <a:endParaRPr lang="en-US" sz="2400" b="0" i="0" u="none" strike="noStrike" cap="none" baseline="0" dirty="0">
              <a:solidFill>
                <a:srgbClr val="000000"/>
              </a:solidFill>
              <a:latin typeface="Arial"/>
              <a:ea typeface="Arial"/>
              <a:cs typeface="Arial"/>
              <a:sym typeface="Arial"/>
            </a:endParaRPr>
          </a:p>
        </p:txBody>
      </p:sp>
      <p:pic>
        <p:nvPicPr>
          <p:cNvPr id="2" name="Audio Recording 12 Jan 2021 at 15:32:35" descr="Audio Recording 12 Jan 2021 at 15:32:35">
            <a:hlinkClick r:id="" action="ppaction://media"/>
            <a:extLst>
              <a:ext uri="{FF2B5EF4-FFF2-40B4-BE49-F238E27FC236}">
                <a16:creationId xmlns:a16="http://schemas.microsoft.com/office/drawing/2014/main" id="{95B959DD-1672-3E48-A8A8-BC904D6647E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644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How good are these models?</a:t>
            </a:r>
          </a:p>
        </p:txBody>
      </p:sp>
      <p:sp>
        <p:nvSpPr>
          <p:cNvPr id="407" name="Shape 407"/>
          <p:cNvSpPr txBox="1">
            <a:spLocks noGrp="1"/>
          </p:cNvSpPr>
          <p:nvPr>
            <p:ph type="body" idx="1"/>
          </p:nvPr>
        </p:nvSpPr>
        <p:spPr>
          <a:xfrm>
            <a:off x="504825" y="1768475"/>
            <a:ext cx="3527374"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800" b="0" i="0" u="none" strike="noStrike" cap="none" baseline="0">
                <a:solidFill>
                  <a:srgbClr val="000000"/>
                </a:solidFill>
                <a:latin typeface="Arial"/>
                <a:ea typeface="Arial"/>
                <a:cs typeface="Arial"/>
                <a:sym typeface="Arial"/>
              </a:rPr>
              <a:t>Cramer et al. (1999) intercomparison</a:t>
            </a:r>
          </a:p>
          <a:p>
            <a:pPr marL="342900" marR="0" lvl="0" indent="-342900" algn="l" rtl="0">
              <a:lnSpc>
                <a:spcPct val="93000"/>
              </a:lnSpc>
              <a:spcBef>
                <a:spcPts val="1425"/>
              </a:spcBef>
              <a:spcAft>
                <a:spcPts val="1425"/>
              </a:spcAft>
              <a:buSzPct val="25000"/>
              <a:buNone/>
            </a:pPr>
            <a:r>
              <a:rPr lang="en-US" sz="2800" b="0" i="0" u="none" strike="noStrike" cap="none" baseline="0">
                <a:solidFill>
                  <a:srgbClr val="000000"/>
                </a:solidFill>
                <a:latin typeface="Arial"/>
                <a:ea typeface="Arial"/>
                <a:cs typeface="Arial"/>
                <a:sym typeface="Arial"/>
              </a:rPr>
              <a:t>	PEMs &amp; other models</a:t>
            </a:r>
          </a:p>
        </p:txBody>
      </p:sp>
      <p:pic>
        <p:nvPicPr>
          <p:cNvPr id="408" name="Shape 408"/>
          <p:cNvPicPr preferRelativeResize="0"/>
          <p:nvPr/>
        </p:nvPicPr>
        <p:blipFill>
          <a:blip r:embed="rId5"/>
          <a:stretch>
            <a:fillRect/>
          </a:stretch>
        </p:blipFill>
        <p:spPr>
          <a:xfrm>
            <a:off x="4086225" y="1982028"/>
            <a:ext cx="5994400" cy="5562600"/>
          </a:xfrm>
          <a:prstGeom prst="rect">
            <a:avLst/>
          </a:prstGeom>
        </p:spPr>
      </p:pic>
      <p:pic>
        <p:nvPicPr>
          <p:cNvPr id="2" name="Audio Recording 12 Jan 2021 at 15:33:12" descr="Audio Recording 12 Jan 2021 at 15:33:12">
            <a:hlinkClick r:id="" action="ppaction://media"/>
            <a:extLst>
              <a:ext uri="{FF2B5EF4-FFF2-40B4-BE49-F238E27FC236}">
                <a16:creationId xmlns:a16="http://schemas.microsoft.com/office/drawing/2014/main" id="{44E54D53-1A8E-1E43-B2B0-3AF2D55649B6}"/>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1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How good are these models?</a:t>
            </a:r>
          </a:p>
        </p:txBody>
      </p:sp>
      <p:pic>
        <p:nvPicPr>
          <p:cNvPr id="414" name="Shape 414"/>
          <p:cNvPicPr preferRelativeResize="0"/>
          <p:nvPr/>
        </p:nvPicPr>
        <p:blipFill>
          <a:blip r:embed="rId5"/>
          <a:stretch>
            <a:fillRect/>
          </a:stretch>
        </p:blipFill>
        <p:spPr>
          <a:xfrm>
            <a:off x="1782227" y="1763613"/>
            <a:ext cx="6366942" cy="4987924"/>
          </a:xfrm>
          <a:prstGeom prst="rect">
            <a:avLst/>
          </a:prstGeom>
        </p:spPr>
      </p:pic>
      <p:sp>
        <p:nvSpPr>
          <p:cNvPr id="415" name="Shape 415"/>
          <p:cNvSpPr txBox="1">
            <a:spLocks noGrp="1"/>
          </p:cNvSpPr>
          <p:nvPr>
            <p:ph type="body" idx="1"/>
          </p:nvPr>
        </p:nvSpPr>
        <p:spPr>
          <a:xfrm>
            <a:off x="431800" y="1763613"/>
            <a:ext cx="9067799" cy="4987924"/>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2" name="Audio Recording 12 Jan 2021 at 15:34:04" descr="Audio Recording 12 Jan 2021 at 15:34:04">
            <a:hlinkClick r:id="" action="ppaction://media"/>
            <a:extLst>
              <a:ext uri="{FF2B5EF4-FFF2-40B4-BE49-F238E27FC236}">
                <a16:creationId xmlns:a16="http://schemas.microsoft.com/office/drawing/2014/main" id="{13C7BE5D-72C1-034A-BFA5-36EA22BFE9E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870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TotalTime>
  <Words>658</Words>
  <Application>Microsoft Macintosh PowerPoint</Application>
  <PresentationFormat>Custom</PresentationFormat>
  <Paragraphs>58</Paragraphs>
  <Slides>12</Slides>
  <Notes>12</Notes>
  <HiddenSlides>0</HiddenSlides>
  <MMClips>12</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Default Design</vt:lpstr>
      <vt:lpstr>GEOG0113 Lecture 008 Production Efficiency Models</vt:lpstr>
      <vt:lpstr>Aims of lecture</vt:lpstr>
      <vt:lpstr>3. Production efficiency models</vt:lpstr>
      <vt:lpstr>PEMs</vt:lpstr>
      <vt:lpstr>Some PEMs</vt:lpstr>
      <vt:lpstr>PEM requirements</vt:lpstr>
      <vt:lpstr>Some issues</vt:lpstr>
      <vt:lpstr>How good are these models?</vt:lpstr>
      <vt:lpstr>How good are these models?</vt:lpstr>
      <vt:lpstr>How good are these models?</vt:lpstr>
      <vt:lpstr>Summary</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Geogg124 Terrestrial Ecosystem Modelling</dc:title>
  <cp:lastModifiedBy>Lewis, Philip</cp:lastModifiedBy>
  <cp:revision>25</cp:revision>
  <dcterms:modified xsi:type="dcterms:W3CDTF">2021-01-12T15:37:10Z</dcterms:modified>
</cp:coreProperties>
</file>