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69" r:id="rId2"/>
    <p:sldId id="347" r:id="rId3"/>
    <p:sldId id="348" r:id="rId4"/>
    <p:sldId id="350" r:id="rId5"/>
    <p:sldId id="351" r:id="rId6"/>
    <p:sldId id="349" r:id="rId7"/>
  </p:sldIdLst>
  <p:sldSz cx="10080625" cy="7559675"/>
  <p:notesSz cx="7559675" cy="10691813"/>
  <p:defaultTextStyle>
    <a:defPPr>
      <a:defRPr lang="en-GB"/>
    </a:defPPr>
    <a:lvl1pPr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DF"/>
    <a:srgbClr val="FF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2" d="100"/>
          <a:sy n="112" d="100"/>
        </p:scale>
        <p:origin x="1856" y="20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1926520-7087-8B4D-A1C5-EECB1E05D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5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505D7-5FAC-2D4C-8468-D7BCBDAF90BA}" type="slidenum">
              <a:rPr lang="en-GB"/>
              <a:pPr/>
              <a:t>1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_sm_bl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NCEO_logo_lr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4663"/>
            <a:ext cx="7056437" cy="1931987"/>
          </a:xfrm>
          <a:solidFill>
            <a:srgbClr val="99CC00"/>
          </a:solidFill>
        </p:spPr>
        <p:txBody>
          <a:bodyPr/>
          <a:lstStyle>
            <a:lvl1pPr marL="0" indent="0" algn="ctr">
              <a:spcAft>
                <a:spcPct val="0"/>
              </a:spcAft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ED92E-2888-844C-94C2-8FB15BD86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1625"/>
            <a:ext cx="6648450" cy="64547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EB0F-6318-DA4F-8186-9E0ACBC29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25BA-1BFD-9547-A2A9-3A185E6726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6754-F929-E643-80B3-6E76ECBCE8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5BA-F629-3D4E-BB9C-7133D433D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A8E9E-B45A-F744-8626-56605351F0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AFB5-F62E-5646-8874-B488CA10C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8EB6-A3F7-3C4A-A074-A7C48919A1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FED7F-E23D-7C41-8722-1700A4A239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8CD4-F4A0-2B41-885C-80CE7EAA3E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1625"/>
            <a:ext cx="9067800" cy="1260475"/>
          </a:xfrm>
          <a:prstGeom prst="rect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6575"/>
            <a:ext cx="234473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D9C5664-7F6F-BE4A-ABCB-429E19C7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 descr="logo_sm_bl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CEO_logo_lr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30188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92163" y="611485"/>
            <a:ext cx="8496621" cy="227458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/>
            <a:r>
              <a:rPr lang="en-US" sz="3600" b="1" dirty="0"/>
              <a:t>GEOG0113</a:t>
            </a:r>
            <a:br>
              <a:rPr lang="en-US" sz="3600" b="1" dirty="0"/>
            </a:br>
            <a:r>
              <a:rPr lang="en-US" sz="3600" b="1" dirty="0"/>
              <a:t>TERRESTRIAL CARBON: MODELLING and MONITORING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39912" y="3779837"/>
            <a:ext cx="6172200" cy="2362200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pPr eaLnBrk="1"/>
            <a:r>
              <a:rPr lang="en-GB" b="1" dirty="0"/>
              <a:t>P. Lewis</a:t>
            </a:r>
          </a:p>
          <a:p>
            <a:pPr eaLnBrk="1"/>
            <a:r>
              <a:rPr lang="en-GB" dirty="0"/>
              <a:t>UCL Geography </a:t>
            </a:r>
          </a:p>
          <a:p>
            <a:pPr eaLnBrk="1"/>
            <a:r>
              <a:rPr lang="en-GB" dirty="0"/>
              <a:t>&amp; NERC NCEO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Aims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Terrestrial Carbon: </a:t>
            </a:r>
            <a:r>
              <a:rPr lang="en-US" sz="2400" dirty="0" err="1"/>
              <a:t>modelling</a:t>
            </a:r>
            <a:r>
              <a:rPr lang="en-US" sz="2400" dirty="0"/>
              <a:t> and monitoring module aims:</a:t>
            </a:r>
          </a:p>
          <a:p>
            <a:r>
              <a:rPr lang="en-US" sz="2400" dirty="0"/>
              <a:t>To outline the role of vegetation in the carbon cycle and the wider climate system</a:t>
            </a:r>
          </a:p>
          <a:p>
            <a:r>
              <a:rPr lang="en-US" sz="2400" dirty="0"/>
              <a:t>To outline how the vegetation carbon cycle can be </a:t>
            </a:r>
            <a:r>
              <a:rPr lang="en-US" sz="2400" dirty="0" err="1"/>
              <a:t>modelled</a:t>
            </a:r>
            <a:r>
              <a:rPr lang="en-US" sz="2400" dirty="0"/>
              <a:t> and use the models in prediction</a:t>
            </a:r>
          </a:p>
          <a:p>
            <a:r>
              <a:rPr lang="en-US" sz="2400" dirty="0"/>
              <a:t>To provide the linkages between the models and remote sensing observations (</a:t>
            </a:r>
            <a:r>
              <a:rPr lang="en-US" sz="2400" dirty="0" err="1"/>
              <a:t>radiative</a:t>
            </a:r>
            <a:r>
              <a:rPr lang="en-US" sz="2400" dirty="0"/>
              <a:t> transfer)</a:t>
            </a:r>
          </a:p>
          <a:p>
            <a:r>
              <a:rPr lang="en-US" sz="2400" dirty="0"/>
              <a:t>To enable the students to use remote sensing (and other) data to constrain, test and </a:t>
            </a:r>
            <a:r>
              <a:rPr lang="en-US" sz="2400" dirty="0" err="1"/>
              <a:t>criticise</a:t>
            </a:r>
            <a:r>
              <a:rPr lang="en-US" sz="2400" dirty="0"/>
              <a:t> the models</a:t>
            </a:r>
          </a:p>
          <a:p>
            <a:r>
              <a:rPr lang="en-US" sz="2400" dirty="0"/>
              <a:t>To expose the students to modern statistical methods in combining data and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59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cover:</a:t>
            </a:r>
          </a:p>
          <a:p>
            <a:pPr>
              <a:buFont typeface="Arial"/>
              <a:buChar char="•"/>
            </a:pPr>
            <a:r>
              <a:rPr lang="en-US" sz="2400" dirty="0"/>
              <a:t>The role of vegetation in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Terrestrial vegetation dynamics </a:t>
            </a:r>
            <a:r>
              <a:rPr lang="en-US" sz="2400" dirty="0" err="1"/>
              <a:t>modelling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Remote sensing of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Radiation interactions with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Model inversion in remote sensing</a:t>
            </a:r>
          </a:p>
          <a:p>
            <a:pPr>
              <a:buFont typeface="Arial"/>
              <a:buChar char="•"/>
            </a:pPr>
            <a:r>
              <a:rPr lang="en-US" sz="2400" dirty="0"/>
              <a:t>Concepts and </a:t>
            </a:r>
            <a:r>
              <a:rPr lang="en-US" sz="2400" dirty="0" err="1"/>
              <a:t>maths</a:t>
            </a:r>
            <a:r>
              <a:rPr lang="en-US" sz="2400" dirty="0"/>
              <a:t> of data assimilation</a:t>
            </a:r>
          </a:p>
          <a:p>
            <a:pPr>
              <a:buFont typeface="Arial"/>
              <a:buChar char="•"/>
            </a:pPr>
            <a:r>
              <a:rPr lang="en-US" sz="2400" dirty="0"/>
              <a:t>Using remote sensing data to constrain and test vegetation dynamics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5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be delivered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Lectures (ppt summary, extensive web notes)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Computer laboratory work (Python notebooks)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Student-led seminars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6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 the end of the module, students should: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 of vegetation in the carbon cycle and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role, strengths and weaknesses of models of global vegetation processes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the factors affecting remote sensing measurements of vegetation (</a:t>
            </a:r>
            <a:r>
              <a:rPr lang="en-US" sz="2400" dirty="0" err="1"/>
              <a:t>radiative</a:t>
            </a:r>
            <a:r>
              <a:rPr lang="en-US" sz="2400" dirty="0"/>
              <a:t> transfer theory)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how to use models and observations in combination to improve estimates of carbon fluxes and pools</a:t>
            </a:r>
          </a:p>
          <a:p>
            <a:pPr>
              <a:buFont typeface="Arial"/>
              <a:buChar char="•"/>
            </a:pPr>
            <a:r>
              <a:rPr lang="en-US" sz="2400" dirty="0"/>
              <a:t>Have an understanding of data assimilation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2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Assessment, 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hour unseen exam, 100% of the assessment, essay-based questions, answer 2 Q from 6 in 2 hours</a:t>
            </a:r>
          </a:p>
          <a:p>
            <a:r>
              <a:rPr lang="en-US" dirty="0"/>
              <a:t>Course material, announcements via </a:t>
            </a:r>
            <a:r>
              <a:rPr lang="en-US" dirty="0" err="1"/>
              <a:t>moodle</a:t>
            </a:r>
            <a:r>
              <a:rPr lang="en-US" dirty="0"/>
              <a:t> &amp; links to </a:t>
            </a:r>
            <a:r>
              <a:rPr lang="en-US" dirty="0" err="1"/>
              <a:t>practicals</a:t>
            </a:r>
            <a:r>
              <a:rPr lang="en-US" dirty="0"/>
              <a:t> https://geog0113.readthedocs.</a:t>
            </a:r>
            <a:r>
              <a:rPr lang="en-US"/>
              <a:t>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719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307</Words>
  <Application>Microsoft Macintosh PowerPoint</Application>
  <PresentationFormat>Custom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Default Design</vt:lpstr>
      <vt:lpstr>GEOG0113 TERRESTRIAL CARBON: MODELLING and MONITORING </vt:lpstr>
      <vt:lpstr>Aims of course</vt:lpstr>
      <vt:lpstr>Content of the course</vt:lpstr>
      <vt:lpstr>Format</vt:lpstr>
      <vt:lpstr>Learning outcomes</vt:lpstr>
      <vt:lpstr>Assessment, course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EOLDAS Data Assimilation algorithm</dc:title>
  <dc:creator>Tristan Quaife</dc:creator>
  <cp:lastModifiedBy>Lewis, Philip</cp:lastModifiedBy>
  <cp:revision>95</cp:revision>
  <cp:lastPrinted>1601-01-01T00:00:00Z</cp:lastPrinted>
  <dcterms:created xsi:type="dcterms:W3CDTF">2010-11-25T08:35:40Z</dcterms:created>
  <dcterms:modified xsi:type="dcterms:W3CDTF">2021-01-05T17:09:13Z</dcterms:modified>
</cp:coreProperties>
</file>