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6"/>
  </p:notesMasterIdLst>
  <p:sldIdLst>
    <p:sldId id="269" r:id="rId2"/>
    <p:sldId id="347"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2" r:id="rId22"/>
    <p:sldId id="423" r:id="rId23"/>
    <p:sldId id="424" r:id="rId24"/>
    <p:sldId id="425" r:id="rId25"/>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4"/>
    <p:restoredTop sz="81625"/>
  </p:normalViewPr>
  <p:slideViewPr>
    <p:cSldViewPr>
      <p:cViewPr varScale="1">
        <p:scale>
          <a:sx n="96" d="100"/>
          <a:sy n="96" d="100"/>
        </p:scale>
        <p:origin x="2408" y="168"/>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73" d="100"/>
        <a:sy n="73"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effect of leaf lifespan on photosynthetic capacity, leaf nitrogen concentration, and specific leaf area. Symbols as in Fig. 5.13. Redrawn from Reich et al. (1997)" </a:t>
            </a:r>
            <a:r>
              <a:rPr lang="en-US" dirty="0"/>
              <a:t>Source: </a:t>
            </a:r>
            <a:r>
              <a:rPr lang="en-US" dirty="0">
                <a:hlinkClick r:id="rId3"/>
              </a:rPr>
              <a:t>Chapin, 2011, PTEEChap5.ppt, fig. 5.13</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20</a:t>
            </a:fld>
            <a:endParaRPr lang="en-GB"/>
          </a:p>
        </p:txBody>
      </p:sp>
    </p:spTree>
    <p:extLst>
      <p:ext uri="{BB962C8B-B14F-4D97-AF65-F5344CB8AC3E}">
        <p14:creationId xmlns:p14="http://schemas.microsoft.com/office/powerpoint/2010/main" val="89958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Adaptation</a:t>
            </a:r>
            <a:r>
              <a:rPr lang="en-US" baseline="0" dirty="0"/>
              <a:t> for different species, but all have optimal operating range</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23</a:t>
            </a:fld>
            <a:endParaRPr lang="en-GB"/>
          </a:p>
        </p:txBody>
      </p:sp>
    </p:spTree>
    <p:extLst>
      <p:ext uri="{BB962C8B-B14F-4D97-AF65-F5344CB8AC3E}">
        <p14:creationId xmlns:p14="http://schemas.microsoft.com/office/powerpoint/2010/main" val="19660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essence, what it does is to split (proportionately) 12 water molecules (H20) and produce 6 molecules of oxygen gas (O2) and 6 of H20. Carbon dioxide is reduced to glucose (C6H12O6) which is the basic material from which other biochemical constituents of biomass are </a:t>
            </a:r>
            <a:r>
              <a:rPr lang="en-US" dirty="0" err="1"/>
              <a:t>synthesised</a:t>
            </a:r>
            <a:r>
              <a:rPr lang="en-US" dirty="0"/>
              <a:t> (Grace, 2001). Note that the additional 6H2O are omitted in the figure above which does not include transpiration.</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a:t>
            </a:fld>
            <a:endParaRPr lang="en-GB"/>
          </a:p>
        </p:txBody>
      </p:sp>
    </p:spTree>
    <p:extLst>
      <p:ext uri="{BB962C8B-B14F-4D97-AF65-F5344CB8AC3E}">
        <p14:creationId xmlns:p14="http://schemas.microsoft.com/office/powerpoint/2010/main" val="104227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Rubisco </a:t>
            </a:r>
            <a:r>
              <a:rPr lang="en-GB" sz="1200" b="0" i="0" u="none" strike="noStrike" kern="1200" dirty="0">
                <a:solidFill>
                  <a:srgbClr val="000000"/>
                </a:solidFill>
                <a:effectLst/>
                <a:latin typeface="Times New Roman" charset="0"/>
                <a:ea typeface="ＭＳ Ｐゴシック" charset="-128"/>
                <a:cs typeface="ＭＳ Ｐゴシック" charset="-128"/>
              </a:rPr>
              <a:t>Ribulose-1,5-bisphosphate carboxylase/oxygenase</a:t>
            </a:r>
            <a:endParaRPr lang="en-US" dirty="0"/>
          </a:p>
        </p:txBody>
      </p:sp>
      <p:sp>
        <p:nvSpPr>
          <p:cNvPr id="4" name="Slide Number Placeholder 3"/>
          <p:cNvSpPr>
            <a:spLocks noGrp="1"/>
          </p:cNvSpPr>
          <p:nvPr>
            <p:ph type="sldNum"/>
          </p:nvPr>
        </p:nvSpPr>
        <p:spPr/>
        <p:txBody>
          <a:bodyPr/>
          <a:lstStyle/>
          <a:p>
            <a:pPr>
              <a:defRPr/>
            </a:pPr>
            <a:fld id="{51926520-7087-8B4D-A1C5-EECB1E05DA52}" type="slidenum">
              <a:rPr lang="en-GB" smtClean="0"/>
              <a:pPr>
                <a:defRPr/>
              </a:pPr>
              <a:t>8</a:t>
            </a:fld>
            <a:endParaRPr lang="en-GB"/>
          </a:p>
        </p:txBody>
      </p:sp>
    </p:spTree>
    <p:extLst>
      <p:ext uri="{BB962C8B-B14F-4D97-AF65-F5344CB8AC3E}">
        <p14:creationId xmlns:p14="http://schemas.microsoft.com/office/powerpoint/2010/main" val="95893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the first step of the cycle CO2 reacts with </a:t>
            </a:r>
            <a:r>
              <a:rPr lang="en-US" i="1" dirty="0" err="1"/>
              <a:t>RuBP</a:t>
            </a:r>
            <a:r>
              <a:rPr lang="en-US" i="1" dirty="0"/>
              <a:t> to produce two 3-carbon molecules of 3-phosphoglyceric acid (3-PGA). This is the origin of the designation C3 or C3 in the literature for the cycle and for the plants that use this cycle. The entire process, from light energy capture to sugar production occurs within the chloroplast. The light energy is captured by the non-cyclic electron transport process which uses the thylakoid membranes for the required electron transport.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9</a:t>
            </a:fld>
            <a:endParaRPr lang="en-GB"/>
          </a:p>
        </p:txBody>
      </p:sp>
    </p:spTree>
    <p:extLst>
      <p:ext uri="{BB962C8B-B14F-4D97-AF65-F5344CB8AC3E}">
        <p14:creationId xmlns:p14="http://schemas.microsoft.com/office/powerpoint/2010/main" val="258416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structure</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11</a:t>
            </a:fld>
            <a:endParaRPr lang="en-GB"/>
          </a:p>
        </p:txBody>
      </p:sp>
    </p:spTree>
    <p:extLst>
      <p:ext uri="{BB962C8B-B14F-4D97-AF65-F5344CB8AC3E}">
        <p14:creationId xmlns:p14="http://schemas.microsoft.com/office/powerpoint/2010/main" val="117227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net photosynthetic rate to </a:t>
            </a:r>
            <a:r>
              <a:rPr lang="en-US" dirty="0" err="1"/>
              <a:t>photosynthetically</a:t>
            </a:r>
            <a:r>
              <a:rPr lang="en-US" dirty="0"/>
              <a:t>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 " Source: </a:t>
            </a:r>
            <a:r>
              <a:rPr lang="en-US" dirty="0">
                <a:hlinkClick r:id="rId3"/>
              </a:rPr>
              <a:t>Chapin, 2011, PTEEChap5.ppt, fig. 5.5</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14</a:t>
            </a:fld>
            <a:endParaRPr lang="en-GB"/>
          </a:p>
        </p:txBody>
      </p:sp>
    </p:spTree>
    <p:extLst>
      <p:ext uri="{BB962C8B-B14F-4D97-AF65-F5344CB8AC3E}">
        <p14:creationId xmlns:p14="http://schemas.microsoft.com/office/powerpoint/2010/main" val="68613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the net photosynthetic rate to the CO2 concentration inside the leaf. Photosynthetic rate is limited by the rate of CO2 diffusion into the chloroplast in the initial (left-hand side) linear portion of the CO2 response curve and by biochemical processes at higher CO2 concentrations. The CO2 compensation point is the minimum CO2 concentration at which the leaf shows a net gain of carbon. " Source: </a:t>
            </a:r>
            <a:r>
              <a:rPr lang="en-US" dirty="0">
                <a:hlinkClick r:id="rId3"/>
              </a:rPr>
              <a:t>Chapin, 2011, PTEEChap5.ppt, fig. 5.10</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16</a:t>
            </a:fld>
            <a:endParaRPr lang="en-GB"/>
          </a:p>
        </p:txBody>
      </p:sp>
    </p:spTree>
    <p:extLst>
      <p:ext uri="{BB962C8B-B14F-4D97-AF65-F5344CB8AC3E}">
        <p14:creationId xmlns:p14="http://schemas.microsoft.com/office/powerpoint/2010/main" val="136192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"Relationship between leaf nitrogen concentration and maximum photosynthetic capacity (photosynthetic rate measured under favorable conditions) for plants from Earth's major biomes. Circles and the solid regression line are for 11 species from six biomes using a common methodology. Crosses and the dashed regression line are data from the literature. Redrawn from Reich et al. (1997)." </a:t>
            </a:r>
            <a:r>
              <a:rPr lang="en-US" dirty="0"/>
              <a:t>Source: </a:t>
            </a:r>
            <a:r>
              <a:rPr lang="en-US" dirty="0">
                <a:hlinkClick r:id="rId3"/>
              </a:rPr>
              <a:t>Chapin, 2011, PTEEChap5.ppt, fig. 5.11</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18</a:t>
            </a:fld>
            <a:endParaRPr lang="en-GB"/>
          </a:p>
        </p:txBody>
      </p:sp>
    </p:spTree>
    <p:extLst>
      <p:ext uri="{BB962C8B-B14F-4D97-AF65-F5344CB8AC3E}">
        <p14:creationId xmlns:p14="http://schemas.microsoft.com/office/powerpoint/2010/main" val="198542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1" dirty="0"/>
              <a:t>"Relationship between leaf nitrogen concentration and maximum </a:t>
            </a:r>
            <a:r>
              <a:rPr lang="en-US" i="1" dirty="0" err="1"/>
              <a:t>stomatal</a:t>
            </a:r>
            <a:r>
              <a:rPr lang="en-US" i="1" dirty="0"/>
              <a:t> conductance of plants from Earth's major biomes. Each point and its standard error represent a different biome: </a:t>
            </a:r>
            <a:r>
              <a:rPr lang="en-US" i="1" dirty="0" err="1"/>
              <a:t>bc</a:t>
            </a:r>
            <a:r>
              <a:rPr lang="en-US" i="1" dirty="0"/>
              <a:t>, broad-leafed crops; </a:t>
            </a:r>
            <a:r>
              <a:rPr lang="en-US" i="1" dirty="0" err="1"/>
              <a:t>ce</a:t>
            </a:r>
            <a:r>
              <a:rPr lang="en-US" i="1" dirty="0"/>
              <a:t>, cereal crops; co, evergreen conifer forest; dc, deciduous conifer forest; </a:t>
            </a:r>
            <a:r>
              <a:rPr lang="en-US" i="1" dirty="0" err="1"/>
              <a:t>df</a:t>
            </a:r>
            <a:r>
              <a:rPr lang="en-US" i="1" dirty="0"/>
              <a:t>, tropical dry forest; </a:t>
            </a:r>
            <a:r>
              <a:rPr lang="en-US" i="1" dirty="0" err="1"/>
              <a:t>gl</a:t>
            </a:r>
            <a:r>
              <a:rPr lang="en-US" i="1" dirty="0"/>
              <a:t>, grassland; </a:t>
            </a:r>
            <a:r>
              <a:rPr lang="en-US" i="1" dirty="0" err="1"/>
              <a:t>mo</a:t>
            </a:r>
            <a:r>
              <a:rPr lang="en-US" i="1" dirty="0"/>
              <a:t>, monsoonal forest; </a:t>
            </a:r>
            <a:r>
              <a:rPr lang="en-US" i="1" dirty="0" err="1"/>
              <a:t>sc</a:t>
            </a:r>
            <a:r>
              <a:rPr lang="en-US" i="1" dirty="0"/>
              <a:t>, </a:t>
            </a:r>
            <a:r>
              <a:rPr lang="en-US" i="1" dirty="0" err="1"/>
              <a:t>sclerophyllous</a:t>
            </a:r>
            <a:r>
              <a:rPr lang="en-US" i="1" dirty="0"/>
              <a:t> shrub; </a:t>
            </a:r>
            <a:r>
              <a:rPr lang="en-US" i="1" dirty="0" err="1"/>
              <a:t>sd</a:t>
            </a:r>
            <a:r>
              <a:rPr lang="en-US" i="1" dirty="0"/>
              <a:t>, dry savanna; </a:t>
            </a:r>
            <a:r>
              <a:rPr lang="en-US" i="1" dirty="0" err="1"/>
              <a:t>sw</a:t>
            </a:r>
            <a:r>
              <a:rPr lang="en-US" i="1" dirty="0"/>
              <a:t>, wet savanna; </a:t>
            </a:r>
            <a:r>
              <a:rPr lang="en-US" i="1" dirty="0" err="1"/>
              <a:t>tc</a:t>
            </a:r>
            <a:r>
              <a:rPr lang="en-US" i="1" dirty="0"/>
              <a:t>, tropical tree crop; td, temperate deciduous broadleaved forest; </a:t>
            </a:r>
            <a:r>
              <a:rPr lang="en-US" i="1" dirty="0" err="1"/>
              <a:t>te</a:t>
            </a:r>
            <a:r>
              <a:rPr lang="en-US" i="1" dirty="0"/>
              <a:t>, temperate evergreen broadleaved forest; </a:t>
            </a:r>
            <a:r>
              <a:rPr lang="en-US" i="1" dirty="0" err="1"/>
              <a:t>tr</a:t>
            </a:r>
            <a:r>
              <a:rPr lang="en-US" i="1" dirty="0"/>
              <a:t>, tropical wet forest; </a:t>
            </a:r>
            <a:r>
              <a:rPr lang="en-US" i="1" dirty="0" err="1"/>
              <a:t>tu</a:t>
            </a:r>
            <a:r>
              <a:rPr lang="en-US" i="1" dirty="0"/>
              <a:t>, herbaceous tundra. Redrawn from Schulze et al. (1994)." </a:t>
            </a:r>
            <a:r>
              <a:rPr lang="en-US" dirty="0"/>
              <a:t>Source: </a:t>
            </a:r>
            <a:r>
              <a:rPr lang="en-US" dirty="0">
                <a:hlinkClick r:id="rId3"/>
              </a:rPr>
              <a:t>Chapin, 2011, PTEEChap5.ppt, fig. 5.12</a:t>
            </a:r>
            <a:r>
              <a:rPr lang="en-US" dirty="0"/>
              <a:t> </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19</a:t>
            </a:fld>
            <a:endParaRPr lang="en-GB"/>
          </a:p>
        </p:txBody>
      </p:sp>
    </p:spTree>
    <p:extLst>
      <p:ext uri="{BB962C8B-B14F-4D97-AF65-F5344CB8AC3E}">
        <p14:creationId xmlns:p14="http://schemas.microsoft.com/office/powerpoint/2010/main" val="280589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19832" y="179437"/>
            <a:ext cx="8568629" cy="1728192"/>
          </a:xfrm>
          <a:solidFill>
            <a:schemeClr val="bg1">
              <a:lumMod val="85000"/>
            </a:schemeClr>
          </a:solidFill>
        </p:spPr>
        <p:txBody>
          <a:bodyPr/>
          <a:lstStyle/>
          <a:p>
            <a:pPr eaLnBrk="1"/>
            <a:r>
              <a:rPr lang="en-US" sz="3600" b="1" dirty="0"/>
              <a:t>GEOG0113 Lecture 004</a:t>
            </a:r>
            <a:br>
              <a:rPr lang="en-US" sz="3600" b="1" dirty="0"/>
            </a:br>
            <a:r>
              <a:rPr lang="en-US" sz="3600" b="1" dirty="0"/>
              <a:t>Photosynthesis</a:t>
            </a:r>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P. Lewis</a:t>
            </a:r>
          </a:p>
          <a:p>
            <a:pPr eaLnBrk="1"/>
            <a:endParaRPr lang="en-GB" b="1" dirty="0"/>
          </a:p>
          <a:p>
            <a:pPr eaLnBrk="1"/>
            <a:r>
              <a:rPr lang="en-GB" dirty="0"/>
              <a:t>UCL Geography </a:t>
            </a:r>
          </a:p>
          <a:p>
            <a:pPr eaLnBrk="1"/>
            <a:r>
              <a:rPr lang="en-GB" dirty="0"/>
              <a:t>&amp; NERC NCEO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C4 Plants</a:t>
            </a:r>
          </a:p>
        </p:txBody>
      </p:sp>
      <p:sp>
        <p:nvSpPr>
          <p:cNvPr id="3" name="Content Placeholder 2"/>
          <p:cNvSpPr>
            <a:spLocks noGrp="1"/>
          </p:cNvSpPr>
          <p:nvPr>
            <p:ph idx="1"/>
          </p:nvPr>
        </p:nvSpPr>
        <p:spPr/>
        <p:txBody>
          <a:bodyPr/>
          <a:lstStyle/>
          <a:p>
            <a:pPr marL="457200" indent="-457200">
              <a:buFont typeface="Arial"/>
              <a:buChar char="•"/>
            </a:pPr>
            <a:r>
              <a:rPr lang="en-US" dirty="0"/>
              <a:t>C4 plants (and CAM plants) </a:t>
            </a:r>
          </a:p>
          <a:p>
            <a:pPr marL="857250" lvl="1" indent="-457200">
              <a:buFont typeface="Arial"/>
              <a:buChar char="•"/>
            </a:pPr>
            <a:r>
              <a:rPr lang="en-US" dirty="0"/>
              <a:t>more efficient than C3 plants under conditions of drought, high temperatures, and nitrogen or CO2 limitation. </a:t>
            </a:r>
          </a:p>
          <a:p>
            <a:pPr marL="857250" lvl="1" indent="-457200">
              <a:buFont typeface="Arial"/>
              <a:buChar char="•"/>
            </a:pPr>
            <a:r>
              <a:rPr lang="en-US" dirty="0"/>
              <a:t>bypassing the photorespiration pathway and efficiently delivering CO2 to the </a:t>
            </a:r>
            <a:r>
              <a:rPr lang="en-US" dirty="0" err="1"/>
              <a:t>RuBisCO</a:t>
            </a:r>
            <a:r>
              <a:rPr lang="en-US" dirty="0"/>
              <a:t> enzyme</a:t>
            </a:r>
          </a:p>
        </p:txBody>
      </p:sp>
    </p:spTree>
    <p:extLst>
      <p:ext uri="{BB962C8B-B14F-4D97-AF65-F5344CB8AC3E}">
        <p14:creationId xmlns:p14="http://schemas.microsoft.com/office/powerpoint/2010/main" val="288679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C4</a:t>
            </a:r>
          </a:p>
        </p:txBody>
      </p:sp>
      <p:pic>
        <p:nvPicPr>
          <p:cNvPr id="4" name="Content Placeholder 3"/>
          <p:cNvPicPr>
            <a:picLocks noGrp="1" noChangeAspect="1"/>
          </p:cNvPicPr>
          <p:nvPr>
            <p:ph idx="1"/>
          </p:nvPr>
        </p:nvPicPr>
        <p:blipFill>
          <a:blip r:embed="rId3"/>
          <a:srcRect l="-75590" r="-75590"/>
          <a:stretch>
            <a:fillRect/>
          </a:stretch>
        </p:blipFill>
        <p:spPr/>
      </p:pic>
    </p:spTree>
    <p:extLst>
      <p:ext uri="{BB962C8B-B14F-4D97-AF65-F5344CB8AC3E}">
        <p14:creationId xmlns:p14="http://schemas.microsoft.com/office/powerpoint/2010/main" val="300685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Respiration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(autotrophic) respiration</a:t>
            </a:r>
          </a:p>
          <a:p>
            <a:pPr marL="857250" lvl="1" indent="-457200">
              <a:buFont typeface="Arial"/>
              <a:buChar char="•"/>
            </a:pPr>
            <a:r>
              <a:rPr lang="en-US" dirty="0"/>
              <a:t>plants convert sugars back into CO2 and water, and release energy in the process.</a:t>
            </a:r>
          </a:p>
          <a:p>
            <a:pPr marL="857250" lvl="1" indent="-457200">
              <a:buFont typeface="Arial"/>
              <a:buChar char="•"/>
            </a:pPr>
            <a:endParaRPr lang="en-US" dirty="0"/>
          </a:p>
          <a:p>
            <a:pPr marL="857250" lvl="1" indent="-457200">
              <a:buFont typeface="Arial"/>
              <a:buChar char="•"/>
            </a:pPr>
            <a:endParaRPr lang="en-US" dirty="0"/>
          </a:p>
          <a:p>
            <a:pPr marL="857250" lvl="1" indent="-457200">
              <a:buFont typeface="Arial"/>
              <a:buChar char="•"/>
            </a:pPr>
            <a:r>
              <a:rPr lang="en-US" dirty="0"/>
              <a:t>energy released used for growth and maintenance of existing material. </a:t>
            </a:r>
          </a:p>
          <a:p>
            <a:pPr marL="857250" lvl="1" indent="-457200">
              <a:buFont typeface="Arial"/>
              <a:buChar char="•"/>
            </a:pPr>
            <a:r>
              <a:rPr lang="en-US" dirty="0"/>
              <a:t>Consumes 25% to75% of all of the carbohydrates generated in photosynthesis.</a:t>
            </a:r>
          </a:p>
          <a:p>
            <a:pPr marL="457200" indent="-457200">
              <a:buFont typeface="Arial"/>
              <a:buChar char="•"/>
            </a:pPr>
            <a:endParaRPr lang="en-US" dirty="0"/>
          </a:p>
        </p:txBody>
      </p:sp>
      <p:pic>
        <p:nvPicPr>
          <p:cNvPr id="4" name="Picture 3"/>
          <p:cNvPicPr>
            <a:picLocks noChangeAspect="1"/>
          </p:cNvPicPr>
          <p:nvPr/>
        </p:nvPicPr>
        <p:blipFill>
          <a:blip r:embed="rId2"/>
          <a:stretch>
            <a:fillRect/>
          </a:stretch>
        </p:blipFill>
        <p:spPr>
          <a:xfrm>
            <a:off x="2413000" y="3263900"/>
            <a:ext cx="5232400" cy="1016000"/>
          </a:xfrm>
          <a:prstGeom prst="rect">
            <a:avLst/>
          </a:prstGeom>
        </p:spPr>
      </p:pic>
    </p:spTree>
    <p:extLst>
      <p:ext uri="{BB962C8B-B14F-4D97-AF65-F5344CB8AC3E}">
        <p14:creationId xmlns:p14="http://schemas.microsoft.com/office/powerpoint/2010/main" val="84232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to photosynthesis at the leaf level</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light limitation; </a:t>
            </a:r>
          </a:p>
          <a:p>
            <a:pPr marL="457200" indent="-457200">
              <a:buFont typeface="Arial"/>
              <a:buChar char="•"/>
            </a:pPr>
            <a:r>
              <a:rPr lang="en-US" dirty="0"/>
              <a:t>CO2 limitation; </a:t>
            </a:r>
          </a:p>
          <a:p>
            <a:pPr marL="457200" indent="-457200">
              <a:buFont typeface="Arial"/>
              <a:buChar char="•"/>
            </a:pPr>
            <a:r>
              <a:rPr lang="en-US" dirty="0"/>
              <a:t>nitrogen limitation and photosynthetic capacity;</a:t>
            </a:r>
          </a:p>
          <a:p>
            <a:pPr marL="457200" indent="-457200">
              <a:buFont typeface="Arial"/>
              <a:buChar char="•"/>
            </a:pPr>
            <a:r>
              <a:rPr lang="en-US" dirty="0"/>
              <a:t>water limitation; </a:t>
            </a:r>
          </a:p>
          <a:p>
            <a:pPr marL="457200" indent="-457200">
              <a:buFont typeface="Arial"/>
              <a:buChar char="•"/>
            </a:pPr>
            <a:r>
              <a:rPr lang="en-US" dirty="0"/>
              <a:t>temperature effects; </a:t>
            </a:r>
          </a:p>
          <a:p>
            <a:pPr marL="457200" indent="-457200">
              <a:buFont typeface="Arial"/>
              <a:buChar char="•"/>
            </a:pPr>
            <a:r>
              <a:rPr lang="en-US" dirty="0"/>
              <a:t>pollutants</a:t>
            </a:r>
          </a:p>
        </p:txBody>
      </p:sp>
    </p:spTree>
    <p:extLst>
      <p:ext uri="{BB962C8B-B14F-4D97-AF65-F5344CB8AC3E}">
        <p14:creationId xmlns:p14="http://schemas.microsoft.com/office/powerpoint/2010/main" val="219087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light limitation</a:t>
            </a:r>
            <a:endParaRPr lang="en-US" dirty="0"/>
          </a:p>
        </p:txBody>
      </p:sp>
      <p:pic>
        <p:nvPicPr>
          <p:cNvPr id="4" name="Content Placeholder 3"/>
          <p:cNvPicPr>
            <a:picLocks noGrp="1" noChangeAspect="1"/>
          </p:cNvPicPr>
          <p:nvPr>
            <p:ph idx="1"/>
          </p:nvPr>
        </p:nvPicPr>
        <p:blipFill>
          <a:blip r:embed="rId3"/>
          <a:srcRect l="-17280" r="-17280"/>
          <a:stretch>
            <a:fillRect/>
          </a:stretch>
        </p:blipFill>
        <p:spPr/>
      </p:pic>
    </p:spTree>
    <p:extLst>
      <p:ext uri="{BB962C8B-B14F-4D97-AF65-F5344CB8AC3E}">
        <p14:creationId xmlns:p14="http://schemas.microsoft.com/office/powerpoint/2010/main" val="383975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limitation</a:t>
            </a:r>
          </a:p>
        </p:txBody>
      </p:sp>
      <p:sp>
        <p:nvSpPr>
          <p:cNvPr id="3" name="Content Placeholder 2"/>
          <p:cNvSpPr>
            <a:spLocks noGrp="1"/>
          </p:cNvSpPr>
          <p:nvPr>
            <p:ph idx="1"/>
          </p:nvPr>
        </p:nvSpPr>
        <p:spPr/>
        <p:txBody>
          <a:bodyPr/>
          <a:lstStyle/>
          <a:p>
            <a:pPr marL="457200" indent="-457200">
              <a:buFont typeface="Arial"/>
              <a:buChar char="•"/>
            </a:pPr>
            <a:r>
              <a:rPr lang="en-US" sz="2800" dirty="0"/>
              <a:t>rate of change of net photosynthesis in low-moderate region: quantum yield of photosynthesis. </a:t>
            </a:r>
          </a:p>
          <a:p>
            <a:pPr marL="457200" indent="-457200">
              <a:buFont typeface="Arial"/>
              <a:buChar char="•"/>
            </a:pPr>
            <a:r>
              <a:rPr lang="en-US" sz="2800" dirty="0"/>
              <a:t>Similar for all C3 (non stress) at ~6%</a:t>
            </a:r>
          </a:p>
          <a:p>
            <a:pPr marL="457200" indent="-457200">
              <a:buFont typeface="Arial"/>
              <a:buChar char="•"/>
            </a:pPr>
            <a:r>
              <a:rPr lang="en-US" sz="2800" dirty="0"/>
              <a:t>Saturation at higher levels: reduced efficiency</a:t>
            </a:r>
          </a:p>
          <a:p>
            <a:pPr marL="457200" indent="-457200">
              <a:buFont typeface="Arial"/>
              <a:buChar char="•"/>
            </a:pPr>
            <a:r>
              <a:rPr lang="en-US" sz="2800" dirty="0"/>
              <a:t>Acclimation responses</a:t>
            </a:r>
          </a:p>
          <a:p>
            <a:pPr marL="857250" lvl="1" indent="-457200">
              <a:buFont typeface="Arial"/>
              <a:buChar char="•"/>
            </a:pPr>
            <a:r>
              <a:rPr lang="en-US" sz="2400" dirty="0"/>
              <a:t>Sun leaves</a:t>
            </a:r>
          </a:p>
          <a:p>
            <a:pPr marL="1257300" lvl="2" indent="-457200">
              <a:buFont typeface="Arial"/>
              <a:buChar char="•"/>
            </a:pPr>
            <a:r>
              <a:rPr lang="en-US" sz="2000" dirty="0"/>
              <a:t>More cell layers and higher photosynthetic capacity</a:t>
            </a:r>
          </a:p>
          <a:p>
            <a:pPr lvl="1" indent="-342900">
              <a:buFont typeface="Arial"/>
              <a:buChar char="•"/>
            </a:pPr>
            <a:r>
              <a:rPr lang="en-US" sz="2400" dirty="0"/>
              <a:t>Respiration rate depends on tissue protein content</a:t>
            </a:r>
          </a:p>
          <a:p>
            <a:pPr lvl="2" indent="-342900">
              <a:buFont typeface="Arial"/>
              <a:buChar char="•"/>
            </a:pPr>
            <a:r>
              <a:rPr lang="en-US" sz="2000" dirty="0"/>
              <a:t>So shade leaves lower protein content to </a:t>
            </a:r>
            <a:r>
              <a:rPr lang="en-US" sz="2000" dirty="0" err="1"/>
              <a:t>minimise</a:t>
            </a:r>
            <a:r>
              <a:rPr lang="en-US" sz="2000" dirty="0"/>
              <a:t> respiration losses</a:t>
            </a:r>
          </a:p>
        </p:txBody>
      </p:sp>
    </p:spTree>
    <p:extLst>
      <p:ext uri="{BB962C8B-B14F-4D97-AF65-F5344CB8AC3E}">
        <p14:creationId xmlns:p14="http://schemas.microsoft.com/office/powerpoint/2010/main" val="81013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CO2 limitation</a:t>
            </a:r>
            <a:endParaRPr lang="en-US" dirty="0"/>
          </a:p>
        </p:txBody>
      </p:sp>
      <p:pic>
        <p:nvPicPr>
          <p:cNvPr id="4" name="Content Placeholder 3"/>
          <p:cNvPicPr>
            <a:picLocks noGrp="1" noChangeAspect="1"/>
          </p:cNvPicPr>
          <p:nvPr>
            <p:ph idx="1"/>
          </p:nvPr>
        </p:nvPicPr>
        <p:blipFill>
          <a:blip r:embed="rId3"/>
          <a:srcRect l="-14822" r="-14822"/>
          <a:stretch>
            <a:fillRect/>
          </a:stretch>
        </p:blipFill>
        <p:spPr/>
      </p:pic>
      <p:sp>
        <p:nvSpPr>
          <p:cNvPr id="5" name="TextBox 4"/>
          <p:cNvSpPr txBox="1"/>
          <p:nvPr/>
        </p:nvSpPr>
        <p:spPr>
          <a:xfrm>
            <a:off x="3456136" y="6830986"/>
            <a:ext cx="905967" cy="729943"/>
          </a:xfrm>
          <a:prstGeom prst="rect">
            <a:avLst/>
          </a:prstGeom>
          <a:noFill/>
        </p:spPr>
        <p:txBody>
          <a:bodyPr wrap="none" rtlCol="0">
            <a:spAutoFit/>
          </a:bodyPr>
          <a:lstStyle/>
          <a:p>
            <a:r>
              <a:rPr lang="en-US" dirty="0"/>
              <a:t>C3</a:t>
            </a:r>
          </a:p>
        </p:txBody>
      </p:sp>
    </p:spTree>
    <p:extLst>
      <p:ext uri="{BB962C8B-B14F-4D97-AF65-F5344CB8AC3E}">
        <p14:creationId xmlns:p14="http://schemas.microsoft.com/office/powerpoint/2010/main" val="286781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CO2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Over long term, </a:t>
            </a:r>
            <a:r>
              <a:rPr lang="en-US" i="1" dirty="0"/>
              <a:t>indirect</a:t>
            </a:r>
            <a:r>
              <a:rPr lang="en-US" dirty="0"/>
              <a:t> effects of elevated CO2 concentrations may be more important than increased net photosynthesis rates</a:t>
            </a:r>
          </a:p>
          <a:p>
            <a:pPr marL="857250" lvl="1" indent="-457200">
              <a:buFont typeface="Arial"/>
              <a:buChar char="•"/>
            </a:pPr>
            <a:r>
              <a:rPr lang="en-US" dirty="0"/>
              <a:t>E.g. changes to water cycle</a:t>
            </a:r>
          </a:p>
          <a:p>
            <a:pPr marL="857250" lvl="1" indent="-457200">
              <a:buFont typeface="Arial"/>
              <a:buChar char="•"/>
            </a:pPr>
            <a:endParaRPr lang="en-US" dirty="0"/>
          </a:p>
          <a:p>
            <a:pPr marL="457200" indent="-457200">
              <a:buFont typeface="Arial"/>
              <a:buChar char="•"/>
            </a:pPr>
            <a:r>
              <a:rPr lang="en-US" dirty="0"/>
              <a:t>C4 relatively unresponsive</a:t>
            </a:r>
          </a:p>
          <a:p>
            <a:pPr marL="857250" lvl="1" indent="-457200">
              <a:buFont typeface="Arial"/>
              <a:buChar char="•"/>
            </a:pPr>
            <a:r>
              <a:rPr lang="en-US" dirty="0"/>
              <a:t>Less competitive in higher CO2 environment?</a:t>
            </a:r>
          </a:p>
          <a:p>
            <a:pPr marL="857250" lvl="1" indent="-457200">
              <a:buFont typeface="Arial"/>
              <a:buChar char="•"/>
            </a:pPr>
            <a:r>
              <a:rPr lang="en-US" dirty="0"/>
              <a:t>Probably indirect effects important</a:t>
            </a:r>
          </a:p>
          <a:p>
            <a:endParaRPr lang="en-US" dirty="0"/>
          </a:p>
        </p:txBody>
      </p:sp>
    </p:spTree>
    <p:extLst>
      <p:ext uri="{BB962C8B-B14F-4D97-AF65-F5344CB8AC3E}">
        <p14:creationId xmlns:p14="http://schemas.microsoft.com/office/powerpoint/2010/main" val="357894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 limitation and photosynthetic capacity</a:t>
            </a:r>
            <a:endParaRPr lang="en-US" dirty="0"/>
          </a:p>
        </p:txBody>
      </p:sp>
      <p:pic>
        <p:nvPicPr>
          <p:cNvPr id="4" name="Content Placeholder 3"/>
          <p:cNvPicPr>
            <a:picLocks noGrp="1" noChangeAspect="1"/>
          </p:cNvPicPr>
          <p:nvPr>
            <p:ph idx="1"/>
          </p:nvPr>
        </p:nvPicPr>
        <p:blipFill>
          <a:blip r:embed="rId3"/>
          <a:srcRect l="-14599" r="-14599"/>
          <a:stretch>
            <a:fillRect/>
          </a:stretch>
        </p:blipFill>
        <p:spPr/>
      </p:pic>
      <p:sp>
        <p:nvSpPr>
          <p:cNvPr id="3" name="TextBox 2">
            <a:extLst>
              <a:ext uri="{FF2B5EF4-FFF2-40B4-BE49-F238E27FC236}">
                <a16:creationId xmlns:a16="http://schemas.microsoft.com/office/drawing/2014/main" id="{CB1F5B83-74E3-7241-AFDD-984B27CACB65}"/>
              </a:ext>
            </a:extLst>
          </p:cNvPr>
          <p:cNvSpPr txBox="1"/>
          <p:nvPr/>
        </p:nvSpPr>
        <p:spPr>
          <a:xfrm>
            <a:off x="6696496" y="4499917"/>
            <a:ext cx="2562293" cy="664797"/>
          </a:xfrm>
          <a:prstGeom prst="rect">
            <a:avLst/>
          </a:prstGeom>
          <a:noFill/>
        </p:spPr>
        <p:txBody>
          <a:bodyPr wrap="square" rtlCol="0">
            <a:spAutoFit/>
          </a:bodyPr>
          <a:lstStyle/>
          <a:p>
            <a:r>
              <a:rPr lang="en-US" sz="2000" dirty="0"/>
              <a:t>Reich et al 1997: 11 species, 6 biomes</a:t>
            </a:r>
          </a:p>
        </p:txBody>
      </p:sp>
    </p:spTree>
    <p:extLst>
      <p:ext uri="{BB962C8B-B14F-4D97-AF65-F5344CB8AC3E}">
        <p14:creationId xmlns:p14="http://schemas.microsoft.com/office/powerpoint/2010/main" val="247898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a:t>
            </a:r>
            <a:endParaRPr lang="en-US" dirty="0"/>
          </a:p>
        </p:txBody>
      </p:sp>
      <p:pic>
        <p:nvPicPr>
          <p:cNvPr id="4" name="Content Placeholder 3"/>
          <p:cNvPicPr>
            <a:picLocks noGrp="1" noChangeAspect="1"/>
          </p:cNvPicPr>
          <p:nvPr>
            <p:ph idx="1"/>
          </p:nvPr>
        </p:nvPicPr>
        <p:blipFill>
          <a:blip r:embed="rId3"/>
          <a:srcRect l="-31854" r="-31854"/>
          <a:stretch>
            <a:fillRect/>
          </a:stretch>
        </p:blipFill>
        <p:spPr/>
      </p:pic>
      <p:sp>
        <p:nvSpPr>
          <p:cNvPr id="3" name="TextBox 2">
            <a:extLst>
              <a:ext uri="{FF2B5EF4-FFF2-40B4-BE49-F238E27FC236}">
                <a16:creationId xmlns:a16="http://schemas.microsoft.com/office/drawing/2014/main" id="{1876AD6C-008F-5C46-B0BD-BBE7C18C4F3E}"/>
              </a:ext>
            </a:extLst>
          </p:cNvPr>
          <p:cNvSpPr txBox="1"/>
          <p:nvPr/>
        </p:nvSpPr>
        <p:spPr>
          <a:xfrm>
            <a:off x="359792" y="1768475"/>
            <a:ext cx="2610010" cy="4914166"/>
          </a:xfrm>
          <a:prstGeom prst="rect">
            <a:avLst/>
          </a:prstGeom>
          <a:noFill/>
        </p:spPr>
        <p:txBody>
          <a:bodyPr wrap="none" rtlCol="0">
            <a:spAutoFit/>
          </a:bodyPr>
          <a:lstStyle/>
          <a:p>
            <a:pPr algn="l"/>
            <a:r>
              <a:rPr lang="en-US" sz="1400" dirty="0" err="1"/>
              <a:t>bc</a:t>
            </a:r>
            <a:r>
              <a:rPr lang="en-US" sz="1400" dirty="0"/>
              <a:t>: Broadleaf crops</a:t>
            </a:r>
          </a:p>
          <a:p>
            <a:pPr algn="l"/>
            <a:r>
              <a:rPr lang="en-US" sz="1400" dirty="0" err="1"/>
              <a:t>ce</a:t>
            </a:r>
            <a:r>
              <a:rPr lang="en-US" sz="1400" dirty="0"/>
              <a:t>: cereal crops</a:t>
            </a:r>
          </a:p>
          <a:p>
            <a:pPr algn="l"/>
            <a:r>
              <a:rPr lang="en-US" sz="1400" dirty="0"/>
              <a:t>co: evergreen conifer</a:t>
            </a:r>
          </a:p>
          <a:p>
            <a:pPr algn="l"/>
            <a:r>
              <a:rPr lang="en-US" sz="1400" dirty="0"/>
              <a:t>dc: deciduous conifer</a:t>
            </a:r>
          </a:p>
          <a:p>
            <a:pPr algn="l"/>
            <a:r>
              <a:rPr lang="en-US" sz="1400" dirty="0" err="1"/>
              <a:t>df</a:t>
            </a:r>
            <a:r>
              <a:rPr lang="en-US" sz="1400" dirty="0"/>
              <a:t>: tropical dry forest</a:t>
            </a:r>
          </a:p>
          <a:p>
            <a:pPr algn="l"/>
            <a:r>
              <a:rPr lang="en-US" sz="1400" dirty="0" err="1"/>
              <a:t>gl</a:t>
            </a:r>
            <a:r>
              <a:rPr lang="en-US" sz="1400" dirty="0"/>
              <a:t>: grassland</a:t>
            </a:r>
          </a:p>
          <a:p>
            <a:pPr algn="l"/>
            <a:r>
              <a:rPr lang="en-US" sz="1400" dirty="0" err="1"/>
              <a:t>mo</a:t>
            </a:r>
            <a:r>
              <a:rPr lang="en-US" sz="1400" dirty="0"/>
              <a:t>: monsoonal forest</a:t>
            </a:r>
          </a:p>
          <a:p>
            <a:pPr algn="l"/>
            <a:r>
              <a:rPr lang="en-US" sz="1400" dirty="0" err="1"/>
              <a:t>sc</a:t>
            </a:r>
            <a:r>
              <a:rPr lang="en-US" sz="1400" dirty="0"/>
              <a:t>: </a:t>
            </a:r>
            <a:r>
              <a:rPr lang="en-US" sz="1400" dirty="0" err="1"/>
              <a:t>sclerophyllous</a:t>
            </a:r>
            <a:r>
              <a:rPr lang="en-US" sz="1400" dirty="0"/>
              <a:t> shrub</a:t>
            </a:r>
          </a:p>
          <a:p>
            <a:pPr algn="l"/>
            <a:r>
              <a:rPr lang="en-US" sz="1400" dirty="0" err="1"/>
              <a:t>sd</a:t>
            </a:r>
            <a:r>
              <a:rPr lang="en-US" sz="1400" dirty="0"/>
              <a:t>; dry savanna</a:t>
            </a:r>
          </a:p>
          <a:p>
            <a:pPr algn="l"/>
            <a:r>
              <a:rPr lang="en-US" sz="1400" dirty="0" err="1"/>
              <a:t>sw</a:t>
            </a:r>
            <a:r>
              <a:rPr lang="en-US" sz="1400" dirty="0"/>
              <a:t>: wet savanna</a:t>
            </a:r>
          </a:p>
          <a:p>
            <a:pPr algn="l"/>
            <a:r>
              <a:rPr lang="en-US" sz="1400" dirty="0" err="1"/>
              <a:t>tc</a:t>
            </a:r>
            <a:r>
              <a:rPr lang="en-US" sz="1400" dirty="0"/>
              <a:t>: tropical tree crop</a:t>
            </a:r>
          </a:p>
          <a:p>
            <a:pPr algn="l"/>
            <a:r>
              <a:rPr lang="en-US" sz="1400" dirty="0"/>
              <a:t>td: </a:t>
            </a:r>
            <a:r>
              <a:rPr lang="en-US" sz="1400" dirty="0" err="1"/>
              <a:t>temeperate</a:t>
            </a:r>
            <a:r>
              <a:rPr lang="en-US" sz="1400" dirty="0"/>
              <a:t> </a:t>
            </a:r>
            <a:r>
              <a:rPr lang="en-US" sz="1400" dirty="0" err="1"/>
              <a:t>decid</a:t>
            </a:r>
            <a:r>
              <a:rPr lang="en-US" sz="1400" dirty="0"/>
              <a:t> broadleaf</a:t>
            </a:r>
          </a:p>
          <a:p>
            <a:pPr algn="l"/>
            <a:r>
              <a:rPr lang="en-US" sz="1400" dirty="0" err="1"/>
              <a:t>te</a:t>
            </a:r>
            <a:r>
              <a:rPr lang="en-US" sz="1400" dirty="0"/>
              <a:t>: temp </a:t>
            </a:r>
            <a:r>
              <a:rPr lang="en-US" sz="1400" dirty="0" err="1"/>
              <a:t>everg</a:t>
            </a:r>
            <a:r>
              <a:rPr lang="en-US" sz="1400" dirty="0"/>
              <a:t> broadleaf</a:t>
            </a:r>
          </a:p>
          <a:p>
            <a:pPr algn="l"/>
            <a:r>
              <a:rPr lang="en-US" sz="1400" dirty="0" err="1"/>
              <a:t>tr</a:t>
            </a:r>
            <a:r>
              <a:rPr lang="en-US" sz="1400" dirty="0"/>
              <a:t>: tropical wet forest</a:t>
            </a:r>
          </a:p>
          <a:p>
            <a:pPr algn="l"/>
            <a:r>
              <a:rPr lang="en-US" sz="1400" dirty="0" err="1"/>
              <a:t>tu</a:t>
            </a:r>
            <a:r>
              <a:rPr lang="en-US" sz="1400" dirty="0"/>
              <a:t>: tundra</a:t>
            </a:r>
          </a:p>
          <a:p>
            <a:pPr algn="l"/>
            <a:endParaRPr lang="en-US" sz="1400" dirty="0"/>
          </a:p>
        </p:txBody>
      </p:sp>
    </p:spTree>
    <p:extLst>
      <p:ext uri="{BB962C8B-B14F-4D97-AF65-F5344CB8AC3E}">
        <p14:creationId xmlns:p14="http://schemas.microsoft.com/office/powerpoint/2010/main" val="31305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lecture</a:t>
            </a:r>
            <a:endParaRPr lang="en-US" dirty="0"/>
          </a:p>
        </p:txBody>
      </p:sp>
      <p:sp>
        <p:nvSpPr>
          <p:cNvPr id="3" name="Content Placeholder 2"/>
          <p:cNvSpPr>
            <a:spLocks noGrp="1"/>
          </p:cNvSpPr>
          <p:nvPr>
            <p:ph idx="1"/>
          </p:nvPr>
        </p:nvSpPr>
        <p:spPr/>
        <p:txBody>
          <a:bodyPr/>
          <a:lstStyle/>
          <a:p>
            <a:r>
              <a:rPr lang="en-US" sz="2400" dirty="0"/>
              <a:t>In this lecture, we will:</a:t>
            </a:r>
          </a:p>
          <a:p>
            <a:pPr>
              <a:buFont typeface="Arial"/>
              <a:buChar char="•"/>
            </a:pPr>
            <a:r>
              <a:rPr lang="en-US" sz="2400" dirty="0"/>
              <a:t>look in some detail at photosynthesis and factors that limit this</a:t>
            </a:r>
          </a:p>
          <a:p>
            <a:endParaRPr lang="en-US" sz="2400" dirty="0"/>
          </a:p>
        </p:txBody>
      </p:sp>
    </p:spTree>
    <p:extLst>
      <p:ext uri="{BB962C8B-B14F-4D97-AF65-F5344CB8AC3E}">
        <p14:creationId xmlns:p14="http://schemas.microsoft.com/office/powerpoint/2010/main" val="190959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6"/>
            <a:ext cx="4031431" cy="957931"/>
          </a:xfrm>
        </p:spPr>
        <p:txBody>
          <a:bodyPr/>
          <a:lstStyle/>
          <a:p>
            <a:r>
              <a:rPr lang="en-US" dirty="0"/>
              <a:t>Nitrogen</a:t>
            </a:r>
          </a:p>
        </p:txBody>
      </p:sp>
      <p:pic>
        <p:nvPicPr>
          <p:cNvPr id="4" name="Content Placeholder 3"/>
          <p:cNvPicPr>
            <a:picLocks noGrp="1" noChangeAspect="1"/>
          </p:cNvPicPr>
          <p:nvPr>
            <p:ph idx="1"/>
          </p:nvPr>
        </p:nvPicPr>
        <p:blipFill>
          <a:blip r:embed="rId3"/>
          <a:srcRect l="-116587" r="-116587"/>
          <a:stretch>
            <a:fillRect/>
          </a:stretch>
        </p:blipFill>
        <p:spPr>
          <a:xfrm>
            <a:off x="1799952" y="251445"/>
            <a:ext cx="11694778" cy="6432947"/>
          </a:xfrm>
        </p:spPr>
      </p:pic>
      <p:sp>
        <p:nvSpPr>
          <p:cNvPr id="5" name="TextBox 4"/>
          <p:cNvSpPr txBox="1"/>
          <p:nvPr/>
        </p:nvSpPr>
        <p:spPr>
          <a:xfrm>
            <a:off x="287784" y="1547589"/>
            <a:ext cx="4345037" cy="2159668"/>
          </a:xfrm>
          <a:prstGeom prst="rect">
            <a:avLst/>
          </a:prstGeom>
          <a:noFill/>
        </p:spPr>
        <p:txBody>
          <a:bodyPr wrap="square" rtlCol="0">
            <a:spAutoFit/>
          </a:bodyPr>
          <a:lstStyle/>
          <a:p>
            <a:r>
              <a:rPr lang="en-US" sz="3600" dirty="0"/>
              <a:t>Relationships between N, leaf lifespan, SLA and net photosynthesis</a:t>
            </a:r>
          </a:p>
        </p:txBody>
      </p:sp>
      <p:sp>
        <p:nvSpPr>
          <p:cNvPr id="6" name="TextBox 5"/>
          <p:cNvSpPr txBox="1"/>
          <p:nvPr/>
        </p:nvSpPr>
        <p:spPr>
          <a:xfrm>
            <a:off x="143768" y="4211885"/>
            <a:ext cx="5616624" cy="2336537"/>
          </a:xfrm>
          <a:prstGeom prst="rect">
            <a:avLst/>
          </a:prstGeom>
          <a:noFill/>
        </p:spPr>
        <p:txBody>
          <a:bodyPr wrap="square" rtlCol="0">
            <a:spAutoFit/>
          </a:bodyPr>
          <a:lstStyle/>
          <a:p>
            <a:r>
              <a:rPr lang="en-US" sz="1600" dirty="0"/>
              <a:t>higher the leaf N concentration, the shorter the leaf lifespan. </a:t>
            </a:r>
          </a:p>
          <a:p>
            <a:r>
              <a:rPr lang="en-US" sz="1600" dirty="0"/>
              <a:t>Leaves with shorter lifespans tend to have lower specific leaf area (SLA, the leaf surface area per unit of biomass) (i.e. long-lived leaves are more dense), so higher leaf N concentration correlates with higher SLA.</a:t>
            </a:r>
          </a:p>
          <a:p>
            <a:endParaRPr lang="en-US" dirty="0"/>
          </a:p>
        </p:txBody>
      </p:sp>
    </p:spTree>
    <p:extLst>
      <p:ext uri="{BB962C8B-B14F-4D97-AF65-F5344CB8AC3E}">
        <p14:creationId xmlns:p14="http://schemas.microsoft.com/office/powerpoint/2010/main" val="313946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reduces the capacity of leaves to match CO2 supply with light availability </a:t>
            </a:r>
          </a:p>
          <a:p>
            <a:pPr marL="457200" indent="-457200">
              <a:buFont typeface="Arial"/>
              <a:buChar char="•"/>
            </a:pPr>
            <a:r>
              <a:rPr lang="en-US" dirty="0"/>
              <a:t>manifested as a decrease in leaf relative water content (RWC).</a:t>
            </a:r>
          </a:p>
          <a:p>
            <a:pPr marL="457200" indent="-457200">
              <a:buFont typeface="Arial"/>
              <a:buChar char="•"/>
            </a:pPr>
            <a:r>
              <a:rPr lang="en-US" dirty="0"/>
              <a:t>Decreasing RWC progressively decreases </a:t>
            </a:r>
            <a:r>
              <a:rPr lang="en-US" dirty="0" err="1"/>
              <a:t>stomatal</a:t>
            </a:r>
            <a:r>
              <a:rPr lang="en-US" dirty="0"/>
              <a:t> conductance which slows CO2 assimilation (lower photosynthetic capacity) although different studies show different responses for RWC between 100% and 70%</a:t>
            </a:r>
          </a:p>
        </p:txBody>
      </p:sp>
    </p:spTree>
    <p:extLst>
      <p:ext uri="{BB962C8B-B14F-4D97-AF65-F5344CB8AC3E}">
        <p14:creationId xmlns:p14="http://schemas.microsoft.com/office/powerpoint/2010/main" val="245962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limitation</a:t>
            </a:r>
          </a:p>
        </p:txBody>
      </p:sp>
      <p:sp>
        <p:nvSpPr>
          <p:cNvPr id="3" name="Content Placeholder 2"/>
          <p:cNvSpPr>
            <a:spLocks noGrp="1"/>
          </p:cNvSpPr>
          <p:nvPr>
            <p:ph idx="1"/>
          </p:nvPr>
        </p:nvSpPr>
        <p:spPr/>
        <p:txBody>
          <a:bodyPr/>
          <a:lstStyle/>
          <a:p>
            <a:r>
              <a:rPr lang="en-US" dirty="0"/>
              <a:t>Plants acclimated and adapted to dry conditions</a:t>
            </a:r>
          </a:p>
          <a:p>
            <a:pPr marL="457200" indent="-457200">
              <a:buFont typeface="Arial"/>
              <a:buChar char="•"/>
            </a:pPr>
            <a:r>
              <a:rPr lang="en-US" dirty="0"/>
              <a:t>reduce photosynthetic capacity and leaf N concentrations </a:t>
            </a:r>
          </a:p>
          <a:p>
            <a:pPr marL="857250" lvl="1" indent="-457200">
              <a:buFont typeface="Arial"/>
              <a:buChar char="•"/>
            </a:pPr>
            <a:r>
              <a:rPr lang="en-US" dirty="0"/>
              <a:t>low </a:t>
            </a:r>
            <a:r>
              <a:rPr lang="en-US" dirty="0" err="1"/>
              <a:t>stomatal</a:t>
            </a:r>
            <a:r>
              <a:rPr lang="en-US" dirty="0"/>
              <a:t> conductance that conserves water</a:t>
            </a:r>
          </a:p>
          <a:p>
            <a:pPr marL="457200" indent="-457200">
              <a:buFont typeface="Arial"/>
              <a:buChar char="•"/>
            </a:pPr>
            <a:r>
              <a:rPr lang="en-US" dirty="0" err="1"/>
              <a:t>minimse</a:t>
            </a:r>
            <a:r>
              <a:rPr lang="en-US" dirty="0"/>
              <a:t> leaf area (shedding or lower leaf production rates) to </a:t>
            </a:r>
            <a:r>
              <a:rPr lang="en-US" dirty="0" err="1"/>
              <a:t>minimise</a:t>
            </a:r>
            <a:r>
              <a:rPr lang="en-US" dirty="0"/>
              <a:t> water loss. </a:t>
            </a:r>
          </a:p>
          <a:p>
            <a:pPr marL="457200" indent="-457200">
              <a:buFont typeface="Arial"/>
              <a:buChar char="•"/>
            </a:pPr>
            <a:r>
              <a:rPr lang="en-US" dirty="0"/>
              <a:t>Some </a:t>
            </a:r>
            <a:r>
              <a:rPr lang="en-US" dirty="0" err="1"/>
              <a:t>minimise</a:t>
            </a:r>
            <a:r>
              <a:rPr lang="en-US" dirty="0"/>
              <a:t> radiation absorption by higher leaf reflectance more vertically-inclined (</a:t>
            </a:r>
            <a:r>
              <a:rPr lang="en-US" dirty="0" err="1"/>
              <a:t>erectophile</a:t>
            </a:r>
            <a:r>
              <a:rPr lang="en-US" dirty="0"/>
              <a:t>) leaves.</a:t>
            </a:r>
          </a:p>
        </p:txBody>
      </p:sp>
    </p:spTree>
    <p:extLst>
      <p:ext uri="{BB962C8B-B14F-4D97-AF65-F5344CB8AC3E}">
        <p14:creationId xmlns:p14="http://schemas.microsoft.com/office/powerpoint/2010/main" val="348878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Temperature effects</a:t>
            </a:r>
            <a:endParaRPr lang="en-US" dirty="0"/>
          </a:p>
        </p:txBody>
      </p:sp>
      <p:pic>
        <p:nvPicPr>
          <p:cNvPr id="4" name="Content Placeholder 3"/>
          <p:cNvPicPr>
            <a:picLocks noGrp="1" noChangeAspect="1"/>
          </p:cNvPicPr>
          <p:nvPr>
            <p:ph idx="1"/>
          </p:nvPr>
        </p:nvPicPr>
        <p:blipFill>
          <a:blip r:embed="rId3"/>
          <a:srcRect l="-13292" r="-13292"/>
          <a:stretch>
            <a:fillRect/>
          </a:stretch>
        </p:blipFill>
        <p:spPr/>
      </p:pic>
    </p:spTree>
    <p:extLst>
      <p:ext uri="{BB962C8B-B14F-4D97-AF65-F5344CB8AC3E}">
        <p14:creationId xmlns:p14="http://schemas.microsoft.com/office/powerpoint/2010/main" val="114512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457200" indent="-457200">
              <a:buFont typeface="Arial"/>
              <a:buChar char="•"/>
            </a:pPr>
            <a:endParaRPr lang="en-US" sz="2800" i="1" dirty="0"/>
          </a:p>
          <a:p>
            <a:pPr marL="457200" indent="-457200">
              <a:buFont typeface="Arial"/>
              <a:buChar char="•"/>
            </a:pPr>
            <a:r>
              <a:rPr lang="en-US" sz="2800" i="1" dirty="0"/>
              <a:t>looked in some detail at photosynthesis and factors that limit this</a:t>
            </a:r>
          </a:p>
          <a:p>
            <a:pPr marL="457200" indent="-457200">
              <a:buFont typeface="Arial"/>
              <a:buChar char="•"/>
            </a:pPr>
            <a:endParaRPr lang="en-US" sz="2800" dirty="0"/>
          </a:p>
        </p:txBody>
      </p:sp>
    </p:spTree>
    <p:extLst>
      <p:ext uri="{BB962C8B-B14F-4D97-AF65-F5344CB8AC3E}">
        <p14:creationId xmlns:p14="http://schemas.microsoft.com/office/powerpoint/2010/main" val="299541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Photosynthesis</a:t>
            </a:r>
            <a:endParaRPr lang="en-US" dirty="0"/>
          </a:p>
        </p:txBody>
      </p:sp>
      <p:pic>
        <p:nvPicPr>
          <p:cNvPr id="4" name="Content Placeholder 3"/>
          <p:cNvPicPr>
            <a:picLocks noGrp="1" noChangeAspect="1"/>
          </p:cNvPicPr>
          <p:nvPr>
            <p:ph idx="1"/>
          </p:nvPr>
        </p:nvPicPr>
        <p:blipFill>
          <a:blip r:embed="rId3"/>
          <a:srcRect l="-69602" r="-69602"/>
          <a:stretch>
            <a:fillRect/>
          </a:stretch>
        </p:blipFill>
        <p:spPr/>
      </p:pic>
      <p:pic>
        <p:nvPicPr>
          <p:cNvPr id="5" name="Picture 4"/>
          <p:cNvPicPr>
            <a:picLocks noChangeAspect="1"/>
          </p:cNvPicPr>
          <p:nvPr/>
        </p:nvPicPr>
        <p:blipFill>
          <a:blip r:embed="rId4"/>
          <a:stretch>
            <a:fillRect/>
          </a:stretch>
        </p:blipFill>
        <p:spPr>
          <a:xfrm>
            <a:off x="4104208" y="6527891"/>
            <a:ext cx="5575300" cy="1016000"/>
          </a:xfrm>
          <a:prstGeom prst="rect">
            <a:avLst/>
          </a:prstGeom>
        </p:spPr>
      </p:pic>
    </p:spTree>
    <p:extLst>
      <p:ext uri="{BB962C8B-B14F-4D97-AF65-F5344CB8AC3E}">
        <p14:creationId xmlns:p14="http://schemas.microsoft.com/office/powerpoint/2010/main" val="282516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Transpiration</a:t>
            </a:r>
          </a:p>
        </p:txBody>
      </p:sp>
      <p:sp>
        <p:nvSpPr>
          <p:cNvPr id="3" name="Content Placeholder 2"/>
          <p:cNvSpPr>
            <a:spLocks noGrp="1"/>
          </p:cNvSpPr>
          <p:nvPr>
            <p:ph idx="1"/>
          </p:nvPr>
        </p:nvSpPr>
        <p:spPr/>
        <p:txBody>
          <a:bodyPr/>
          <a:lstStyle/>
          <a:p>
            <a:pPr marL="457200" indent="-457200">
              <a:buFont typeface="Arial"/>
              <a:buChar char="•"/>
            </a:pPr>
            <a:r>
              <a:rPr lang="en-US" sz="2800" dirty="0"/>
              <a:t>Provides 10% of moisture found in atmosphere.</a:t>
            </a:r>
          </a:p>
          <a:p>
            <a:pPr marL="457200" indent="-457200">
              <a:buFont typeface="Arial"/>
              <a:buChar char="•"/>
            </a:pPr>
            <a:r>
              <a:rPr lang="en-US" sz="2800" dirty="0"/>
              <a:t>uses around 90% of water that enters plant </a:t>
            </a:r>
          </a:p>
          <a:p>
            <a:pPr marL="857250" lvl="1" indent="-457200">
              <a:buFont typeface="Arial"/>
              <a:buChar char="•"/>
            </a:pPr>
            <a:r>
              <a:rPr lang="en-US" sz="2400" dirty="0"/>
              <a:t>(the rest being used in cell growth and photosynthesis). </a:t>
            </a:r>
          </a:p>
          <a:p>
            <a:pPr marL="457200" indent="-457200">
              <a:buFont typeface="Arial"/>
              <a:buChar char="•"/>
            </a:pPr>
            <a:r>
              <a:rPr lang="en-US" sz="2800" dirty="0"/>
              <a:t>Most transpiration water in stomata of the leaves. </a:t>
            </a:r>
          </a:p>
          <a:p>
            <a:pPr marL="857250" lvl="1" indent="-457200">
              <a:buFont typeface="Arial"/>
              <a:buChar char="•"/>
            </a:pPr>
            <a:r>
              <a:rPr lang="en-US" sz="2400" dirty="0"/>
              <a:t>guard cells of the stomata open to allow CO2 diffusion from the air for photosynthesis. </a:t>
            </a:r>
          </a:p>
          <a:p>
            <a:pPr marL="857250" lvl="1" indent="-457200">
              <a:buFont typeface="Arial"/>
              <a:buChar char="•"/>
            </a:pPr>
            <a:r>
              <a:rPr lang="en-US" sz="2400" dirty="0"/>
              <a:t>can be thought of as the “cost” for opening stomata to allow the diffusion of carbon dioxide gas from the air.</a:t>
            </a:r>
          </a:p>
        </p:txBody>
      </p:sp>
    </p:spTree>
    <p:extLst>
      <p:ext uri="{BB962C8B-B14F-4D97-AF65-F5344CB8AC3E}">
        <p14:creationId xmlns:p14="http://schemas.microsoft.com/office/powerpoint/2010/main" val="31846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Stomatal</a:t>
            </a:r>
            <a:r>
              <a:rPr lang="en-US" dirty="0"/>
              <a:t> conductance</a:t>
            </a:r>
          </a:p>
        </p:txBody>
      </p:sp>
      <p:sp>
        <p:nvSpPr>
          <p:cNvPr id="3" name="Content Placeholder 2"/>
          <p:cNvSpPr>
            <a:spLocks noGrp="1"/>
          </p:cNvSpPr>
          <p:nvPr>
            <p:ph idx="1"/>
          </p:nvPr>
        </p:nvSpPr>
        <p:spPr/>
        <p:txBody>
          <a:bodyPr/>
          <a:lstStyle/>
          <a:p>
            <a:r>
              <a:rPr lang="en-US" dirty="0" err="1"/>
              <a:t>Stomatal</a:t>
            </a:r>
            <a:r>
              <a:rPr lang="en-US" dirty="0"/>
              <a:t> conductance, (e.g. in </a:t>
            </a:r>
            <a:r>
              <a:rPr lang="en-US" dirty="0" err="1"/>
              <a:t>mmol</a:t>
            </a:r>
            <a:r>
              <a:rPr lang="en-US" dirty="0"/>
              <a:t> m</a:t>
            </a:r>
            <a:r>
              <a:rPr lang="en-US" baseline="30000" dirty="0"/>
              <a:t>-2</a:t>
            </a:r>
            <a:r>
              <a:rPr lang="en-US" dirty="0"/>
              <a:t> s</a:t>
            </a:r>
            <a:r>
              <a:rPr lang="en-US" baseline="30000" dirty="0"/>
              <a:t>-2</a:t>
            </a:r>
            <a:r>
              <a:rPr lang="en-US" dirty="0"/>
              <a:t>)</a:t>
            </a:r>
          </a:p>
          <a:p>
            <a:pPr marL="457200" indent="-457200">
              <a:buFont typeface="Arial"/>
              <a:buChar char="•"/>
            </a:pPr>
            <a:r>
              <a:rPr lang="en-US" dirty="0"/>
              <a:t>measure of the rate of passage of carbon dioxide (CO2) exiting, or water vapor entering through the stomata of a leaf. </a:t>
            </a:r>
          </a:p>
          <a:p>
            <a:pPr marL="457200" indent="-457200">
              <a:buFont typeface="Arial"/>
              <a:buChar char="•"/>
            </a:pPr>
            <a:r>
              <a:rPr lang="en-US" dirty="0"/>
              <a:t>controlled by guard cells leaf stomata and controls transpiration rates and CO2 diffusion rates (along with gradients of water </a:t>
            </a:r>
            <a:r>
              <a:rPr lang="en-US" dirty="0" err="1"/>
              <a:t>vapour</a:t>
            </a:r>
            <a:r>
              <a:rPr lang="en-US" dirty="0"/>
              <a:t> and CO2).</a:t>
            </a:r>
          </a:p>
        </p:txBody>
      </p:sp>
    </p:spTree>
    <p:extLst>
      <p:ext uri="{BB962C8B-B14F-4D97-AF65-F5344CB8AC3E}">
        <p14:creationId xmlns:p14="http://schemas.microsoft.com/office/powerpoint/2010/main" val="2606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Transpiration serves three main roles:</a:t>
            </a:r>
          </a:p>
        </p:txBody>
      </p:sp>
      <p:sp>
        <p:nvSpPr>
          <p:cNvPr id="3" name="Content Placeholder 2"/>
          <p:cNvSpPr>
            <a:spLocks noGrp="1"/>
          </p:cNvSpPr>
          <p:nvPr>
            <p:ph idx="1"/>
          </p:nvPr>
        </p:nvSpPr>
        <p:spPr/>
        <p:txBody>
          <a:bodyPr/>
          <a:lstStyle/>
          <a:p>
            <a:pPr marL="457200" indent="-457200">
              <a:buFont typeface="Arial"/>
              <a:buChar char="•"/>
            </a:pPr>
            <a:r>
              <a:rPr lang="en-US" b="1" dirty="0"/>
              <a:t>movement of minerals </a:t>
            </a:r>
          </a:p>
          <a:p>
            <a:pPr marL="857250" lvl="1" indent="-457200">
              <a:buFont typeface="Arial"/>
              <a:buChar char="•"/>
            </a:pPr>
            <a:r>
              <a:rPr lang="en-US" dirty="0"/>
              <a:t>(from roots: xylem) and sugars (from photosynthesis: phloem) throughout the plant.</a:t>
            </a:r>
          </a:p>
          <a:p>
            <a:pPr marL="457200" indent="-457200">
              <a:buFont typeface="Arial"/>
              <a:buChar char="•"/>
            </a:pPr>
            <a:r>
              <a:rPr lang="en-US" b="1" dirty="0"/>
              <a:t>cooling</a:t>
            </a:r>
            <a:r>
              <a:rPr lang="en-US" dirty="0"/>
              <a:t> </a:t>
            </a:r>
          </a:p>
          <a:p>
            <a:pPr marL="857250" lvl="1" indent="-457200">
              <a:buFont typeface="Arial"/>
              <a:buChar char="•"/>
            </a:pPr>
            <a:r>
              <a:rPr lang="en-US" dirty="0"/>
              <a:t>(loss of heat energy through transpiration)</a:t>
            </a:r>
          </a:p>
          <a:p>
            <a:pPr marL="457200" indent="-457200">
              <a:buFont typeface="Arial"/>
              <a:buChar char="•"/>
            </a:pPr>
            <a:r>
              <a:rPr lang="en-US" b="1" dirty="0"/>
              <a:t>maintenance of turgor pressure </a:t>
            </a:r>
          </a:p>
          <a:p>
            <a:pPr marL="857250" lvl="1" indent="-457200">
              <a:buFont typeface="Arial"/>
              <a:buChar char="•"/>
            </a:pPr>
            <a:r>
              <a:rPr lang="en-US" dirty="0"/>
              <a:t>in plant cells for plant structure and the functioning of guard cells in the stomata to regulate water loss and CO2 uptake.</a:t>
            </a:r>
          </a:p>
          <a:p>
            <a:endParaRPr lang="en-US" dirty="0"/>
          </a:p>
        </p:txBody>
      </p:sp>
    </p:spTree>
    <p:extLst>
      <p:ext uri="{BB962C8B-B14F-4D97-AF65-F5344CB8AC3E}">
        <p14:creationId xmlns:p14="http://schemas.microsoft.com/office/powerpoint/2010/main" val="282699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stomata</a:t>
            </a:r>
          </a:p>
        </p:txBody>
      </p:sp>
      <p:pic>
        <p:nvPicPr>
          <p:cNvPr id="4" name="Content Placeholder 3"/>
          <p:cNvPicPr>
            <a:picLocks noGrp="1" noChangeAspect="1"/>
          </p:cNvPicPr>
          <p:nvPr>
            <p:ph idx="1"/>
          </p:nvPr>
        </p:nvPicPr>
        <p:blipFill>
          <a:blip r:embed="rId2"/>
          <a:srcRect l="-22718" r="-22718"/>
          <a:stretch>
            <a:fillRect/>
          </a:stretch>
        </p:blipFill>
        <p:spPr/>
      </p:pic>
    </p:spTree>
    <p:extLst>
      <p:ext uri="{BB962C8B-B14F-4D97-AF65-F5344CB8AC3E}">
        <p14:creationId xmlns:p14="http://schemas.microsoft.com/office/powerpoint/2010/main" val="239410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photosynthesis mechanisms</a:t>
            </a:r>
          </a:p>
        </p:txBody>
      </p:sp>
      <p:sp>
        <p:nvSpPr>
          <p:cNvPr id="3" name="Content Placeholder 2"/>
          <p:cNvSpPr>
            <a:spLocks noGrp="1"/>
          </p:cNvSpPr>
          <p:nvPr>
            <p:ph idx="1"/>
          </p:nvPr>
        </p:nvSpPr>
        <p:spPr/>
        <p:txBody>
          <a:bodyPr/>
          <a:lstStyle/>
          <a:p>
            <a:pPr marL="457200" indent="-457200">
              <a:buFont typeface="Arial"/>
              <a:buChar char="•"/>
            </a:pPr>
            <a:r>
              <a:rPr lang="en-US" sz="2800" b="1" dirty="0"/>
              <a:t>C3, C4, CAM </a:t>
            </a:r>
            <a:r>
              <a:rPr lang="en-US" sz="2000" dirty="0"/>
              <a:t>(</a:t>
            </a:r>
            <a:r>
              <a:rPr lang="en-US" sz="2000" dirty="0" err="1"/>
              <a:t>Crassulacean</a:t>
            </a:r>
            <a:r>
              <a:rPr lang="en-US" sz="2000" dirty="0"/>
              <a:t> acid metabolism)</a:t>
            </a:r>
          </a:p>
          <a:p>
            <a:pPr marL="457200" indent="-457200">
              <a:buFont typeface="Arial"/>
              <a:buChar char="•"/>
            </a:pPr>
            <a:r>
              <a:rPr lang="en-US" sz="2800" b="1" dirty="0"/>
              <a:t>C3 </a:t>
            </a:r>
            <a:r>
              <a:rPr lang="en-US" sz="2800" dirty="0"/>
              <a:t>(much older, but less efficient)</a:t>
            </a:r>
          </a:p>
          <a:p>
            <a:pPr marL="857250" lvl="1" indent="-457200">
              <a:buFont typeface="Arial"/>
              <a:buChar char="•"/>
            </a:pPr>
            <a:r>
              <a:rPr lang="en-US" sz="2400" dirty="0"/>
              <a:t>85% of plants</a:t>
            </a:r>
          </a:p>
          <a:p>
            <a:pPr marL="857250" lvl="1" indent="-457200">
              <a:buFont typeface="Arial"/>
              <a:buChar char="•"/>
            </a:pPr>
            <a:r>
              <a:rPr lang="en-US" sz="2400" dirty="0"/>
              <a:t>wheat, barley, potatoes and sugar beet and most trees. </a:t>
            </a:r>
          </a:p>
          <a:p>
            <a:pPr marL="857250" lvl="1" indent="-457200">
              <a:buFont typeface="Arial"/>
              <a:buChar char="•"/>
            </a:pPr>
            <a:r>
              <a:rPr lang="en-US" sz="2400" dirty="0"/>
              <a:t>cannot grow in hot climates because </a:t>
            </a:r>
            <a:r>
              <a:rPr lang="en-US" sz="2400" dirty="0" err="1"/>
              <a:t>RuBisCO</a:t>
            </a:r>
            <a:r>
              <a:rPr lang="en-US" sz="2400" dirty="0"/>
              <a:t> incorporates more oxygen into </a:t>
            </a:r>
            <a:r>
              <a:rPr lang="en-US" sz="2400" dirty="0" err="1"/>
              <a:t>RuBP</a:t>
            </a:r>
            <a:r>
              <a:rPr lang="en-US" sz="2400" dirty="0"/>
              <a:t> as temperatures increase</a:t>
            </a:r>
          </a:p>
          <a:p>
            <a:pPr marL="1257300" lvl="2" indent="-457200">
              <a:buFont typeface="Arial"/>
              <a:buChar char="•"/>
            </a:pPr>
            <a:r>
              <a:rPr lang="en-US" sz="2000" dirty="0"/>
              <a:t>photorespiration and a net loss of carbon (and nitrogen) that can act as a limit to growth. </a:t>
            </a:r>
          </a:p>
          <a:p>
            <a:pPr marL="857250" lvl="1" indent="-457200">
              <a:buFont typeface="Arial"/>
              <a:buChar char="•"/>
            </a:pPr>
            <a:r>
              <a:rPr lang="en-US" sz="2400" dirty="0"/>
              <a:t>C3 plants are also sensitive to water availability.</a:t>
            </a:r>
          </a:p>
        </p:txBody>
      </p:sp>
    </p:spTree>
    <p:extLst>
      <p:ext uri="{BB962C8B-B14F-4D97-AF65-F5344CB8AC3E}">
        <p14:creationId xmlns:p14="http://schemas.microsoft.com/office/powerpoint/2010/main" val="347481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plants use the Calvin cycle for fixing CO2.</a:t>
            </a:r>
          </a:p>
        </p:txBody>
      </p:sp>
      <p:pic>
        <p:nvPicPr>
          <p:cNvPr id="4" name="Content Placeholder 3"/>
          <p:cNvPicPr>
            <a:picLocks noGrp="1" noChangeAspect="1"/>
          </p:cNvPicPr>
          <p:nvPr>
            <p:ph idx="1"/>
          </p:nvPr>
        </p:nvPicPr>
        <p:blipFill>
          <a:blip r:embed="rId3"/>
          <a:srcRect l="-17605" r="-17605"/>
          <a:stretch>
            <a:fillRect/>
          </a:stretch>
        </p:blipFill>
        <p:spPr>
          <a:xfrm>
            <a:off x="431800" y="1763613"/>
            <a:ext cx="9067800" cy="4987925"/>
          </a:xfrm>
        </p:spPr>
      </p:pic>
    </p:spTree>
    <p:extLst>
      <p:ext uri="{BB962C8B-B14F-4D97-AF65-F5344CB8AC3E}">
        <p14:creationId xmlns:p14="http://schemas.microsoft.com/office/powerpoint/2010/main" val="217591867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8091</TotalTime>
  <Words>1443</Words>
  <Application>Microsoft Macintosh PowerPoint</Application>
  <PresentationFormat>Custom</PresentationFormat>
  <Paragraphs>132</Paragraphs>
  <Slides>24</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Times New Roman</vt:lpstr>
      <vt:lpstr>Default Design</vt:lpstr>
      <vt:lpstr>GEOG0113 Lecture 004 Photosynthesis</vt:lpstr>
      <vt:lpstr>Aims of lecture</vt:lpstr>
      <vt:lpstr>Photosynthesis</vt:lpstr>
      <vt:lpstr>Transpiration</vt:lpstr>
      <vt:lpstr>Stomatal conductance</vt:lpstr>
      <vt:lpstr>Transpiration serves three main roles:</vt:lpstr>
      <vt:lpstr>stomata</vt:lpstr>
      <vt:lpstr>three types of photosynthesis mechanisms</vt:lpstr>
      <vt:lpstr>C3 plants use the Calvin cycle for fixing CO2.</vt:lpstr>
      <vt:lpstr>C4 Plants</vt:lpstr>
      <vt:lpstr>C4</vt:lpstr>
      <vt:lpstr>Respiration</vt:lpstr>
      <vt:lpstr>Limitations to photosynthesis at the leaf level</vt:lpstr>
      <vt:lpstr>light limitation</vt:lpstr>
      <vt:lpstr>Light limitation</vt:lpstr>
      <vt:lpstr>CO2 limitation</vt:lpstr>
      <vt:lpstr>CO2 limitation</vt:lpstr>
      <vt:lpstr>Nitrogen limitation and photosynthetic capacity</vt:lpstr>
      <vt:lpstr>Nitrogen</vt:lpstr>
      <vt:lpstr>Nitrogen</vt:lpstr>
      <vt:lpstr>Water limitation</vt:lpstr>
      <vt:lpstr>Water limitation</vt:lpstr>
      <vt:lpstr>Temperature effects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Lewis, Philip</cp:lastModifiedBy>
  <cp:revision>169</cp:revision>
  <cp:lastPrinted>1601-01-01T00:00:00Z</cp:lastPrinted>
  <dcterms:created xsi:type="dcterms:W3CDTF">2010-11-25T08:35:40Z</dcterms:created>
  <dcterms:modified xsi:type="dcterms:W3CDTF">2021-01-05T17:19:16Z</dcterms:modified>
</cp:coreProperties>
</file>