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8"/>
  </p:notesMasterIdLst>
  <p:sldIdLst>
    <p:sldId id="256" r:id="rId2"/>
    <p:sldId id="257"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333" r:id="rId26"/>
    <p:sldId id="334" r:id="rId27"/>
  </p:sldIdLst>
  <p:sldSz cx="10080625" cy="7559675"/>
  <p:notesSz cx="7559675" cy="106918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896"/>
  </p:normalViewPr>
  <p:slideViewPr>
    <p:cSldViewPr snapToGrid="0" snapToObjects="1">
      <p:cViewPr varScale="1">
        <p:scale>
          <a:sx n="91" d="100"/>
          <a:sy n="91" d="100"/>
        </p:scale>
        <p:origin x="2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755650" y="5078412"/>
            <a:ext cx="6046787" cy="48101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txBox="1">
            <a:spLocks noGrp="1"/>
          </p:cNvSpPr>
          <p:nvPr>
            <p:ph type="hdr" idx="3"/>
          </p:nvPr>
        </p:nvSpPr>
        <p:spPr>
          <a:xfrm>
            <a:off x="0" y="0"/>
            <a:ext cx="3279775" cy="533399"/>
          </a:xfrm>
          <a:prstGeom prst="rect">
            <a:avLst/>
          </a:prstGeom>
          <a:noFill/>
          <a:ln>
            <a:noFill/>
          </a:ln>
        </p:spPr>
        <p:txBody>
          <a:bodyPr lIns="91425" tIns="91425" rIns="91425" bIns="91425" anchor="t"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 name="Shape 5"/>
          <p:cNvSpPr txBox="1">
            <a:spLocks noGrp="1"/>
          </p:cNvSpPr>
          <p:nvPr>
            <p:ph type="dt" idx="10"/>
          </p:nvPr>
        </p:nvSpPr>
        <p:spPr>
          <a:xfrm>
            <a:off x="4278312" y="0"/>
            <a:ext cx="3279775" cy="533399"/>
          </a:xfrm>
          <a:prstGeom prst="rect">
            <a:avLst/>
          </a:prstGeom>
          <a:noFill/>
          <a:ln>
            <a:noFill/>
          </a:ln>
        </p:spPr>
        <p:txBody>
          <a:bodyPr lIns="91425" tIns="91425" rIns="91425" bIns="91425" anchor="t" anchorCtr="0"/>
          <a:lstStyle>
            <a:lvl1pPr marL="0" marR="0" indent="0" algn="r"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10156825"/>
            <a:ext cx="3279775" cy="533399"/>
          </a:xfrm>
          <a:prstGeom prst="rect">
            <a:avLst/>
          </a:prstGeom>
          <a:noFill/>
          <a:ln>
            <a:noFill/>
          </a:ln>
        </p:spPr>
        <p:txBody>
          <a:bodyPr lIns="91425" tIns="91425" rIns="91425" bIns="91425" anchor="b"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278312" y="10156825"/>
            <a:ext cx="3279775" cy="533399"/>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
        <p:nvSpPr>
          <p:cNvPr id="89" name="Shape 8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2" name="Shape 272"/>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Again, difft approaches applied</a:t>
            </a:r>
          </a:p>
        </p:txBody>
      </p:sp>
      <p:sp>
        <p:nvSpPr>
          <p:cNvPr id="273" name="Shape 273"/>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279" name="Shape 279"/>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5" name="Shape 285"/>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Could try to group by biome, but what are the physiological parameters of complex systems such as savannas? So biome forms one basis for PFTs</a:t>
            </a:r>
          </a:p>
        </p:txBody>
      </p:sp>
      <p:sp>
        <p:nvSpPr>
          <p:cNvPr id="286" name="Shape 286"/>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3" name="Shape 293"/>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Box (1996) suggests the following requirements for PFTs. They should:</a:t>
            </a:r>
          </a:p>
          <a:p>
            <a:pPr>
              <a:buNone/>
            </a:pPr>
            <a:r>
              <a:rPr lang="en-US" sz="1800" b="0" i="0" u="none" strike="noStrike" cap="none" baseline="0"/>
              <a:t>represent the world’s most important plant types;</a:t>
            </a:r>
          </a:p>
          <a:p>
            <a:pPr>
              <a:buNone/>
            </a:pPr>
            <a:r>
              <a:rPr lang="en-US" sz="1800" b="0" i="0" u="none" strike="noStrike" cap="none" baseline="0"/>
              <a:t>characterize them through their functional behavior;</a:t>
            </a:r>
          </a:p>
          <a:p>
            <a:pPr>
              <a:buNone/>
            </a:pPr>
            <a:r>
              <a:rPr lang="en-US" sz="1800" b="0" i="0" u="none" strike="noStrike" cap="none" baseline="0"/>
              <a:t>and provide complete, geographically representative coverage of the world’s land areas</a:t>
            </a:r>
          </a:p>
          <a:p>
            <a:endParaRPr lang="en-US" sz="1800" b="0" i="0" u="none" strike="noStrike" cap="none" baseline="0"/>
          </a:p>
        </p:txBody>
      </p:sp>
      <p:sp>
        <p:nvSpPr>
          <p:cNvPr id="294" name="Shape 294"/>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01" name="Shape 301"/>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07" name="Shape 307"/>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3" name="Shape 313"/>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dirty="0"/>
              <a:t>Specific leaf area (SLA) and other terms from TRY traits database: Now have distributions of these traits over large number of samples</a:t>
            </a:r>
          </a:p>
          <a:p>
            <a:pPr>
              <a:buNone/>
            </a:pPr>
            <a:r>
              <a:rPr lang="en-US" sz="1800" b="0" i="0" u="none" strike="noStrike" cap="none" baseline="0" dirty="0"/>
              <a:t>WHITE = all</a:t>
            </a:r>
          </a:p>
          <a:p>
            <a:pPr>
              <a:buNone/>
            </a:pPr>
            <a:r>
              <a:rPr lang="en-US" sz="1800" b="0" i="0" u="none" strike="noStrike" cap="none" baseline="0" dirty="0"/>
              <a:t>L GREY = herbs/grasses</a:t>
            </a:r>
          </a:p>
          <a:p>
            <a:pPr>
              <a:buNone/>
            </a:pPr>
            <a:r>
              <a:rPr lang="en-US" sz="1800" b="0" i="0" u="none" strike="noStrike" cap="none" baseline="0" dirty="0"/>
              <a:t>D GREY = trees</a:t>
            </a:r>
          </a:p>
          <a:p>
            <a:pPr>
              <a:buNone/>
            </a:pPr>
            <a:r>
              <a:rPr lang="en-US" sz="1800" b="0" i="0" u="none" strike="noStrike" cap="none" baseline="0" dirty="0"/>
              <a:t>BLACK = shrubs</a:t>
            </a:r>
          </a:p>
        </p:txBody>
      </p:sp>
      <p:sp>
        <p:nvSpPr>
          <p:cNvPr id="314" name="Shape 314"/>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2" name="Shape 322"/>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t>here, we can see that for example for specific leaf area (SLA, one-sided leaf area per leaf dry mass) about 40% of the variation in SLA that exists in the database occurs between PFTs, also the variation in the mean between PFTs is similar to the within PFT variation for this trait.</a:t>
            </a:r>
          </a:p>
          <a:p>
            <a:endParaRPr lang="en-US" sz="1800" b="0" i="0" u="none" strike="noStrike" cap="none" baseline="0"/>
          </a:p>
        </p:txBody>
      </p:sp>
      <p:sp>
        <p:nvSpPr>
          <p:cNvPr id="323" name="Shape 323"/>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9" name="Shape 329"/>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t>The figure above shows frequency distributions of SLA for different PFTs. For some (e.g. needle leaf deciduous) the distribution is quite narrow (but a relative small sample number here) but for most, it is wide. Interestingly, the figure also shows the values of SLA used in different global vegetation models (in red) showing the very wide range of values assumed across different models.</a:t>
            </a:r>
          </a:p>
          <a:p>
            <a:endParaRPr lang="en-US" sz="1800" b="0" i="0" u="none" strike="noStrike" cap="none" baseline="0"/>
          </a:p>
        </p:txBody>
      </p:sp>
      <p:sp>
        <p:nvSpPr>
          <p:cNvPr id="330" name="Shape 330"/>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36" name="Shape 336"/>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96" name="Shape 9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43" name="Shape 343"/>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49" name="Shape 349"/>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6" name="Shape 356"/>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t>But year on year responses quite different between models …We see, for example significant scatter on the year to year responses of the models when considering the land-atmospherie carbon exchange, particularly for ENSO years, although the general trends are similar (hence the level of agreement noted above for decadal or longer integrals).</a:t>
            </a:r>
          </a:p>
          <a:p>
            <a:endParaRPr lang="en-US" sz="1800" b="0" i="0" u="none" strike="noStrike" cap="none" baseline="0"/>
          </a:p>
        </p:txBody>
      </p:sp>
      <p:sp>
        <p:nvSpPr>
          <p:cNvPr id="357" name="Shape 357"/>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63" name="Shape 363"/>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69" name="Shape 36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36" name="Shape 63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225" name="Shape 225"/>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1" name="Shape 231"/>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
        <p:nvSpPr>
          <p:cNvPr id="232" name="Shape 232"/>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239" name="Shape 239"/>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245" name="Shape 245"/>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251" name="Shape 251"/>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7" name="Shape 257"/>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Just mention the diff models &amp; go through some of the processes they include, mentioning where they are different … eg beers law etc</a:t>
            </a:r>
          </a:p>
        </p:txBody>
      </p:sp>
      <p:sp>
        <p:nvSpPr>
          <p:cNvPr id="258" name="Shape 25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4" name="Shape 264"/>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t>Just mention the diff models &amp; go through some of the processes they include, mentioning where they are different</a:t>
            </a:r>
          </a:p>
          <a:p>
            <a:pPr>
              <a:buNone/>
            </a:pPr>
            <a:r>
              <a:rPr lang="en-US" sz="1800" b="0" i="0" u="none" strike="noStrike" cap="none" baseline="0"/>
              <a:t> eg few have N uptake models, different ways they have of partitioning the C</a:t>
            </a:r>
          </a:p>
        </p:txBody>
      </p:sp>
      <p:sp>
        <p:nvSpPr>
          <p:cNvPr id="265" name="Shape 265"/>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pic>
        <p:nvPicPr>
          <p:cNvPr id="17" name="Shape 17"/>
          <p:cNvPicPr preferRelativeResize="0"/>
          <p:nvPr/>
        </p:nvPicPr>
        <p:blipFill>
          <a:blip r:embed="rId2"/>
          <a:stretch>
            <a:fillRect/>
          </a:stretch>
        </p:blipFill>
        <p:spPr>
          <a:xfrm>
            <a:off x="7600950" y="6732588"/>
            <a:ext cx="2087562" cy="619124"/>
          </a:xfrm>
          <a:prstGeom prst="rect">
            <a:avLst/>
          </a:prstGeom>
        </p:spPr>
      </p:pic>
      <p:pic>
        <p:nvPicPr>
          <p:cNvPr id="18" name="Shape 18"/>
          <p:cNvPicPr preferRelativeResize="0"/>
          <p:nvPr/>
        </p:nvPicPr>
        <p:blipFill>
          <a:blip r:embed="rId3"/>
          <a:stretch>
            <a:fillRect/>
          </a:stretch>
        </p:blipFill>
        <p:spPr>
          <a:xfrm>
            <a:off x="144463" y="6692900"/>
            <a:ext cx="2982912" cy="758825"/>
          </a:xfrm>
          <a:prstGeom prst="rect">
            <a:avLst/>
          </a:prstGeom>
        </p:spPr>
      </p:pic>
      <p:sp>
        <p:nvSpPr>
          <p:cNvPr id="19" name="Shape 19"/>
          <p:cNvSpPr txBox="1">
            <a:spLocks noGrp="1"/>
          </p:cNvSpPr>
          <p:nvPr>
            <p:ph type="ctrTitle"/>
          </p:nvPr>
        </p:nvSpPr>
        <p:spPr>
          <a:xfrm>
            <a:off x="755650" y="2347913"/>
            <a:ext cx="8569325" cy="1620836"/>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20" name="Shape 20"/>
          <p:cNvSpPr txBox="1">
            <a:spLocks noGrp="1"/>
          </p:cNvSpPr>
          <p:nvPr>
            <p:ph type="subTitle" idx="1"/>
          </p:nvPr>
        </p:nvSpPr>
        <p:spPr>
          <a:xfrm>
            <a:off x="1512887" y="4284662"/>
            <a:ext cx="7056437" cy="1931986"/>
          </a:xfrm>
          <a:prstGeom prst="rect">
            <a:avLst/>
          </a:prstGeom>
          <a:solidFill>
            <a:srgbClr val="99CC00"/>
          </a:solidFill>
          <a:ln>
            <a:noFill/>
          </a:ln>
        </p:spPr>
        <p:txBody>
          <a:bodyPr lIns="91425" tIns="91425" rIns="91425" bIns="91425" anchor="t" anchorCtr="0"/>
          <a:lstStyle>
            <a:lvl1pPr marL="0" marR="0" indent="0" algn="ctr" rtl="0">
              <a:lnSpc>
                <a:spcPct val="93000"/>
              </a:lnSpc>
              <a:spcBef>
                <a:spcPts val="0"/>
              </a:spcBef>
              <a:spcAft>
                <a:spcPts val="0"/>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74" name="Shape 74"/>
          <p:cNvSpPr txBox="1">
            <a:spLocks noGrp="1"/>
          </p:cNvSpPr>
          <p:nvPr>
            <p:ph type="body" idx="1"/>
          </p:nvPr>
        </p:nvSpPr>
        <p:spPr>
          <a:xfrm rot="5400000">
            <a:off x="2544762" y="-271462"/>
            <a:ext cx="4987924" cy="9067799"/>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75" name="Shape 7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211762" y="2395537"/>
            <a:ext cx="6454775" cy="2266949"/>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80" name="Shape 80"/>
          <p:cNvSpPr txBox="1">
            <a:spLocks noGrp="1"/>
          </p:cNvSpPr>
          <p:nvPr>
            <p:ph type="body" idx="1"/>
          </p:nvPr>
        </p:nvSpPr>
        <p:spPr>
          <a:xfrm rot="5400000">
            <a:off x="601662" y="204787"/>
            <a:ext cx="6454775" cy="6648450"/>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81" name="Shape 8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3" name="Shape 8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23" name="Shape 23"/>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24" name="Shape 24"/>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6925" y="4857750"/>
            <a:ext cx="8567738" cy="1501775"/>
          </a:xfrm>
          <a:prstGeom prst="rect">
            <a:avLst/>
          </a:prstGeom>
          <a:solidFill>
            <a:srgbClr val="99CC00"/>
          </a:solid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1"/>
          </p:nvPr>
        </p:nvSpPr>
        <p:spPr>
          <a:xfrm>
            <a:off x="796925" y="3203575"/>
            <a:ext cx="8567738" cy="1654174"/>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30" name="Shape 30"/>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2" name="Shape 32"/>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35" name="Shape 35"/>
          <p:cNvSpPr txBox="1">
            <a:spLocks noGrp="1"/>
          </p:cNvSpPr>
          <p:nvPr>
            <p:ph type="body" idx="1"/>
          </p:nvPr>
        </p:nvSpPr>
        <p:spPr>
          <a:xfrm>
            <a:off x="5048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2"/>
          </p:nvPr>
        </p:nvSpPr>
        <p:spPr>
          <a:xfrm>
            <a:off x="51149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9" name="Shape 39"/>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04825" y="303212"/>
            <a:ext cx="9072562" cy="1258887"/>
          </a:xfrm>
          <a:prstGeom prst="rect">
            <a:avLst/>
          </a:prstGeom>
          <a:solidFill>
            <a:srgbClr val="99CC00"/>
          </a:solid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504825" y="1692275"/>
            <a:ext cx="4452937"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3" name="Shape 43"/>
          <p:cNvSpPr txBox="1">
            <a:spLocks noGrp="1"/>
          </p:cNvSpPr>
          <p:nvPr>
            <p:ph type="body" idx="2"/>
          </p:nvPr>
        </p:nvSpPr>
        <p:spPr>
          <a:xfrm>
            <a:off x="504825" y="2397125"/>
            <a:ext cx="4452937"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4" name="Shape 44"/>
          <p:cNvSpPr txBox="1">
            <a:spLocks noGrp="1"/>
          </p:cNvSpPr>
          <p:nvPr>
            <p:ph type="body" idx="3"/>
          </p:nvPr>
        </p:nvSpPr>
        <p:spPr>
          <a:xfrm>
            <a:off x="5121275" y="1692275"/>
            <a:ext cx="4456112"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5" name="Shape 45"/>
          <p:cNvSpPr txBox="1">
            <a:spLocks noGrp="1"/>
          </p:cNvSpPr>
          <p:nvPr>
            <p:ph type="body" idx="4"/>
          </p:nvPr>
        </p:nvSpPr>
        <p:spPr>
          <a:xfrm>
            <a:off x="5121275" y="2397125"/>
            <a:ext cx="4456112"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51" name="Shape 5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3" name="Shape 5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825" y="301625"/>
            <a:ext cx="3316287" cy="127952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1"/>
          </p:nvPr>
        </p:nvSpPr>
        <p:spPr>
          <a:xfrm>
            <a:off x="3941762" y="301625"/>
            <a:ext cx="5635625" cy="64516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2"/>
          </p:nvPr>
        </p:nvSpPr>
        <p:spPr>
          <a:xfrm>
            <a:off x="504825" y="1581150"/>
            <a:ext cx="3316287" cy="5172075"/>
          </a:xfrm>
          <a:prstGeom prst="rect">
            <a:avLst/>
          </a:prstGeom>
          <a:noFill/>
          <a:ln>
            <a:noFill/>
          </a:ln>
        </p:spPr>
        <p:txBody>
          <a:bodyPr lIns="91425" tIns="91425" rIns="91425" bIns="91425" anchor="t"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62" name="Shape 62"/>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76438" y="5291137"/>
            <a:ext cx="6048374" cy="62547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10" name="Shape 10"/>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marR="0" indent="-342900" algn="l" rtl="0">
              <a:lnSpc>
                <a:spcPct val="93000"/>
              </a:lnSpc>
              <a:spcBef>
                <a:spcPts val="0"/>
              </a:spcBef>
              <a:spcAft>
                <a:spcPts val="1425"/>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
        <p:nvSpPr>
          <p:cNvPr id="11" name="Shape 1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pic>
        <p:nvPicPr>
          <p:cNvPr id="14" name="Shape 14"/>
          <p:cNvPicPr preferRelativeResize="0"/>
          <p:nvPr/>
        </p:nvPicPr>
        <p:blipFill>
          <a:blip r:embed="rId13"/>
          <a:stretch>
            <a:fillRect/>
          </a:stretch>
        </p:blipFill>
        <p:spPr>
          <a:xfrm>
            <a:off x="7600950" y="6732588"/>
            <a:ext cx="2087562" cy="619124"/>
          </a:xfrm>
          <a:prstGeom prst="rect">
            <a:avLst/>
          </a:prstGeom>
        </p:spPr>
      </p:pic>
      <p:pic>
        <p:nvPicPr>
          <p:cNvPr id="15" name="Shape 15"/>
          <p:cNvPicPr preferRelativeResize="0"/>
          <p:nvPr/>
        </p:nvPicPr>
        <p:blipFill>
          <a:blip r:embed="rId14"/>
          <a:stretch>
            <a:fillRect/>
          </a:stretch>
        </p:blipFill>
        <p:spPr>
          <a:xfrm>
            <a:off x="144463" y="6692900"/>
            <a:ext cx="2982912" cy="7588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climatemodeling.org/c-lamp/pubs/Randerson_GCB_2009_SupportingInfo.pdf" TargetMode="External"/><Relationship Id="rId3" Type="http://schemas.openxmlformats.org/officeDocument/2006/relationships/hyperlink" Target="http://citeseerx.ist.psu.edu/viewdoc/download?doi=10.1.1.170.1584&amp;rep=rep1&amp;type=pdf" TargetMode="External"/><Relationship Id="rId7" Type="http://schemas.openxmlformats.org/officeDocument/2006/relationships/hyperlink" Target="http://www.climatemodeling.org/c-lamp/pubs/Randerson_GCB_2009.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www.google.com.mx/url?sa=t&amp;rct=j&amp;q=canopy%20reflectance%2C%20photosynthesis%20and%20transpiration.%20iii.%20a%20reanalysis&amp;source=web&amp;cd=1&amp;ved=0CCYQFjAA&amp;url=http%3A%2F%2Famazonpire.org%2FPDF%2Ffc2009%2Freadings%2FSellers_1992_RSE.pdf&amp;ei=IFsgT8uoBu3CsQKkpLmhDg&amp;usg=AFQjCNGNYjTPYFSPZ0KCNjnApXXOvW9S8Q&amp;sig2=H83PVd5Bqo0AAf8b__FKtg&amp;cad=rja" TargetMode="External"/><Relationship Id="rId5" Type="http://schemas.openxmlformats.org/officeDocument/2006/relationships/hyperlink" Target="http://www.cgd.ucar.edu/tss/clm/pfts/pfts.pdf" TargetMode="External"/><Relationship Id="rId4" Type="http://schemas.openxmlformats.org/officeDocument/2006/relationships/hyperlink" Target="https://doi.org/10.1111/nph.12210"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cgd.ucar.edu/tss/clm/pfts/pfts.pdf" TargetMode="External"/><Relationship Id="rId2" Type="http://schemas.openxmlformats.org/officeDocument/2006/relationships/hyperlink" Target="http://archive.ipcc.ch/ipccreports/tar/wg1/pdf/TAR-0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719831" y="179436"/>
            <a:ext cx="8568629" cy="1728191"/>
          </a:xfrm>
          <a:prstGeom prst="rect">
            <a:avLst/>
          </a:prstGeom>
          <a:solidFill>
            <a:srgbClr val="D8D8D8"/>
          </a:solidFill>
          <a:ln>
            <a:noFill/>
          </a:ln>
        </p:spPr>
        <p:txBody>
          <a:bodyPr lIns="0" tIns="0" rIns="0" bIns="0" anchor="ctr" anchorCtr="0">
            <a:noAutofit/>
          </a:bodyPr>
          <a:lstStyle/>
          <a:p>
            <a:pPr>
              <a:buSzPct val="25000"/>
            </a:pPr>
            <a:r>
              <a:rPr lang="en-US" sz="3600" b="1" i="0" u="none" strike="noStrike" cap="none" baseline="0" dirty="0">
                <a:solidFill>
                  <a:srgbClr val="000000"/>
                </a:solidFill>
                <a:latin typeface="Arial"/>
                <a:ea typeface="Arial"/>
                <a:cs typeface="Arial"/>
                <a:sym typeface="Arial"/>
              </a:rPr>
              <a:t>GEOG0113 </a:t>
            </a:r>
            <a:r>
              <a:rPr lang="en-US" sz="3600" b="1" dirty="0"/>
              <a:t>Lecture 007</a:t>
            </a:r>
            <a:br>
              <a:rPr lang="en-US" sz="3600" b="1" i="0" u="none" strike="noStrike" cap="none" baseline="0" dirty="0">
                <a:solidFill>
                  <a:srgbClr val="000000"/>
                </a:solidFill>
                <a:latin typeface="Arial"/>
                <a:ea typeface="Arial"/>
                <a:cs typeface="Arial"/>
                <a:sym typeface="Arial"/>
              </a:rPr>
            </a:br>
            <a:r>
              <a:rPr lang="en-GB" sz="3600" b="1" dirty="0"/>
              <a:t>Dynamic Global Vegetation Models</a:t>
            </a:r>
            <a:endParaRPr lang="en-US" sz="3600" b="1" i="0" u="none" strike="noStrike" cap="none" baseline="0" dirty="0">
              <a:solidFill>
                <a:srgbClr val="000000"/>
              </a:solidFill>
              <a:latin typeface="Arial"/>
              <a:ea typeface="Arial"/>
              <a:cs typeface="Arial"/>
              <a:sym typeface="Arial"/>
            </a:endParaRPr>
          </a:p>
        </p:txBody>
      </p:sp>
      <p:sp>
        <p:nvSpPr>
          <p:cNvPr id="86" name="Shape 86"/>
          <p:cNvSpPr txBox="1">
            <a:spLocks noGrp="1"/>
          </p:cNvSpPr>
          <p:nvPr>
            <p:ph type="subTitle" idx="1"/>
          </p:nvPr>
        </p:nvSpPr>
        <p:spPr>
          <a:xfrm>
            <a:off x="1839911" y="3779837"/>
            <a:ext cx="6172199" cy="2362200"/>
          </a:xfrm>
          <a:prstGeom prst="rect">
            <a:avLst/>
          </a:prstGeom>
          <a:solidFill>
            <a:srgbClr val="D8D8D8"/>
          </a:solidFill>
          <a:ln>
            <a:noFill/>
          </a:ln>
        </p:spPr>
        <p:txBody>
          <a:bodyPr lIns="0" tIns="28200" rIns="0" bIns="0" anchor="ctr" anchorCtr="1">
            <a:noAutofit/>
          </a:bodyPr>
          <a:lstStyle/>
          <a:p>
            <a:pPr marL="0" marR="0" lvl="0" indent="0" algn="ctr" rtl="0">
              <a:lnSpc>
                <a:spcPct val="93000"/>
              </a:lnSpc>
              <a:spcBef>
                <a:spcPts val="0"/>
              </a:spcBef>
              <a:spcAft>
                <a:spcPts val="0"/>
              </a:spcAft>
              <a:buSzPct val="25000"/>
              <a:buNone/>
            </a:pPr>
            <a:r>
              <a:rPr lang="en-US" sz="3200" b="1" i="0" u="none" strike="noStrike" cap="none" baseline="0" dirty="0">
                <a:solidFill>
                  <a:srgbClr val="000000"/>
                </a:solidFill>
                <a:latin typeface="Arial"/>
                <a:ea typeface="Arial"/>
                <a:cs typeface="Arial"/>
                <a:sym typeface="Arial"/>
              </a:rPr>
              <a:t>P. Lewis</a:t>
            </a:r>
            <a:endParaRPr lang="en-US" sz="3200" b="1" dirty="0"/>
          </a:p>
          <a:p>
            <a:pPr marL="0" marR="0" lvl="0" indent="0" algn="ctr" rtl="0">
              <a:lnSpc>
                <a:spcPct val="93000"/>
              </a:lnSpc>
              <a:spcBef>
                <a:spcPts val="0"/>
              </a:spcBef>
              <a:spcAft>
                <a:spcPts val="0"/>
              </a:spcAft>
              <a:buSzPct val="25000"/>
              <a:buNone/>
            </a:pPr>
            <a:endParaRPr lang="en-US" sz="3200" b="1" i="0" u="none" strike="noStrike" cap="none" baseline="0" dirty="0">
              <a:solidFill>
                <a:srgbClr val="000000"/>
              </a:solidFill>
              <a:latin typeface="Arial"/>
              <a:ea typeface="Arial"/>
              <a:cs typeface="Arial"/>
              <a:sym typeface="Arial"/>
            </a:endParaRP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UCL Geography </a:t>
            </a: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&amp; NERC NCEO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Dynamics, Establishment &amp; Mortality </a:t>
            </a:r>
          </a:p>
        </p:txBody>
      </p:sp>
      <p:pic>
        <p:nvPicPr>
          <p:cNvPr id="268" name="Shape 268"/>
          <p:cNvPicPr preferRelativeResize="0"/>
          <p:nvPr/>
        </p:nvPicPr>
        <p:blipFill>
          <a:blip r:embed="rId3"/>
          <a:stretch>
            <a:fillRect/>
          </a:stretch>
        </p:blipFill>
        <p:spPr>
          <a:xfrm>
            <a:off x="2767" y="2385016"/>
            <a:ext cx="9992988" cy="3245924"/>
          </a:xfrm>
          <a:prstGeom prst="rect">
            <a:avLst/>
          </a:prstGeom>
        </p:spPr>
      </p:pic>
      <p:sp>
        <p:nvSpPr>
          <p:cNvPr id="269" name="Shape 269"/>
          <p:cNvSpPr txBox="1">
            <a:spLocks noGrp="1"/>
          </p:cNvSpPr>
          <p:nvPr>
            <p:ph type="body" idx="1"/>
          </p:nvPr>
        </p:nvSpPr>
        <p:spPr>
          <a:xfrm>
            <a:off x="2767" y="1259557"/>
            <a:ext cx="9992988" cy="5496842"/>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Plant Functional Types</a:t>
            </a:r>
          </a:p>
        </p:txBody>
      </p:sp>
      <p:sp>
        <p:nvSpPr>
          <p:cNvPr id="276" name="Shape 276"/>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Key simplification in DGVMs: PFTs</a:t>
            </a:r>
          </a:p>
          <a:p>
            <a:pPr marL="457200" marR="0" lvl="0" indent="-457200" algn="l" rtl="0">
              <a:lnSpc>
                <a:spcPct val="93000"/>
              </a:lnSpc>
              <a:spcBef>
                <a:spcPts val="1425"/>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Group plant types by responses to resources and climate</a:t>
            </a:r>
          </a:p>
          <a:p>
            <a:pPr marL="457200" marR="0" lvl="0" indent="-457200" algn="l" rtl="0">
              <a:lnSpc>
                <a:spcPct val="93000"/>
              </a:lnSpc>
              <a:spcBef>
                <a:spcPts val="1425"/>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Simplification allows global modelling</a:t>
            </a:r>
          </a:p>
          <a:p>
            <a:pPr marL="857250" marR="0" lvl="1" indent="-463550" algn="l" rtl="0">
              <a:lnSpc>
                <a:spcPct val="93000"/>
              </a:lnSpc>
              <a:spcBef>
                <a:spcPts val="1425"/>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Limits number of parameters required</a:t>
            </a:r>
          </a:p>
          <a:p>
            <a:pPr marL="457200" marR="0" lvl="0" indent="-457200" algn="l" rtl="0">
              <a:lnSpc>
                <a:spcPct val="93000"/>
              </a:lnSpc>
              <a:spcBef>
                <a:spcPts val="1138"/>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PFTs should:</a:t>
            </a:r>
          </a:p>
          <a:p>
            <a:pPr marL="857250" marR="0" lvl="1" indent="-463550" algn="l" rtl="0">
              <a:lnSpc>
                <a:spcPct val="93000"/>
              </a:lnSpc>
              <a:spcBef>
                <a:spcPts val="1425"/>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represent the world’s most important plant types;</a:t>
            </a:r>
          </a:p>
          <a:p>
            <a:pPr marL="857250" marR="0" lvl="1" indent="-463550" algn="l" rtl="0">
              <a:lnSpc>
                <a:spcPct val="93000"/>
              </a:lnSpc>
              <a:spcBef>
                <a:spcPts val="1138"/>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characterize them through their functional behavior;</a:t>
            </a:r>
          </a:p>
          <a:p>
            <a:pPr marL="857250" marR="0" lvl="1" indent="-463550" algn="l" rtl="0">
              <a:lnSpc>
                <a:spcPct val="93000"/>
              </a:lnSpc>
              <a:spcBef>
                <a:spcPts val="1138"/>
              </a:spcBef>
              <a:spcAft>
                <a:spcPts val="1138"/>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provide complete, geographically representative coverage of the world’s land areas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Shape 281"/>
          <p:cNvPicPr preferRelativeResize="0"/>
          <p:nvPr/>
        </p:nvPicPr>
        <p:blipFill>
          <a:blip r:embed="rId3"/>
          <a:stretch>
            <a:fillRect/>
          </a:stretch>
        </p:blipFill>
        <p:spPr>
          <a:xfrm>
            <a:off x="981420" y="467468"/>
            <a:ext cx="8385257" cy="6288930"/>
          </a:xfrm>
          <a:prstGeom prst="rect">
            <a:avLst/>
          </a:prstGeom>
        </p:spPr>
      </p:pic>
      <p:sp>
        <p:nvSpPr>
          <p:cNvPr id="282" name="Shape 282"/>
          <p:cNvSpPr txBox="1">
            <a:spLocks noGrp="1"/>
          </p:cNvSpPr>
          <p:nvPr>
            <p:ph type="body" idx="1"/>
          </p:nvPr>
        </p:nvSpPr>
        <p:spPr>
          <a:xfrm>
            <a:off x="-542431" y="467468"/>
            <a:ext cx="11432965" cy="6288931"/>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Shape 288"/>
          <p:cNvPicPr preferRelativeResize="0"/>
          <p:nvPr/>
        </p:nvPicPr>
        <p:blipFill>
          <a:blip r:embed="rId3"/>
          <a:stretch>
            <a:fillRect/>
          </a:stretch>
        </p:blipFill>
        <p:spPr>
          <a:xfrm>
            <a:off x="2429" y="-35422"/>
            <a:ext cx="7482982" cy="7559675"/>
          </a:xfrm>
          <a:prstGeom prst="rect">
            <a:avLst/>
          </a:prstGeom>
        </p:spPr>
      </p:pic>
      <p:sp>
        <p:nvSpPr>
          <p:cNvPr id="289" name="Shape 289"/>
          <p:cNvSpPr txBox="1">
            <a:spLocks noGrp="1"/>
          </p:cNvSpPr>
          <p:nvPr>
            <p:ph type="body" idx="1"/>
          </p:nvPr>
        </p:nvSpPr>
        <p:spPr>
          <a:xfrm>
            <a:off x="-1296391" y="-35422"/>
            <a:ext cx="10080624" cy="755967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290" name="Shape 290"/>
          <p:cNvSpPr txBox="1"/>
          <p:nvPr/>
        </p:nvSpPr>
        <p:spPr>
          <a:xfrm>
            <a:off x="7229009" y="6012085"/>
            <a:ext cx="2944235" cy="556050"/>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3200" b="0" i="0" u="none" strike="noStrike" cap="none" baseline="0">
                <a:solidFill>
                  <a:srgbClr val="000000"/>
                </a:solidFill>
                <a:latin typeface="Arial"/>
                <a:ea typeface="Arial"/>
                <a:cs typeface="Arial"/>
                <a:sym typeface="Arial"/>
              </a:rPr>
              <a:t>Box et al. PFTs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Shape 296"/>
          <p:cNvPicPr preferRelativeResize="0"/>
          <p:nvPr/>
        </p:nvPicPr>
        <p:blipFill>
          <a:blip r:embed="rId3"/>
          <a:stretch>
            <a:fillRect/>
          </a:stretch>
        </p:blipFill>
        <p:spPr>
          <a:xfrm>
            <a:off x="-56132" y="796639"/>
            <a:ext cx="10353028" cy="4316467"/>
          </a:xfrm>
          <a:prstGeom prst="rect">
            <a:avLst/>
          </a:prstGeom>
        </p:spPr>
      </p:pic>
      <p:sp>
        <p:nvSpPr>
          <p:cNvPr id="297" name="Shape 297"/>
          <p:cNvSpPr txBox="1">
            <a:spLocks noGrp="1"/>
          </p:cNvSpPr>
          <p:nvPr>
            <p:ph type="body" idx="1"/>
          </p:nvPr>
        </p:nvSpPr>
        <p:spPr>
          <a:xfrm>
            <a:off x="-56132" y="107429"/>
            <a:ext cx="10353027" cy="569489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298" name="Shape 298"/>
          <p:cNvSpPr txBox="1"/>
          <p:nvPr/>
        </p:nvSpPr>
        <p:spPr>
          <a:xfrm>
            <a:off x="503808" y="5724053"/>
            <a:ext cx="6707885" cy="556050"/>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3200" b="0" i="0" u="none" strike="noStrike" cap="none" baseline="0">
                <a:solidFill>
                  <a:srgbClr val="000000"/>
                </a:solidFill>
                <a:latin typeface="Arial"/>
                <a:ea typeface="Arial"/>
                <a:cs typeface="Arial"/>
                <a:sym typeface="Arial"/>
              </a:rPr>
              <a:t>Or Bonan et al., biome/climate rules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PFTs</a:t>
            </a:r>
          </a:p>
        </p:txBody>
      </p:sp>
      <p:sp>
        <p:nvSpPr>
          <p:cNvPr id="304" name="Shape 304"/>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Some issues: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Uncertainty from land cover</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Variations in mappings to PFTs</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Assume parameters describing functioning constant over PFT</a:t>
            </a:r>
          </a:p>
          <a:p>
            <a:pPr marL="1257300" marR="0" lvl="2" indent="-457200" algn="l" rtl="0">
              <a:lnSpc>
                <a:spcPct val="93000"/>
              </a:lnSpc>
              <a:spcBef>
                <a:spcPts val="1138"/>
              </a:spcBef>
              <a:spcAft>
                <a:spcPts val="85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New evidence from traits databases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Shape 309"/>
          <p:cNvPicPr preferRelativeResize="0"/>
          <p:nvPr/>
        </p:nvPicPr>
        <p:blipFill>
          <a:blip r:embed="rId3"/>
          <a:stretch>
            <a:fillRect/>
          </a:stretch>
        </p:blipFill>
        <p:spPr>
          <a:xfrm>
            <a:off x="1241807" y="107950"/>
            <a:ext cx="7597009" cy="7451725"/>
          </a:xfrm>
          <a:prstGeom prst="rect">
            <a:avLst/>
          </a:prstGeom>
        </p:spPr>
      </p:pic>
      <p:sp>
        <p:nvSpPr>
          <p:cNvPr id="310" name="Shape 310"/>
          <p:cNvSpPr txBox="1">
            <a:spLocks noGrp="1"/>
          </p:cNvSpPr>
          <p:nvPr>
            <p:ph type="body" idx="1"/>
          </p:nvPr>
        </p:nvSpPr>
        <p:spPr>
          <a:xfrm>
            <a:off x="0" y="107950"/>
            <a:ext cx="10080624" cy="745172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Analysis of species/PFT in TRY</a:t>
            </a:r>
          </a:p>
        </p:txBody>
      </p:sp>
      <p:pic>
        <p:nvPicPr>
          <p:cNvPr id="317" name="Shape 317"/>
          <p:cNvPicPr preferRelativeResize="0"/>
          <p:nvPr/>
        </p:nvPicPr>
        <p:blipFill>
          <a:blip r:embed="rId3"/>
          <a:stretch>
            <a:fillRect/>
          </a:stretch>
        </p:blipFill>
        <p:spPr>
          <a:xfrm>
            <a:off x="647824" y="2411684"/>
            <a:ext cx="9067799" cy="4987925"/>
          </a:xfrm>
          <a:prstGeom prst="rect">
            <a:avLst/>
          </a:prstGeom>
        </p:spPr>
      </p:pic>
      <p:sp>
        <p:nvSpPr>
          <p:cNvPr id="318" name="Shape 318"/>
          <p:cNvSpPr txBox="1">
            <a:spLocks noGrp="1"/>
          </p:cNvSpPr>
          <p:nvPr>
            <p:ph type="body" idx="1"/>
          </p:nvPr>
        </p:nvSpPr>
        <p:spPr>
          <a:xfrm>
            <a:off x="647824" y="2411684"/>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
        <p:nvSpPr>
          <p:cNvPr id="319" name="Shape 319"/>
          <p:cNvSpPr/>
          <p:nvPr/>
        </p:nvSpPr>
        <p:spPr>
          <a:xfrm>
            <a:off x="431800" y="1547588"/>
            <a:ext cx="6657106" cy="822275"/>
          </a:xfrm>
          <a:prstGeom prst="rect">
            <a:avLst/>
          </a:prstGeom>
          <a:noFill/>
          <a:ln>
            <a:noFill/>
          </a:ln>
        </p:spPr>
        <p:txBody>
          <a:bodyPr lIns="91425" tIns="45700" rIns="91425" bIns="45700" anchor="t" anchorCtr="0">
            <a:noAutofit/>
          </a:bodyPr>
          <a:lstStyle/>
          <a:p>
            <a:pPr marL="0" marR="0" lvl="0" indent="0" algn="l" rtl="0">
              <a:lnSpc>
                <a:spcPct val="93000"/>
              </a:lnSpc>
              <a:spcBef>
                <a:spcPts val="0"/>
              </a:spcBef>
              <a:spcAft>
                <a:spcPts val="0"/>
              </a:spcAft>
              <a:buSzPct val="25000"/>
              <a:buNone/>
            </a:pPr>
            <a:r>
              <a:rPr lang="en-US" sz="2000" b="0" i="0" u="none" strike="noStrike" cap="none" baseline="0">
                <a:solidFill>
                  <a:srgbClr val="000000"/>
                </a:solidFill>
                <a:latin typeface="Arial"/>
                <a:ea typeface="Arial"/>
                <a:cs typeface="Arial"/>
                <a:sym typeface="Arial"/>
              </a:rPr>
              <a:t>http://try-db.org/pmwiki/index.php</a:t>
            </a:r>
          </a:p>
          <a:p>
            <a:pPr marL="0" marR="0" lvl="0" indent="0" algn="l" rtl="0">
              <a:lnSpc>
                <a:spcPct val="93000"/>
              </a:lnSpc>
              <a:spcBef>
                <a:spcPts val="1000"/>
              </a:spcBef>
              <a:spcAft>
                <a:spcPts val="0"/>
              </a:spcAft>
              <a:buSzPct val="25000"/>
              <a:buNone/>
            </a:pPr>
            <a:r>
              <a:rPr lang="en-US" sz="2000" b="0" i="0" u="none" strike="noStrike" cap="none" baseline="0">
                <a:solidFill>
                  <a:srgbClr val="000000"/>
                </a:solidFill>
                <a:latin typeface="Arial"/>
                <a:ea typeface="Arial"/>
                <a:cs typeface="Arial"/>
                <a:sym typeface="Arial"/>
              </a:rPr>
              <a:t>Kattge et al. (2011) GCB</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Shape 325"/>
          <p:cNvPicPr preferRelativeResize="0"/>
          <p:nvPr/>
        </p:nvPicPr>
        <p:blipFill>
          <a:blip r:embed="rId3"/>
          <a:stretch>
            <a:fillRect/>
          </a:stretch>
        </p:blipFill>
        <p:spPr>
          <a:xfrm>
            <a:off x="54065" y="35420"/>
            <a:ext cx="8998053" cy="7544316"/>
          </a:xfrm>
          <a:prstGeom prst="rect">
            <a:avLst/>
          </a:prstGeom>
        </p:spPr>
      </p:pic>
      <p:sp>
        <p:nvSpPr>
          <p:cNvPr id="326" name="Shape 326"/>
          <p:cNvSpPr txBox="1">
            <a:spLocks noGrp="1"/>
          </p:cNvSpPr>
          <p:nvPr>
            <p:ph type="body" idx="1"/>
          </p:nvPr>
        </p:nvSpPr>
        <p:spPr>
          <a:xfrm>
            <a:off x="-2304503" y="35420"/>
            <a:ext cx="13715194" cy="7544317"/>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How ‘good’ are these models?</a:t>
            </a:r>
          </a:p>
        </p:txBody>
      </p:sp>
      <p:sp>
        <p:nvSpPr>
          <p:cNvPr id="333" name="Shape 33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Current benchmarking efforts</a:t>
            </a:r>
          </a:p>
          <a:p>
            <a:pPr marL="857250" marR="0" lvl="1" indent="-463550" algn="l" rtl="0">
              <a:lnSpc>
                <a:spcPct val="93000"/>
              </a:lnSpc>
              <a:spcBef>
                <a:spcPts val="1425"/>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International Land Model Benchmarking – iLAMB</a:t>
            </a:r>
          </a:p>
          <a:p>
            <a:pPr marL="457200" marR="0" lvl="0" indent="-457200" algn="l" rtl="0">
              <a:lnSpc>
                <a:spcPct val="93000"/>
              </a:lnSpc>
              <a:spcBef>
                <a:spcPts val="1138"/>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Previous (more limited)</a:t>
            </a:r>
          </a:p>
          <a:p>
            <a:pPr marL="857250" marR="0" lvl="1" indent="-463550" algn="l" rtl="0">
              <a:lnSpc>
                <a:spcPct val="93000"/>
              </a:lnSpc>
              <a:spcBef>
                <a:spcPts val="1425"/>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Carbon-Land Model Intercomparison Project - C-LAMP</a:t>
            </a:r>
          </a:p>
          <a:p>
            <a:pPr marL="857250" marR="0" lvl="1" indent="-463550" algn="l" rtl="0">
              <a:lnSpc>
                <a:spcPct val="93000"/>
              </a:lnSpc>
              <a:spcBef>
                <a:spcPts val="1138"/>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2 models (CASA’, CN)</a:t>
            </a:r>
          </a:p>
          <a:p>
            <a:pPr marL="857250" marR="0" lvl="1" indent="-463550" algn="l" rtl="0">
              <a:lnSpc>
                <a:spcPct val="93000"/>
              </a:lnSpc>
              <a:spcBef>
                <a:spcPts val="1138"/>
              </a:spcBef>
              <a:spcAft>
                <a:spcPts val="0"/>
              </a:spcAft>
              <a:buClr>
                <a:srgbClr val="000000"/>
              </a:buClr>
              <a:buSzPct val="100000"/>
              <a:buFont typeface="Arial"/>
              <a:buChar char="•"/>
            </a:pPr>
            <a:r>
              <a:rPr lang="en-US" sz="2400" b="0" i="0" u="none" strike="noStrike" cap="none" baseline="0">
                <a:solidFill>
                  <a:srgbClr val="FF0000"/>
                </a:solidFill>
                <a:latin typeface="Arial"/>
                <a:ea typeface="Arial"/>
                <a:cs typeface="Arial"/>
                <a:sym typeface="Arial"/>
              </a:rPr>
              <a:t>global carbon sinks for the 1990s differed by a factor of 2</a:t>
            </a:r>
          </a:p>
          <a:p>
            <a:pPr marL="857250" marR="0" lvl="1" indent="-463550" algn="l" rtl="0">
              <a:lnSpc>
                <a:spcPct val="93000"/>
              </a:lnSpc>
              <a:spcBef>
                <a:spcPts val="1138"/>
              </a:spcBef>
              <a:spcAft>
                <a:spcPts val="1138"/>
              </a:spcAft>
              <a:buClr>
                <a:srgbClr val="000000"/>
              </a:buClr>
              <a:buSzPct val="100000"/>
              <a:buFont typeface="Arial"/>
              <a:buChar char="•"/>
            </a:pPr>
            <a:r>
              <a:rPr lang="en-US" sz="2400" b="0" i="0" u="none" strike="noStrike" cap="none" baseline="0">
                <a:solidFill>
                  <a:srgbClr val="FF0000"/>
                </a:solidFill>
                <a:latin typeface="Arial"/>
                <a:ea typeface="Arial"/>
                <a:cs typeface="Arial"/>
                <a:sym typeface="Arial"/>
              </a:rPr>
              <a:t>magnitude of net carbon uptake during the growing season in temperate and boreal forest ecosystems was under-estimated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Aims of lecture</a:t>
            </a:r>
          </a:p>
        </p:txBody>
      </p:sp>
      <p:sp>
        <p:nvSpPr>
          <p:cNvPr id="93" name="Shape 9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400" b="0" i="0" u="none" strike="noStrike" cap="none" baseline="0" dirty="0">
                <a:solidFill>
                  <a:srgbClr val="000000"/>
                </a:solidFill>
                <a:latin typeface="Arial"/>
                <a:ea typeface="Arial"/>
                <a:cs typeface="Arial"/>
                <a:sym typeface="Arial"/>
              </a:rPr>
              <a:t>In this lecture, we will consider:</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Global vegetation modelling</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Production efficiency models</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Phenology</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Modelling Photosynthesis</a:t>
            </a: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How ‘good’ are these models?</a:t>
            </a:r>
          </a:p>
        </p:txBody>
      </p:sp>
      <p:sp>
        <p:nvSpPr>
          <p:cNvPr id="339" name="Shape 339"/>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Model intercomparisons (e.g. Sitch et al., 2008)</a:t>
            </a:r>
          </a:p>
          <a:p>
            <a:endParaRPr lang="en-US" sz="2800" b="0" i="0" u="none" strike="noStrike" cap="none" baseline="0">
              <a:solidFill>
                <a:srgbClr val="000000"/>
              </a:solidFill>
              <a:latin typeface="Arial"/>
              <a:ea typeface="Arial"/>
              <a:cs typeface="Arial"/>
              <a:sym typeface="Arial"/>
            </a:endParaRPr>
          </a:p>
        </p:txBody>
      </p:sp>
      <p:pic>
        <p:nvPicPr>
          <p:cNvPr id="340" name="Shape 340"/>
          <p:cNvPicPr preferRelativeResize="0"/>
          <p:nvPr/>
        </p:nvPicPr>
        <p:blipFill>
          <a:blip r:embed="rId3"/>
          <a:stretch>
            <a:fillRect/>
          </a:stretch>
        </p:blipFill>
        <p:spPr>
          <a:xfrm>
            <a:off x="2159991" y="2339676"/>
            <a:ext cx="5600700" cy="4508500"/>
          </a:xfrm>
          <a:prstGeom prst="rect">
            <a:avLst/>
          </a:prstGeom>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How ‘good’ are these models?</a:t>
            </a:r>
          </a:p>
        </p:txBody>
      </p:sp>
      <p:sp>
        <p:nvSpPr>
          <p:cNvPr id="346" name="Shape 346"/>
          <p:cNvSpPr txBox="1">
            <a:spLocks noGrp="1"/>
          </p:cNvSpPr>
          <p:nvPr>
            <p:ph type="body" idx="1"/>
          </p:nvPr>
        </p:nvSpPr>
        <p:spPr>
          <a:xfrm>
            <a:off x="504825" y="1768475"/>
            <a:ext cx="9067799" cy="4867799"/>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models estimates within range of current knowledge of C budgets and relatively close to the mean IPCC values. </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The models in general agreement about the cumulative land uptake over the last 50 years.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Models simulated the correct sign of response to ENSO events but differed markedly in magnitude.</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have similar response of productivity to elevated atmospheric CO2 in agreement with field observations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The DGVMs are in less agreement in the way they respond to changing climate.</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suggest a release of land carbon in response to climate</a:t>
            </a:r>
          </a:p>
          <a:p>
            <a:pPr marL="742950" marR="0" lvl="1" indent="-285750" algn="l" rtl="0">
              <a:lnSpc>
                <a:spcPct val="93000"/>
              </a:lnSpc>
              <a:spcBef>
                <a:spcPts val="1425"/>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implying a significant positive climate-carbon cycle feedback in each case. This response is mainly due to a reduction in NPP and a decrease in soil residence time in the tropics and extra-tropics, respectively.</a:t>
            </a:r>
          </a:p>
          <a:p>
            <a:endParaRPr lang="en-US" sz="16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Shape 351"/>
          <p:cNvPicPr preferRelativeResize="0"/>
          <p:nvPr/>
        </p:nvPicPr>
        <p:blipFill>
          <a:blip r:embed="rId3"/>
          <a:stretch>
            <a:fillRect/>
          </a:stretch>
        </p:blipFill>
        <p:spPr>
          <a:xfrm>
            <a:off x="0" y="517756"/>
            <a:ext cx="10080625" cy="6524159"/>
          </a:xfrm>
          <a:prstGeom prst="rect">
            <a:avLst/>
          </a:prstGeom>
        </p:spPr>
      </p:pic>
      <p:sp>
        <p:nvSpPr>
          <p:cNvPr id="352" name="Shape 352"/>
          <p:cNvSpPr txBox="1">
            <a:spLocks noGrp="1"/>
          </p:cNvSpPr>
          <p:nvPr>
            <p:ph type="body" idx="1"/>
          </p:nvPr>
        </p:nvSpPr>
        <p:spPr>
          <a:xfrm>
            <a:off x="0" y="0"/>
            <a:ext cx="10080624" cy="755967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353" name="Shape 353"/>
          <p:cNvPicPr preferRelativeResize="0"/>
          <p:nvPr/>
        </p:nvPicPr>
        <p:blipFill>
          <a:blip r:embed="rId4"/>
          <a:stretch>
            <a:fillRect/>
          </a:stretch>
        </p:blipFill>
        <p:spPr>
          <a:xfrm>
            <a:off x="0" y="368300"/>
            <a:ext cx="10080625" cy="6814658"/>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fade">
                                      <p:cBhvr>
                                        <p:cTn id="7" dur="1"/>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Shape 359"/>
          <p:cNvPicPr preferRelativeResize="0"/>
          <p:nvPr/>
        </p:nvPicPr>
        <p:blipFill>
          <a:blip r:embed="rId3"/>
          <a:stretch>
            <a:fillRect/>
          </a:stretch>
        </p:blipFill>
        <p:spPr>
          <a:xfrm>
            <a:off x="528593" y="36585"/>
            <a:ext cx="9023438" cy="7559675"/>
          </a:xfrm>
          <a:prstGeom prst="rect">
            <a:avLst/>
          </a:prstGeom>
        </p:spPr>
      </p:pic>
      <p:sp>
        <p:nvSpPr>
          <p:cNvPr id="360" name="Shape 360"/>
          <p:cNvSpPr txBox="1">
            <a:spLocks noGrp="1"/>
          </p:cNvSpPr>
          <p:nvPr>
            <p:ph type="body" idx="1"/>
          </p:nvPr>
        </p:nvSpPr>
        <p:spPr>
          <a:xfrm>
            <a:off x="0" y="36585"/>
            <a:ext cx="10080624" cy="755967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dirty="0">
                <a:solidFill>
                  <a:srgbClr val="000000"/>
                </a:solidFill>
                <a:latin typeface="Arial"/>
                <a:ea typeface="Arial"/>
                <a:cs typeface="Arial"/>
                <a:sym typeface="Arial"/>
              </a:rPr>
              <a:t>Summary</a:t>
            </a:r>
          </a:p>
        </p:txBody>
      </p:sp>
      <p:sp>
        <p:nvSpPr>
          <p:cNvPr id="366" name="Shape 366"/>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3200" b="0" i="0" u="none" strike="noStrike" cap="none" baseline="0">
                <a:solidFill>
                  <a:srgbClr val="000000"/>
                </a:solidFill>
                <a:latin typeface="Arial"/>
                <a:ea typeface="Arial"/>
                <a:cs typeface="Arial"/>
                <a:sym typeface="Arial"/>
              </a:rPr>
              <a:t>In this section, </a:t>
            </a:r>
          </a:p>
          <a:p>
            <a:pPr marL="457200" marR="0" lvl="0" indent="-457200" algn="l" rtl="0">
              <a:lnSpc>
                <a:spcPct val="93000"/>
              </a:lnSpc>
              <a:spcBef>
                <a:spcPts val="1425"/>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noted that the two main types of model we are interested in are DGVMs and PEMs.</a:t>
            </a:r>
          </a:p>
          <a:p>
            <a:pPr marL="457200" marR="0" lvl="0" indent="-457200" algn="l" rtl="0">
              <a:lnSpc>
                <a:spcPct val="93000"/>
              </a:lnSpc>
              <a:spcBef>
                <a:spcPts val="1425"/>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Outlined some of the main features of DGVMs and discussed some of the concepts they employ, such as PFTs.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Traits databases</a:t>
            </a:r>
          </a:p>
          <a:p>
            <a:pPr marL="457200" marR="0" lvl="0" indent="-457200" algn="l" rtl="0">
              <a:lnSpc>
                <a:spcPct val="93000"/>
              </a:lnSpc>
              <a:spcBef>
                <a:spcPts val="1138"/>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We have also considered how we can tell how good these models are.</a:t>
            </a:r>
          </a:p>
          <a:p>
            <a:endParaRPr lang="en-US" sz="32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dirty="0">
                <a:solidFill>
                  <a:srgbClr val="000000"/>
                </a:solidFill>
                <a:latin typeface="Arial"/>
                <a:ea typeface="Arial"/>
                <a:cs typeface="Arial"/>
                <a:sym typeface="Arial"/>
              </a:rPr>
              <a:t>Recommended Reading</a:t>
            </a:r>
          </a:p>
        </p:txBody>
      </p:sp>
      <p:sp>
        <p:nvSpPr>
          <p:cNvPr id="633" name="Shape 633"/>
          <p:cNvSpPr txBox="1">
            <a:spLocks noGrp="1"/>
          </p:cNvSpPr>
          <p:nvPr>
            <p:ph type="body" idx="1"/>
          </p:nvPr>
        </p:nvSpPr>
        <p:spPr>
          <a:xfrm>
            <a:off x="504825" y="1698137"/>
            <a:ext cx="9067799" cy="4987924"/>
          </a:xfrm>
          <a:prstGeom prst="rect">
            <a:avLst/>
          </a:prstGeom>
          <a:noFill/>
          <a:ln>
            <a:noFill/>
          </a:ln>
        </p:spPr>
        <p:txBody>
          <a:bodyPr lIns="0" tIns="28200" rIns="0" bIns="0" anchor="t" anchorCtr="0">
            <a:noAutofit/>
          </a:bodyPr>
          <a:lstStyle/>
          <a:p>
            <a:pPr marL="285750" indent="-285750" algn="just">
              <a:lnSpc>
                <a:spcPct val="100000"/>
              </a:lnSpc>
              <a:buFont typeface="Arial" panose="020B0604020202020204" pitchFamily="34" charset="0"/>
              <a:buChar char="•"/>
            </a:pPr>
            <a:r>
              <a:rPr lang="en-GB" b="1" dirty="0"/>
              <a:t>Woodward, F.I.</a:t>
            </a:r>
            <a:r>
              <a:rPr lang="en-GB" dirty="0"/>
              <a:t> Lomas, M.R. (2004) </a:t>
            </a:r>
            <a:r>
              <a:rPr lang="en-GB" dirty="0">
                <a:hlinkClick r:id="rId3"/>
              </a:rPr>
              <a:t>vegetation dynamics - simulating responses to climatic change, biol. Rev. 79, 643-67</a:t>
            </a:r>
            <a:r>
              <a:rPr lang="en-GB" dirty="0">
                <a:hlinkClick r:id="rId3"/>
              </a:rPr>
              <a:t>0</a:t>
            </a:r>
            <a:endParaRPr lang="en-GB" dirty="0"/>
          </a:p>
          <a:p>
            <a:pPr marL="285750" indent="-285750" algn="just">
              <a:lnSpc>
                <a:spcPct val="100000"/>
              </a:lnSpc>
              <a:buFont typeface="Arial" panose="020B0604020202020204" pitchFamily="34" charset="0"/>
              <a:buChar char="•"/>
            </a:pPr>
            <a:r>
              <a:rPr lang="en-GB" b="1" dirty="0" err="1">
                <a:solidFill>
                  <a:srgbClr val="FF0000"/>
                </a:solidFill>
              </a:rPr>
              <a:t>scheiter</a:t>
            </a:r>
            <a:r>
              <a:rPr lang="en-GB" b="1" dirty="0">
                <a:solidFill>
                  <a:srgbClr val="FF0000"/>
                </a:solidFill>
              </a:rPr>
              <a:t>, s.</a:t>
            </a:r>
            <a:r>
              <a:rPr lang="en-GB" dirty="0">
                <a:solidFill>
                  <a:srgbClr val="FF0000"/>
                </a:solidFill>
              </a:rPr>
              <a:t>, </a:t>
            </a:r>
            <a:r>
              <a:rPr lang="en-GB" dirty="0" err="1">
                <a:solidFill>
                  <a:srgbClr val="FF0000"/>
                </a:solidFill>
              </a:rPr>
              <a:t>langan</a:t>
            </a:r>
            <a:r>
              <a:rPr lang="en-GB" dirty="0">
                <a:solidFill>
                  <a:srgbClr val="FF0000"/>
                </a:solidFill>
              </a:rPr>
              <a:t>, l. and </a:t>
            </a:r>
            <a:r>
              <a:rPr lang="en-GB" dirty="0" err="1">
                <a:solidFill>
                  <a:srgbClr val="FF0000"/>
                </a:solidFill>
              </a:rPr>
              <a:t>higgins</a:t>
            </a:r>
            <a:r>
              <a:rPr lang="en-GB" dirty="0">
                <a:solidFill>
                  <a:srgbClr val="FF0000"/>
                </a:solidFill>
              </a:rPr>
              <a:t>, </a:t>
            </a:r>
            <a:r>
              <a:rPr lang="en-GB" dirty="0" err="1">
                <a:solidFill>
                  <a:srgbClr val="FF0000"/>
                </a:solidFill>
              </a:rPr>
              <a:t>s.i</a:t>
            </a:r>
            <a:r>
              <a:rPr lang="en-GB" dirty="0">
                <a:solidFill>
                  <a:srgbClr val="FF0000"/>
                </a:solidFill>
              </a:rPr>
              <a:t>. (2013), next‐generation dynamic global vegetation models: learning from community ecology. new phytol, 198: 957-969. </a:t>
            </a:r>
            <a:r>
              <a:rPr lang="en-GB" dirty="0">
                <a:solidFill>
                  <a:srgbClr val="FF0000"/>
                </a:solidFill>
                <a:hlinkClick r:id="rId4">
                  <a:extLst>
                    <a:ext uri="{A12FA001-AC4F-418D-AE19-62706E023703}">
                      <ahyp:hlinkClr xmlns:ahyp="http://schemas.microsoft.com/office/drawing/2018/hyperlinkcolor" val="tx"/>
                    </a:ext>
                  </a:extLst>
                </a:hlinkClick>
              </a:rPr>
              <a:t>https://doi.org/10.1111/nph.12210</a:t>
            </a:r>
            <a:endParaRPr lang="en-GB" dirty="0">
              <a:solidFill>
                <a:srgbClr val="FF0000"/>
              </a:solidFill>
            </a:endParaRPr>
          </a:p>
          <a:p>
            <a:pPr marL="285750" indent="-285750" algn="just">
              <a:lnSpc>
                <a:spcPct val="100000"/>
              </a:lnSpc>
              <a:buFont typeface="Arial" panose="020B0604020202020204" pitchFamily="34" charset="0"/>
              <a:buChar char="•"/>
            </a:pPr>
            <a:r>
              <a:rPr lang="en-GB" b="1" dirty="0">
                <a:solidFill>
                  <a:srgbClr val="FF0000"/>
                </a:solidFill>
              </a:rPr>
              <a:t>Box., E.O.</a:t>
            </a:r>
            <a:r>
              <a:rPr lang="en-GB" dirty="0">
                <a:solidFill>
                  <a:srgbClr val="FF0000"/>
                </a:solidFill>
              </a:rPr>
              <a:t> 1996, plant functional types and climate at the global scale, journal of vegetation science, vol. 7, no. 3 (jun., 1996), pp. 309-320</a:t>
            </a:r>
            <a:endParaRPr lang="en-GB" dirty="0"/>
          </a:p>
          <a:p>
            <a:pPr marL="285750" indent="-285750" algn="just">
              <a:lnSpc>
                <a:spcPct val="100000"/>
              </a:lnSpc>
              <a:buFont typeface="Arial" panose="020B0604020202020204" pitchFamily="34" charset="0"/>
              <a:buChar char="•"/>
            </a:pPr>
            <a:r>
              <a:rPr lang="en-GB" dirty="0" err="1"/>
              <a:t>Bonan</a:t>
            </a:r>
            <a:r>
              <a:rPr lang="en-GB" dirty="0"/>
              <a:t>, G.B, s. </a:t>
            </a:r>
            <a:r>
              <a:rPr lang="en-GB" dirty="0" err="1"/>
              <a:t>Levis</a:t>
            </a:r>
            <a:r>
              <a:rPr lang="en-GB" dirty="0"/>
              <a:t>, L. </a:t>
            </a:r>
            <a:r>
              <a:rPr lang="en-GB" dirty="0" err="1"/>
              <a:t>Kergoat</a:t>
            </a:r>
            <a:r>
              <a:rPr lang="en-GB" dirty="0"/>
              <a:t>, and K.W. Oleson, 2002: </a:t>
            </a:r>
            <a:r>
              <a:rPr lang="en-GB" dirty="0">
                <a:hlinkClick r:id="rId5"/>
              </a:rPr>
              <a:t>landscapes as patches of plant functional types: an integrating concept for climate and ecosystem models. Global biogeochem. Cycles, VOL. 16, no. 2, 10.1029/2000gb001360, 2002</a:t>
            </a:r>
            <a:endParaRPr lang="en-GB" dirty="0"/>
          </a:p>
          <a:p>
            <a:pPr marL="285750" indent="-285750" algn="just">
              <a:lnSpc>
                <a:spcPct val="100000"/>
              </a:lnSpc>
              <a:buFont typeface="Arial" panose="020B0604020202020204" pitchFamily="34" charset="0"/>
              <a:buChar char="•"/>
            </a:pPr>
            <a:r>
              <a:rPr lang="en-GB" b="1" dirty="0" err="1"/>
              <a:t>Sitch</a:t>
            </a:r>
            <a:r>
              <a:rPr lang="en-GB" b="1" dirty="0"/>
              <a:t> S,</a:t>
            </a:r>
            <a:r>
              <a:rPr lang="en-GB" dirty="0"/>
              <a:t> </a:t>
            </a:r>
            <a:r>
              <a:rPr lang="en-GB" dirty="0" err="1"/>
              <a:t>huntingford</a:t>
            </a:r>
            <a:r>
              <a:rPr lang="en-GB" dirty="0"/>
              <a:t> C, </a:t>
            </a:r>
            <a:r>
              <a:rPr lang="en-GB" dirty="0" err="1"/>
              <a:t>gedney</a:t>
            </a:r>
            <a:r>
              <a:rPr lang="en-GB" dirty="0"/>
              <a:t> N, levy PE, </a:t>
            </a:r>
            <a:r>
              <a:rPr lang="en-GB" dirty="0" err="1"/>
              <a:t>lomas</a:t>
            </a:r>
            <a:r>
              <a:rPr lang="en-GB" dirty="0"/>
              <a:t> M, </a:t>
            </a:r>
            <a:r>
              <a:rPr lang="en-GB" dirty="0" err="1"/>
              <a:t>piao</a:t>
            </a:r>
            <a:r>
              <a:rPr lang="en-GB" dirty="0"/>
              <a:t> S, </a:t>
            </a:r>
            <a:r>
              <a:rPr lang="en-GB" dirty="0" err="1"/>
              <a:t>betts</a:t>
            </a:r>
            <a:r>
              <a:rPr lang="en-GB" dirty="0"/>
              <a:t> R, </a:t>
            </a:r>
            <a:r>
              <a:rPr lang="en-GB" dirty="0" err="1"/>
              <a:t>ciais</a:t>
            </a:r>
            <a:r>
              <a:rPr lang="en-GB" dirty="0"/>
              <a:t> P, cox P, </a:t>
            </a:r>
            <a:r>
              <a:rPr lang="en-GB" dirty="0" err="1"/>
              <a:t>friedlingstein</a:t>
            </a:r>
            <a:r>
              <a:rPr lang="en-GB" dirty="0"/>
              <a:t> P, jones CD, prentice IC, </a:t>
            </a:r>
            <a:r>
              <a:rPr lang="en-GB" dirty="0" err="1"/>
              <a:t>woodward</a:t>
            </a:r>
            <a:r>
              <a:rPr lang="en-GB" dirty="0"/>
              <a:t> FI (2008) evaluation of the terrestrial carbon cycle, future plant geography and climate-carbon cycle feedbacks using 5 dynamic global vegetation models (</a:t>
            </a:r>
            <a:r>
              <a:rPr lang="en-GB" dirty="0" err="1"/>
              <a:t>dgvms</a:t>
            </a:r>
            <a:r>
              <a:rPr lang="en-GB" dirty="0"/>
              <a:t>). Global change biology 14:2015-2039, doi:10.1111/j.1365-2486.2008.01626.X</a:t>
            </a:r>
          </a:p>
          <a:p>
            <a:pPr marL="285750" indent="-285750" algn="just">
              <a:lnSpc>
                <a:spcPct val="100000"/>
              </a:lnSpc>
              <a:buFont typeface="Arial" panose="020B0604020202020204" pitchFamily="34" charset="0"/>
              <a:buChar char="•"/>
            </a:pPr>
            <a:r>
              <a:rPr lang="en-GB" b="1" dirty="0"/>
              <a:t>Sellers PJ,</a:t>
            </a:r>
            <a:r>
              <a:rPr lang="en-GB" dirty="0"/>
              <a:t> berry JA, </a:t>
            </a:r>
            <a:r>
              <a:rPr lang="en-GB" dirty="0" err="1"/>
              <a:t>collatz</a:t>
            </a:r>
            <a:r>
              <a:rPr lang="en-GB" dirty="0"/>
              <a:t> GJ, field CB, hall FG. 1992b. </a:t>
            </a:r>
            <a:r>
              <a:rPr lang="en-GB" dirty="0">
                <a:hlinkClick r:id="rId6"/>
              </a:rPr>
              <a:t>Canopy reflectance, photosynthesis and transpiration. Iii. A reanalysis using improved leaf models and a new canopy integration scheme. Remote sensing of the</a:t>
            </a:r>
            <a:r>
              <a:rPr lang="en-GB" dirty="0"/>
              <a:t> </a:t>
            </a:r>
            <a:r>
              <a:rPr lang="en-GB" dirty="0">
                <a:hlinkClick r:id="rId6"/>
              </a:rPr>
              <a:t>environment 42: 187-216.</a:t>
            </a:r>
            <a:endParaRPr lang="en-GB" dirty="0"/>
          </a:p>
          <a:p>
            <a:pPr marL="285750" indent="-285750" algn="just">
              <a:lnSpc>
                <a:spcPct val="100000"/>
              </a:lnSpc>
              <a:buFont typeface="Arial" panose="020B0604020202020204" pitchFamily="34" charset="0"/>
              <a:buChar char="•"/>
            </a:pPr>
            <a:r>
              <a:rPr lang="en-GB" b="1" dirty="0" err="1"/>
              <a:t>Randerson</a:t>
            </a:r>
            <a:r>
              <a:rPr lang="en-GB" b="1" dirty="0"/>
              <a:t>, </a:t>
            </a:r>
            <a:r>
              <a:rPr lang="en-GB" b="1" dirty="0" err="1"/>
              <a:t>james</a:t>
            </a:r>
            <a:r>
              <a:rPr lang="en-GB" b="1" dirty="0"/>
              <a:t> t.</a:t>
            </a:r>
            <a:r>
              <a:rPr lang="en-GB" dirty="0"/>
              <a:t>, Forrest M. Hoffman, peter E. Thornton, </a:t>
            </a:r>
            <a:r>
              <a:rPr lang="en-GB" dirty="0" err="1"/>
              <a:t>natalie</a:t>
            </a:r>
            <a:r>
              <a:rPr lang="en-GB" dirty="0"/>
              <a:t> M. </a:t>
            </a:r>
            <a:r>
              <a:rPr lang="en-GB" dirty="0" err="1"/>
              <a:t>Mahowald</a:t>
            </a:r>
            <a:r>
              <a:rPr lang="en-GB" dirty="0"/>
              <a:t>, </a:t>
            </a:r>
            <a:r>
              <a:rPr lang="en-GB" dirty="0" err="1"/>
              <a:t>keith</a:t>
            </a:r>
            <a:r>
              <a:rPr lang="en-GB" dirty="0"/>
              <a:t> </a:t>
            </a:r>
            <a:r>
              <a:rPr lang="en-GB" dirty="0" err="1"/>
              <a:t>lindsay</a:t>
            </a:r>
            <a:r>
              <a:rPr lang="en-GB" dirty="0"/>
              <a:t>, yen-</a:t>
            </a:r>
            <a:r>
              <a:rPr lang="en-GB" dirty="0" err="1"/>
              <a:t>huei</a:t>
            </a:r>
            <a:r>
              <a:rPr lang="en-GB" dirty="0"/>
              <a:t> lee, </a:t>
            </a:r>
            <a:r>
              <a:rPr lang="en-GB" dirty="0" err="1"/>
              <a:t>cynthia</a:t>
            </a:r>
            <a:r>
              <a:rPr lang="en-GB" dirty="0"/>
              <a:t> D. </a:t>
            </a:r>
            <a:r>
              <a:rPr lang="en-GB" dirty="0" err="1"/>
              <a:t>Nevison</a:t>
            </a:r>
            <a:r>
              <a:rPr lang="en-GB" dirty="0"/>
              <a:t>, </a:t>
            </a:r>
            <a:r>
              <a:rPr lang="en-GB" dirty="0" err="1"/>
              <a:t>scott</a:t>
            </a:r>
            <a:r>
              <a:rPr lang="en-GB" dirty="0"/>
              <a:t> C. </a:t>
            </a:r>
            <a:r>
              <a:rPr lang="en-GB" dirty="0" err="1"/>
              <a:t>Doney</a:t>
            </a:r>
            <a:r>
              <a:rPr lang="en-GB" dirty="0"/>
              <a:t>, </a:t>
            </a:r>
            <a:r>
              <a:rPr lang="en-GB" dirty="0" err="1"/>
              <a:t>gordon</a:t>
            </a:r>
            <a:r>
              <a:rPr lang="en-GB" dirty="0"/>
              <a:t> </a:t>
            </a:r>
            <a:r>
              <a:rPr lang="en-GB" dirty="0" err="1"/>
              <a:t>bonan</a:t>
            </a:r>
            <a:r>
              <a:rPr lang="en-GB" dirty="0"/>
              <a:t>, </a:t>
            </a:r>
            <a:r>
              <a:rPr lang="en-GB" dirty="0" err="1"/>
              <a:t>reto</a:t>
            </a:r>
            <a:r>
              <a:rPr lang="en-GB" dirty="0"/>
              <a:t> </a:t>
            </a:r>
            <a:r>
              <a:rPr lang="en-GB" dirty="0" err="1"/>
              <a:t>stockli</a:t>
            </a:r>
            <a:r>
              <a:rPr lang="en-GB" dirty="0"/>
              <a:t>, </a:t>
            </a:r>
            <a:r>
              <a:rPr lang="en-GB" dirty="0" err="1"/>
              <a:t>curtis</a:t>
            </a:r>
            <a:r>
              <a:rPr lang="en-GB" dirty="0"/>
              <a:t> covey, steven W. Running, and </a:t>
            </a:r>
            <a:r>
              <a:rPr lang="en-GB" dirty="0" err="1"/>
              <a:t>inez</a:t>
            </a:r>
            <a:r>
              <a:rPr lang="en-GB" dirty="0"/>
              <a:t> Y. Fung. September 2009. </a:t>
            </a:r>
            <a:r>
              <a:rPr lang="en-GB" dirty="0">
                <a:hlinkClick r:id="rId7"/>
              </a:rPr>
              <a:t>Systematic assessment of terrestrial biogeochemistry in coupled climate-carbon models.</a:t>
            </a:r>
            <a:r>
              <a:rPr lang="en-GB" dirty="0"/>
              <a:t> Global change biology, 15(9):2462-2484. Doi:10.1111/j.1365-2486.2009.01912.X. See also </a:t>
            </a:r>
            <a:r>
              <a:rPr lang="en-GB" dirty="0">
                <a:hlinkClick r:id="rId8"/>
              </a:rPr>
              <a:t>supporting information.</a:t>
            </a:r>
            <a:endParaRPr lang="en-GB" dirty="0"/>
          </a:p>
          <a:p>
            <a:endParaRPr lang="en-GB" dirty="0"/>
          </a:p>
          <a:p>
            <a:pPr marL="342900" marR="0" lvl="0" indent="-342900" algn="l" rtl="0">
              <a:lnSpc>
                <a:spcPct val="100000"/>
              </a:lnSpc>
              <a:spcAft>
                <a:spcPts val="0"/>
              </a:spcAft>
              <a:buSzPct val="25000"/>
              <a:buNone/>
            </a:pPr>
            <a:endParaRPr lang="en-US" sz="1600" b="0" i="0" u="none" strike="noStrike" cap="none" baseline="0" dirty="0">
              <a:solidFill>
                <a:schemeClr val="tx1"/>
              </a:solidFill>
              <a:latin typeface="Arial"/>
              <a:ea typeface="Arial"/>
              <a:cs typeface="Arial"/>
              <a:sym typeface="Aria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589A-5EDD-C048-8209-119D27207D6B}"/>
              </a:ext>
            </a:extLst>
          </p:cNvPr>
          <p:cNvSpPr>
            <a:spLocks noGrp="1"/>
          </p:cNvSpPr>
          <p:nvPr>
            <p:ph type="title"/>
          </p:nvPr>
        </p:nvSpPr>
        <p:spPr/>
        <p:txBody>
          <a:bodyPr/>
          <a:lstStyle/>
          <a:p>
            <a:r>
              <a:rPr lang="en-US" sz="4400" dirty="0"/>
              <a:t>Recommended Reading</a:t>
            </a:r>
            <a:endParaRPr lang="en-US" dirty="0"/>
          </a:p>
        </p:txBody>
      </p:sp>
      <p:sp>
        <p:nvSpPr>
          <p:cNvPr id="3" name="Text Placeholder 2">
            <a:extLst>
              <a:ext uri="{FF2B5EF4-FFF2-40B4-BE49-F238E27FC236}">
                <a16:creationId xmlns:a16="http://schemas.microsoft.com/office/drawing/2014/main" id="{818947EA-E400-7F42-8DC9-57E7AAE3C596}"/>
              </a:ext>
            </a:extLst>
          </p:cNvPr>
          <p:cNvSpPr>
            <a:spLocks noGrp="1"/>
          </p:cNvSpPr>
          <p:nvPr>
            <p:ph type="body" idx="1"/>
          </p:nvPr>
        </p:nvSpPr>
        <p:spPr/>
        <p:txBody>
          <a:bodyPr/>
          <a:lstStyle/>
          <a:p>
            <a:r>
              <a:rPr lang="en-GB" b="1" dirty="0">
                <a:solidFill>
                  <a:srgbClr val="FF0000"/>
                </a:solidFill>
              </a:rPr>
              <a:t>D. B. Clark</a:t>
            </a:r>
            <a:r>
              <a:rPr lang="en-GB" dirty="0">
                <a:solidFill>
                  <a:srgbClr val="FF0000"/>
                </a:solidFill>
              </a:rPr>
              <a:t>, L. M. Mercado, S. </a:t>
            </a:r>
            <a:r>
              <a:rPr lang="en-GB" dirty="0" err="1">
                <a:solidFill>
                  <a:srgbClr val="FF0000"/>
                </a:solidFill>
              </a:rPr>
              <a:t>Sitch</a:t>
            </a:r>
            <a:r>
              <a:rPr lang="en-GB" dirty="0">
                <a:solidFill>
                  <a:srgbClr val="FF0000"/>
                </a:solidFill>
              </a:rPr>
              <a:t>, C. D. Jones, N. </a:t>
            </a:r>
            <a:r>
              <a:rPr lang="en-GB" dirty="0" err="1">
                <a:solidFill>
                  <a:srgbClr val="FF0000"/>
                </a:solidFill>
              </a:rPr>
              <a:t>Gedney</a:t>
            </a:r>
            <a:r>
              <a:rPr lang="en-GB" dirty="0">
                <a:solidFill>
                  <a:srgbClr val="FF0000"/>
                </a:solidFill>
              </a:rPr>
              <a:t>, M. J. Best, M. Pryor, G. G. Rooney, R. L. H. </a:t>
            </a:r>
            <a:r>
              <a:rPr lang="en-GB" dirty="0" err="1">
                <a:solidFill>
                  <a:srgbClr val="FF0000"/>
                </a:solidFill>
              </a:rPr>
              <a:t>Essery</a:t>
            </a:r>
            <a:r>
              <a:rPr lang="en-GB" dirty="0">
                <a:solidFill>
                  <a:srgbClr val="FF0000"/>
                </a:solidFill>
              </a:rPr>
              <a:t>, E. Blyth, O. Boucher, R. J. Harding, C. </a:t>
            </a:r>
            <a:r>
              <a:rPr lang="en-GB" dirty="0" err="1">
                <a:solidFill>
                  <a:srgbClr val="FF0000"/>
                </a:solidFill>
              </a:rPr>
              <a:t>Huntingford</a:t>
            </a:r>
            <a:r>
              <a:rPr lang="en-GB" dirty="0">
                <a:solidFill>
                  <a:srgbClr val="FF0000"/>
                </a:solidFill>
              </a:rPr>
              <a:t>, and P. M. Cox (2011) The Joint UK Land Environment Simulator (JULES), model description: Part 2: Carbon fluxes and vegetation dynamics, </a:t>
            </a:r>
            <a:r>
              <a:rPr lang="en-GB" dirty="0" err="1">
                <a:solidFill>
                  <a:srgbClr val="FF0000"/>
                </a:solidFill>
              </a:rPr>
              <a:t>Geosci</a:t>
            </a:r>
            <a:r>
              <a:rPr lang="en-GB" dirty="0">
                <a:solidFill>
                  <a:srgbClr val="FF0000"/>
                </a:solidFill>
              </a:rPr>
              <a:t>. Model Dev., 4, 701-722, 2011, doi:10.5194/gmd-4-701-2011</a:t>
            </a:r>
          </a:p>
          <a:p>
            <a:r>
              <a:rPr lang="en-GB" b="1" dirty="0"/>
              <a:t>Prentice et al.</a:t>
            </a:r>
            <a:r>
              <a:rPr lang="en-GB" dirty="0"/>
              <a:t> The Carbon Cycle and Atmospheric Carbon Dioxide, 2001, </a:t>
            </a:r>
            <a:r>
              <a:rPr lang="en-GB" dirty="0">
                <a:hlinkClick r:id="rId2"/>
              </a:rPr>
              <a:t>IPCC AR3 WG1</a:t>
            </a:r>
            <a:endParaRPr lang="en-GB" dirty="0"/>
          </a:p>
          <a:p>
            <a:r>
              <a:rPr lang="en-GB" b="1" dirty="0"/>
              <a:t>Peng, C.</a:t>
            </a:r>
            <a:r>
              <a:rPr lang="en-GB" dirty="0"/>
              <a:t> (2000) From static biogeographical model to dynamic global vegetation model: a global perspective on modelling vegetation dynamics, Ecological Modelling, Volume 135, Issue 1, 25 November 2000, Pages 33–54</a:t>
            </a:r>
          </a:p>
          <a:p>
            <a:r>
              <a:rPr lang="en-GB" b="1" dirty="0" err="1">
                <a:solidFill>
                  <a:srgbClr val="FF0000"/>
                </a:solidFill>
              </a:rPr>
              <a:t>Kattge</a:t>
            </a:r>
            <a:r>
              <a:rPr lang="en-GB" b="1" dirty="0">
                <a:solidFill>
                  <a:srgbClr val="FF0000"/>
                </a:solidFill>
              </a:rPr>
              <a:t>, J.</a:t>
            </a:r>
            <a:r>
              <a:rPr lang="en-GB" dirty="0">
                <a:solidFill>
                  <a:srgbClr val="FF0000"/>
                </a:solidFill>
              </a:rPr>
              <a:t>, et al. (2011), TRY: a global database of plant traits. Global Change Biology, 17: 2905-2935. </a:t>
            </a:r>
            <a:r>
              <a:rPr lang="en-GB" dirty="0" err="1">
                <a:solidFill>
                  <a:srgbClr val="FF0000"/>
                </a:solidFill>
              </a:rPr>
              <a:t>doi</a:t>
            </a:r>
            <a:r>
              <a:rPr lang="en-GB" dirty="0">
                <a:solidFill>
                  <a:srgbClr val="FF0000"/>
                </a:solidFill>
              </a:rPr>
              <a:t>: 10.1111/j.1365-2486.2011.02451.x</a:t>
            </a:r>
          </a:p>
          <a:p>
            <a:r>
              <a:rPr lang="en-GB" dirty="0" err="1"/>
              <a:t>Bonan</a:t>
            </a:r>
            <a:r>
              <a:rPr lang="en-GB" dirty="0"/>
              <a:t>, G.B, S. </a:t>
            </a:r>
            <a:r>
              <a:rPr lang="en-GB" dirty="0" err="1"/>
              <a:t>Levis</a:t>
            </a:r>
            <a:r>
              <a:rPr lang="en-GB" dirty="0"/>
              <a:t>, L. </a:t>
            </a:r>
            <a:r>
              <a:rPr lang="en-GB" dirty="0" err="1"/>
              <a:t>Kergoat</a:t>
            </a:r>
            <a:r>
              <a:rPr lang="en-GB" dirty="0"/>
              <a:t>, and K.W. Oleson, 2002: </a:t>
            </a:r>
            <a:r>
              <a:rPr lang="en-GB" dirty="0">
                <a:hlinkClick r:id="rId3"/>
              </a:rPr>
              <a:t>Landscapes as patches of plant functional types: an integrating concept for climate and ecosystem models. Global Biogeochem. Cycles, VOL. 16, NO. 2, 10.1029/2000GB001360, 2002</a:t>
            </a:r>
            <a:endParaRPr lang="en-GB" dirty="0"/>
          </a:p>
          <a:p>
            <a:r>
              <a:rPr lang="en-GB" dirty="0"/>
              <a:t>Cramer W, </a:t>
            </a:r>
            <a:r>
              <a:rPr lang="en-GB" dirty="0" err="1"/>
              <a:t>Kicklighter</a:t>
            </a:r>
            <a:r>
              <a:rPr lang="en-GB" dirty="0"/>
              <a:t> DW, </a:t>
            </a:r>
            <a:r>
              <a:rPr lang="en-GB" dirty="0" err="1"/>
              <a:t>Bondeau</a:t>
            </a:r>
            <a:r>
              <a:rPr lang="en-GB" dirty="0"/>
              <a:t> A, Moore </a:t>
            </a:r>
            <a:r>
              <a:rPr lang="en-GB" dirty="0" err="1"/>
              <a:t>Iii</a:t>
            </a:r>
            <a:r>
              <a:rPr lang="en-GB" dirty="0"/>
              <a:t> B, </a:t>
            </a:r>
            <a:r>
              <a:rPr lang="en-GB" dirty="0" err="1"/>
              <a:t>Churkina</a:t>
            </a:r>
            <a:r>
              <a:rPr lang="en-GB" dirty="0"/>
              <a:t> G, </a:t>
            </a:r>
            <a:r>
              <a:rPr lang="en-GB" dirty="0" err="1"/>
              <a:t>Nemry</a:t>
            </a:r>
            <a:r>
              <a:rPr lang="en-GB" dirty="0"/>
              <a:t> B, </a:t>
            </a:r>
            <a:r>
              <a:rPr lang="en-GB" dirty="0" err="1"/>
              <a:t>Ruimy</a:t>
            </a:r>
            <a:r>
              <a:rPr lang="en-GB" dirty="0"/>
              <a:t> A, Schloss AL: Comparing global models of terrestrial net primary productivity (NPP): Overview and key results. Global Change Biology 1999, 5:1-15.</a:t>
            </a:r>
          </a:p>
          <a:p>
            <a:r>
              <a:rPr lang="en-GB" dirty="0"/>
              <a:t>Sellers PJ, Tucker CJ, </a:t>
            </a:r>
            <a:r>
              <a:rPr lang="en-GB" dirty="0" err="1"/>
              <a:t>Collatz</a:t>
            </a:r>
            <a:r>
              <a:rPr lang="en-GB" dirty="0"/>
              <a:t> GJ, Los SO, Justice CO, </a:t>
            </a:r>
            <a:r>
              <a:rPr lang="en-GB" dirty="0" err="1"/>
              <a:t>Dazlich</a:t>
            </a:r>
            <a:r>
              <a:rPr lang="en-GB" dirty="0"/>
              <a:t> DA, Randall DA. 1994. A global 1 degree by 1 degree NDVI data set for climate studies. Part 2: the generation of global fields of terrestrial biophysical parameters from the NDVI. International Journal of Remote Sensing 15: 3519-3545.</a:t>
            </a:r>
          </a:p>
          <a:p>
            <a:r>
              <a:rPr lang="en-GB" dirty="0"/>
              <a:t>Sellers PJ. 1992. Biophysical models of land surface processes. In Climate System Modelling, Trenberth KE (ed.). Cambridge University Press.</a:t>
            </a:r>
            <a:endParaRPr lang="en-US" dirty="0"/>
          </a:p>
        </p:txBody>
      </p:sp>
    </p:spTree>
    <p:extLst>
      <p:ext uri="{BB962C8B-B14F-4D97-AF65-F5344CB8AC3E}">
        <p14:creationId xmlns:p14="http://schemas.microsoft.com/office/powerpoint/2010/main" val="338138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dirty="0">
                <a:solidFill>
                  <a:srgbClr val="000000"/>
                </a:solidFill>
                <a:latin typeface="Arial"/>
                <a:ea typeface="Arial"/>
                <a:cs typeface="Arial"/>
                <a:sym typeface="Arial"/>
              </a:rPr>
              <a:t>Global vegetation modelling</a:t>
            </a:r>
          </a:p>
        </p:txBody>
      </p:sp>
      <p:sp>
        <p:nvSpPr>
          <p:cNvPr id="222" name="Shape 222"/>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Focus on linking measurements from Earth Observation and other sources with models of terrestrial carbon at regional and global scales.</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motivation for models</a:t>
            </a:r>
          </a:p>
          <a:p>
            <a:pPr marL="857250" marR="0" lvl="1" indent="-46355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to express current understanding of the controls on carbon dynamics as embedded in Earth System / Terrestrial Ecosystem models. </a:t>
            </a:r>
          </a:p>
          <a:p>
            <a:pPr marL="457200" marR="0" lvl="0"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The role of observations is to test and constrain these models to enable: </a:t>
            </a:r>
          </a:p>
          <a:p>
            <a:pPr marL="857250" marR="0" lvl="1" indent="-46355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a:t>
            </a:r>
            <a:r>
              <a:rPr lang="en-US" sz="2000" b="0" i="0" u="none" strike="noStrike" cap="none" baseline="0" dirty="0" err="1">
                <a:solidFill>
                  <a:srgbClr val="000000"/>
                </a:solidFill>
                <a:latin typeface="Arial"/>
                <a:ea typeface="Arial"/>
                <a:cs typeface="Arial"/>
                <a:sym typeface="Arial"/>
              </a:rPr>
              <a:t>i</a:t>
            </a:r>
            <a:r>
              <a:rPr lang="en-US" sz="2000" b="0" i="0" u="none" strike="noStrike" cap="none" baseline="0" dirty="0">
                <a:solidFill>
                  <a:srgbClr val="000000"/>
                </a:solidFill>
                <a:latin typeface="Arial"/>
                <a:ea typeface="Arial"/>
                <a:cs typeface="Arial"/>
                <a:sym typeface="Arial"/>
              </a:rPr>
              <a:t>) monitoring of terrestrial carbon dynamics; </a:t>
            </a:r>
          </a:p>
          <a:p>
            <a:pPr marL="857250" marR="0" lvl="1" indent="-463550" algn="l" rtl="0">
              <a:lnSpc>
                <a:spcPct val="93000"/>
              </a:lnSpc>
              <a:spcBef>
                <a:spcPts val="1138"/>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(ii) improved prognostic models.</a:t>
            </a:r>
          </a:p>
          <a:p>
            <a:pPr marL="457200" marR="0" lvl="0"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 The main focus of the modelling and monitoring is on Net Primary Productivity (NPP).</a:t>
            </a: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Types of models</a:t>
            </a:r>
          </a:p>
        </p:txBody>
      </p:sp>
      <p:sp>
        <p:nvSpPr>
          <p:cNvPr id="228" name="Shape 228"/>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TEMs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Static vegetation representation</a:t>
            </a:r>
          </a:p>
          <a:p>
            <a:pPr marL="457200" marR="0" lvl="0" indent="-457200" algn="l" rtl="0">
              <a:lnSpc>
                <a:spcPct val="93000"/>
              </a:lnSpc>
              <a:spcBef>
                <a:spcPts val="1138"/>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DGVMs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Dynamic vegetation</a:t>
            </a:r>
          </a:p>
          <a:p>
            <a:pPr marL="457200" marR="0" lvl="0" indent="-457200" algn="l" rtl="0">
              <a:lnSpc>
                <a:spcPct val="93000"/>
              </a:lnSpc>
              <a:spcBef>
                <a:spcPts val="1138"/>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PEMs</a:t>
            </a:r>
          </a:p>
          <a:p>
            <a:pPr marL="857250" marR="0" lvl="1" indent="-463550" algn="l" rtl="0">
              <a:lnSpc>
                <a:spcPct val="93000"/>
              </a:lnSpc>
              <a:spcBef>
                <a:spcPts val="1425"/>
              </a:spcBef>
              <a:spcAft>
                <a:spcPts val="1138"/>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Simplifications for ‘data driven’ model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Dynamic Global Vegetation Models</a:t>
            </a:r>
          </a:p>
        </p:txBody>
      </p:sp>
      <p:pic>
        <p:nvPicPr>
          <p:cNvPr id="235" name="Shape 235"/>
          <p:cNvPicPr preferRelativeResize="0"/>
          <p:nvPr/>
        </p:nvPicPr>
        <p:blipFill>
          <a:blip r:embed="rId3"/>
          <a:stretch>
            <a:fillRect/>
          </a:stretch>
        </p:blipFill>
        <p:spPr>
          <a:xfrm>
            <a:off x="1575670" y="1768475"/>
            <a:ext cx="6926107" cy="4987924"/>
          </a:xfrm>
          <a:prstGeom prst="rect">
            <a:avLst/>
          </a:prstGeom>
        </p:spPr>
      </p:pic>
      <p:sp>
        <p:nvSpPr>
          <p:cNvPr id="236" name="Shape 236"/>
          <p:cNvSpPr txBox="1">
            <a:spLocks noGrp="1"/>
          </p:cNvSpPr>
          <p:nvPr>
            <p:ph type="body" idx="1"/>
          </p:nvPr>
        </p:nvSpPr>
        <p:spPr>
          <a:xfrm>
            <a:off x="504825" y="1768475"/>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DGVMs</a:t>
            </a:r>
          </a:p>
        </p:txBody>
      </p:sp>
      <p:sp>
        <p:nvSpPr>
          <p:cNvPr id="242" name="Shape 242"/>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Main components: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establishment,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productivity and competition for resources,</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resource allocation,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growth, </a:t>
            </a:r>
          </a:p>
          <a:p>
            <a:pPr marL="857250" marR="0" lvl="1" indent="-463550" algn="l" rtl="0">
              <a:lnSpc>
                <a:spcPct val="93000"/>
              </a:lnSpc>
              <a:spcBef>
                <a:spcPts val="1138"/>
              </a:spcBef>
              <a:spcAft>
                <a:spcPts val="1138"/>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disturbance and mortality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DGVMs</a:t>
            </a:r>
          </a:p>
        </p:txBody>
      </p:sp>
      <p:sp>
        <p:nvSpPr>
          <p:cNvPr id="248" name="Shape 248"/>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a:solidFill>
                  <a:srgbClr val="000000"/>
                </a:solidFill>
                <a:latin typeface="Arial"/>
                <a:ea typeface="Arial"/>
                <a:cs typeface="Arial"/>
                <a:sym typeface="Arial"/>
              </a:rPr>
              <a:t>Key features: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allows for prognostic and paleo use</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a:solidFill>
                  <a:srgbClr val="000000"/>
                </a:solidFill>
                <a:latin typeface="Arial"/>
                <a:ea typeface="Arial"/>
                <a:cs typeface="Arial"/>
                <a:sym typeface="Arial"/>
              </a:rPr>
              <a:t>geared towards modelling </a:t>
            </a:r>
            <a:r>
              <a:rPr lang="en-US" sz="2800" b="0" i="1" u="none" strike="noStrike" cap="none" baseline="0">
                <a:solidFill>
                  <a:srgbClr val="000000"/>
                </a:solidFill>
                <a:latin typeface="Arial"/>
                <a:ea typeface="Arial"/>
                <a:cs typeface="Arial"/>
                <a:sym typeface="Arial"/>
              </a:rPr>
              <a:t>potential</a:t>
            </a:r>
            <a:r>
              <a:rPr lang="en-US" sz="2800" b="0" i="0" u="none" strike="noStrike" cap="none" baseline="0">
                <a:solidFill>
                  <a:srgbClr val="000000"/>
                </a:solidFill>
                <a:latin typeface="Arial"/>
                <a:ea typeface="Arial"/>
                <a:cs typeface="Arial"/>
                <a:sym typeface="Arial"/>
              </a:rPr>
              <a:t> vegetation</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a:solidFill>
                  <a:srgbClr val="000000"/>
                </a:solidFill>
                <a:latin typeface="Arial"/>
                <a:ea typeface="Arial"/>
                <a:cs typeface="Arial"/>
                <a:sym typeface="Arial"/>
              </a:rPr>
              <a:t>anthropogenic influences e.g. changes in land use incorporated by forcing these effects </a:t>
            </a:r>
          </a:p>
          <a:p>
            <a:pPr marL="1714500" marR="0" lvl="3" indent="-457200" algn="l" rtl="0">
              <a:lnSpc>
                <a:spcPct val="93000"/>
              </a:lnSpc>
              <a:spcBef>
                <a:spcPts val="850"/>
              </a:spcBef>
              <a:spcAft>
                <a:spcPts val="575"/>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e.g. prescribing land cover/PFT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Shape 253"/>
          <p:cNvPicPr preferRelativeResize="0"/>
          <p:nvPr/>
        </p:nvPicPr>
        <p:blipFill>
          <a:blip r:embed="rId3"/>
          <a:stretch>
            <a:fillRect/>
          </a:stretch>
        </p:blipFill>
        <p:spPr>
          <a:xfrm>
            <a:off x="172286" y="539477"/>
            <a:ext cx="9760615" cy="6984776"/>
          </a:xfrm>
          <a:prstGeom prst="rect">
            <a:avLst/>
          </a:prstGeom>
        </p:spPr>
      </p:pic>
      <p:sp>
        <p:nvSpPr>
          <p:cNvPr id="254" name="Shape 254"/>
          <p:cNvSpPr txBox="1">
            <a:spLocks noGrp="1"/>
          </p:cNvSpPr>
          <p:nvPr>
            <p:ph type="body" idx="1"/>
          </p:nvPr>
        </p:nvSpPr>
        <p:spPr>
          <a:xfrm>
            <a:off x="-1296391" y="539477"/>
            <a:ext cx="12697976" cy="6984776"/>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Shape 260"/>
          <p:cNvPicPr preferRelativeResize="0"/>
          <p:nvPr/>
        </p:nvPicPr>
        <p:blipFill>
          <a:blip r:embed="rId3"/>
          <a:stretch>
            <a:fillRect/>
          </a:stretch>
        </p:blipFill>
        <p:spPr>
          <a:xfrm>
            <a:off x="89945" y="611485"/>
            <a:ext cx="9950454" cy="6984776"/>
          </a:xfrm>
          <a:prstGeom prst="rect">
            <a:avLst/>
          </a:prstGeom>
        </p:spPr>
      </p:pic>
      <p:sp>
        <p:nvSpPr>
          <p:cNvPr id="261" name="Shape 261"/>
          <p:cNvSpPr txBox="1">
            <a:spLocks noGrp="1"/>
          </p:cNvSpPr>
          <p:nvPr>
            <p:ph type="body" idx="1"/>
          </p:nvPr>
        </p:nvSpPr>
        <p:spPr>
          <a:xfrm>
            <a:off x="-1283813" y="611485"/>
            <a:ext cx="12697975" cy="6984776"/>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1790</Words>
  <Application>Microsoft Macintosh PowerPoint</Application>
  <PresentationFormat>Custom</PresentationFormat>
  <Paragraphs>130</Paragraphs>
  <Slides>26</Slides>
  <Notes>25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Default Design</vt:lpstr>
      <vt:lpstr>GEOG0113 Lecture 007 Dynamic Global Vegetation Models</vt:lpstr>
      <vt:lpstr>Aims of lecture</vt:lpstr>
      <vt:lpstr>Global vegetation modelling</vt:lpstr>
      <vt:lpstr>Types of models</vt:lpstr>
      <vt:lpstr>Dynamic Global Vegetation Models</vt:lpstr>
      <vt:lpstr>DGVMs</vt:lpstr>
      <vt:lpstr>DGVMs</vt:lpstr>
      <vt:lpstr>PowerPoint Presentation</vt:lpstr>
      <vt:lpstr>PowerPoint Presentation</vt:lpstr>
      <vt:lpstr>Dynamics, Establishment &amp; Mortality </vt:lpstr>
      <vt:lpstr>Plant Functional Types</vt:lpstr>
      <vt:lpstr>PowerPoint Presentation</vt:lpstr>
      <vt:lpstr>PowerPoint Presentation</vt:lpstr>
      <vt:lpstr>PowerPoint Presentation</vt:lpstr>
      <vt:lpstr>PFTs</vt:lpstr>
      <vt:lpstr>PowerPoint Presentation</vt:lpstr>
      <vt:lpstr>Analysis of species/PFT in TRY</vt:lpstr>
      <vt:lpstr>PowerPoint Presentation</vt:lpstr>
      <vt:lpstr>How ‘good’ are these models?</vt:lpstr>
      <vt:lpstr>How ‘good’ are these models?</vt:lpstr>
      <vt:lpstr>How ‘good’ are these models?</vt:lpstr>
      <vt:lpstr>PowerPoint Presentation</vt:lpstr>
      <vt:lpstr>PowerPoint Presentation</vt:lpstr>
      <vt:lpstr>Summary</vt:lpstr>
      <vt:lpstr>Recommended Reading</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Geogg124 Terrestrial Ecosystem Modelling</dc:title>
  <cp:lastModifiedBy>Lewis, Philip</cp:lastModifiedBy>
  <cp:revision>20</cp:revision>
  <dcterms:modified xsi:type="dcterms:W3CDTF">2021-01-05T17:37:51Z</dcterms:modified>
</cp:coreProperties>
</file>