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34" r:id="rId21"/>
    <p:sldId id="335" r:id="rId22"/>
  </p:sldIdLst>
  <p:sldSz cx="10080625" cy="7559675"/>
  <p:notesSz cx="7559675" cy="106918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896"/>
  </p:normalViewPr>
  <p:slideViewPr>
    <p:cSldViewPr snapToGrid="0" snapToObjects="1">
      <p:cViewPr varScale="1">
        <p:scale>
          <a:sx n="91" d="100"/>
          <a:sy n="91" d="100"/>
        </p:scale>
        <p:origin x="2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e.g. </a:t>
            </a:r>
            <a:r>
              <a:rPr lang="en-US" sz="1800" b="0" i="0" u="none" strike="noStrike" cap="none" baseline="0" dirty="0" err="1"/>
              <a:t>Sobrino</a:t>
            </a:r>
            <a:r>
              <a:rPr lang="en-US" sz="1800" b="0" i="0" u="none" strike="noStrike" cap="none" baseline="0" dirty="0"/>
              <a:t> et al 2011 double logistic function of the same form for mapping changes in spring date timing trends for global vegetation from </a:t>
            </a:r>
            <a:r>
              <a:rPr lang="en-US" sz="1800" b="0" i="0" u="none" strike="noStrike" cap="none" baseline="0" dirty="0" err="1"/>
              <a:t>avhrr</a:t>
            </a:r>
            <a:endParaRPr lang="en-US" sz="1800" b="0" i="0" u="none" strike="noStrike" cap="none" baseline="0" dirty="0"/>
          </a:p>
        </p:txBody>
      </p:sp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Photoperiod: proportion of day to night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/>
              <a:t>Burrows et al. 2011 analysed global temperature trends over the period 1960-2009 and have noted the following patterns of advance in Spring temperatures and delay in autumn temperatures.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/>
              <a:t>“Seasonal shift (days/decade) is the change in timing of monthly temperatures, shown for April (top), representing Northern Hemisphere spring and Southern Hemisphere fall and October (bottom): positive where timing advances, negative where timing is delayed. Cross-hatching shows areas with small seasonal temperature change (&lt;0.2 C/month), where seasonal shifts may be large.” </a:t>
            </a:r>
            <a:r>
              <a:rPr lang="en-US" sz="1800" b="1" i="0" u="none" strike="noStrike" cap="none" baseline="0"/>
              <a:t>Source</a:t>
            </a:r>
            <a:r>
              <a:rPr lang="en-US" sz="1800" b="0" i="0" u="none" strike="noStrike" cap="none" baseline="0"/>
              <a:t>: Burrows et al. 2011</a:t>
            </a:r>
          </a:p>
          <a:p>
            <a:endParaRPr lang="en-US" sz="1800" b="0" i="0" u="none" strike="noStrike" cap="none" baseline="0"/>
          </a:p>
          <a:p>
            <a:endParaRPr lang="en-US" sz="1800" b="0" i="0" u="none" strike="noStrike" cap="none" baseline="0"/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/>
              <a:t>Plant responses to such climatic variables means that phenology is likely to change under climate change, and there is already much evidence for this.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/>
              <a:t>Our evidence for phenological changes comes from a combination of ground observations of this sort, flux towers, and satellite observations.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/>
              <a:t>Until relatively recently there has been little work linking these two sources of information, partly due to a spatial paucity of ground data until recent years and partly because of complexities in matching the scales of the observations (Liang et al., 2011; Studer et al., 2007; White et al., 2009).</a:t>
            </a:r>
          </a:p>
          <a:p>
            <a:endParaRPr lang="en-US" sz="1800" b="0" i="0" u="none" strike="noStrike" cap="none" baseline="0"/>
          </a:p>
          <a:p>
            <a:endParaRPr lang="en-US" sz="1800" b="0" i="0" u="none" strike="noStrike" cap="none" baseline="0"/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600950" y="6732588"/>
            <a:ext cx="2087562" cy="619124"/>
          </a:xfrm>
          <a:prstGeom prst="rect">
            <a:avLst/>
          </a:prstGeom>
        </p:spPr>
      </p:pic>
      <p:pic>
        <p:nvPicPr>
          <p:cNvPr id="18" name="Shape 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4463" y="6692900"/>
            <a:ext cx="2982912" cy="758825"/>
          </a:xfrm>
          <a:prstGeom prst="rect">
            <a:avLst/>
          </a:prstGeom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6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512887" y="4284662"/>
            <a:ext cx="7056437" cy="1931986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marR="0" indent="-2413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44762" y="-271462"/>
            <a:ext cx="4987924" cy="906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indent="-2413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211762" y="2395537"/>
            <a:ext cx="6454775" cy="226694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01662" y="204787"/>
            <a:ext cx="6454775" cy="6648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indent="-2413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indent="-2413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4457700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114925" y="1768475"/>
            <a:ext cx="4457700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04825" y="303212"/>
            <a:ext cx="9072562" cy="1258887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7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7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2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2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7" cy="127952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941762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7" cy="517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976438" y="5291137"/>
            <a:ext cx="6048374" cy="62547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marR="0" indent="-2413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7600950" y="6732588"/>
            <a:ext cx="2087562" cy="619124"/>
          </a:xfrm>
          <a:prstGeom prst="rect">
            <a:avLst/>
          </a:prstGeom>
        </p:spPr>
      </p:pic>
      <p:pic>
        <p:nvPicPr>
          <p:cNvPr id="15" name="Shape 15"/>
          <p:cNvPicPr preferRelativeResize="0"/>
          <p:nvPr/>
        </p:nvPicPr>
        <p:blipFill>
          <a:blip r:embed="rId14"/>
          <a:stretch>
            <a:fillRect/>
          </a:stretch>
        </p:blipFill>
        <p:spPr>
          <a:xfrm>
            <a:off x="144463" y="6692900"/>
            <a:ext cx="2982912" cy="75882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oearth.org/article/Phenological_Re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719831" y="179436"/>
            <a:ext cx="8568629" cy="17281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36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GEOG0113 </a:t>
            </a:r>
            <a:r>
              <a:rPr lang="en-US" sz="3600" b="1" dirty="0"/>
              <a:t>Lecture 009</a:t>
            </a:r>
            <a:br>
              <a:rPr lang="en-US" sz="36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600" b="1" dirty="0"/>
              <a:t>Phenology</a:t>
            </a:r>
            <a:endParaRPr lang="en-US" sz="36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839911" y="3779837"/>
            <a:ext cx="6172199" cy="2362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28200" rIns="0" bIns="0" anchor="ctr" anchorCtr="1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 Lewis</a:t>
            </a:r>
            <a:endParaRPr lang="en-US" sz="3200" b="1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UCL Geography 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NERC NCEO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features of phenology</a:t>
            </a:r>
          </a:p>
        </p:txBody>
      </p:sp>
      <p:pic>
        <p:nvPicPr>
          <p:cNvPr id="492" name="Shape 4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76363" y="1768475"/>
            <a:ext cx="6524722" cy="4987924"/>
          </a:xfrm>
          <a:prstGeom prst="rect">
            <a:avLst/>
          </a:prstGeom>
        </p:spPr>
      </p:pic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features of phenology</a:t>
            </a:r>
          </a:p>
        </p:txBody>
      </p:sp>
      <p:pic>
        <p:nvPicPr>
          <p:cNvPr id="499" name="Shape 4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11398" y="1768475"/>
            <a:ext cx="5654652" cy="4987925"/>
          </a:xfrm>
          <a:prstGeom prst="rect">
            <a:avLst/>
          </a:prstGeom>
        </p:spPr>
      </p:pic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Shape 5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416" y="-36586"/>
            <a:ext cx="6079055" cy="7560840"/>
          </a:xfrm>
          <a:prstGeom prst="rect">
            <a:avLst/>
          </a:prstGeom>
        </p:spPr>
      </p:pic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-3816671" y="-36586"/>
            <a:ext cx="13745232" cy="756083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6264448" y="971525"/>
            <a:ext cx="2664295" cy="2672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processing provides valuable spatial datasets of information related to phenology and allows the tracking of dynamics of the phenology metrics over time. </a:t>
            </a:r>
          </a:p>
        </p:txBody>
      </p:sp>
      <p:sp>
        <p:nvSpPr>
          <p:cNvPr id="508" name="Shape 508"/>
          <p:cNvSpPr/>
          <p:nvPr/>
        </p:nvSpPr>
        <p:spPr>
          <a:xfrm>
            <a:off x="6192439" y="4283892"/>
            <a:ext cx="3311449" cy="9546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of this sort is used to derive </a:t>
            </a:r>
            <a:r>
              <a:rPr lang="en-US" sz="20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are then used to model phenology.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(Growing) Degree day model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simplest form of model that can be used prognostically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really appropriate where temperature is a limiting factor in plant growth (the extratopics).</a:t>
            </a:r>
          </a:p>
          <a:p>
            <a:endParaRPr lang="en-US" sz="2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some threshold value of GDD </a:t>
            </a:r>
            <a:r>
              <a:rPr lang="en-US" sz="28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∗ that corresponds to the metric of interest. 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essentially 2 parameters (Tbase &amp; F*)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68103" y="3419796"/>
            <a:ext cx="4084139" cy="125405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Shape 5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473" y="0"/>
            <a:ext cx="7318964" cy="7559674"/>
          </a:xfrm>
          <a:prstGeom prst="rect">
            <a:avLst/>
          </a:prstGeom>
        </p:spPr>
      </p:pic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-3168600" y="0"/>
            <a:ext cx="13743112" cy="7559673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B9D2C-D75F-4340-BECD-2BF0B9C94EDF}"/>
              </a:ext>
            </a:extLst>
          </p:cNvPr>
          <p:cNvSpPr txBox="1"/>
          <p:nvPr/>
        </p:nvSpPr>
        <p:spPr>
          <a:xfrm>
            <a:off x="7362437" y="219456"/>
            <a:ext cx="24399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Sobrino</a:t>
            </a:r>
            <a:r>
              <a:rPr lang="en-GB" dirty="0"/>
              <a:t> et al. (2011) </a:t>
            </a:r>
            <a:r>
              <a:rPr lang="en-GB" i="1" dirty="0"/>
              <a:t>Int. J. Remote Sens.</a:t>
            </a:r>
            <a:r>
              <a:rPr lang="en-GB" dirty="0"/>
              <a:t>, </a:t>
            </a:r>
            <a:r>
              <a:rPr lang="en-GB" b="1" dirty="0"/>
              <a:t>32</a:t>
            </a:r>
            <a:r>
              <a:rPr lang="en-GB" dirty="0"/>
              <a:t>, 5247–5265.</a:t>
            </a:r>
          </a:p>
          <a:p>
            <a:endParaRPr lang="en-GB" dirty="0"/>
          </a:p>
          <a:p>
            <a:r>
              <a:rPr lang="en-GB" dirty="0"/>
              <a:t>BUT many papers on this </a:t>
            </a:r>
            <a:r>
              <a:rPr lang="en-GB" dirty="0" err="1"/>
              <a:t>eg</a:t>
            </a:r>
            <a:r>
              <a:rPr lang="en-GB" dirty="0"/>
              <a:t> see Rodriguez‐Galiano et al. (2016) </a:t>
            </a:r>
            <a:r>
              <a:rPr lang="en-GB" dirty="0" err="1"/>
              <a:t>Intercomparison</a:t>
            </a:r>
            <a:r>
              <a:rPr lang="en-GB" dirty="0"/>
              <a:t> of satellite sensor land surface phenology and ground phenology in Europe, GRL,42 (7), 2253-2260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calibration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data (e.g. satellite VI) and T dataset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phenology metric (e.g. bud burst) from VI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out which Tbase &amp; F* give best fit to this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long time series per location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assuming parameters constant spatially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Chilling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incorporate chilling: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models: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forcing only starts when the chilling requirement is met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models: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chilling and forcing accumulated in parallel and critical values then applied to both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alternating models: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temperature </a:t>
            </a:r>
            <a:r>
              <a:rPr lang="en-US" sz="2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∗ is a decreasing function of chilling.</a:t>
            </a:r>
          </a:p>
          <a:p>
            <a:endParaRPr lang="en-US"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Shape 5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19482" y="-468635"/>
            <a:ext cx="5936621" cy="8028310"/>
          </a:xfrm>
          <a:prstGeom prst="rect">
            <a:avLst/>
          </a:prstGeom>
        </p:spPr>
      </p:pic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-409741" y="-468635"/>
            <a:ext cx="14595069" cy="802831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0" y="-20885"/>
            <a:ext cx="3207713" cy="42542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Picard et al. (2005) use NDWI to track chilling for Siberia</a:t>
            </a:r>
          </a:p>
          <a:p>
            <a:endParaRPr lang="en-US" sz="3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to calibrate DVGM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tropics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simulating and understanding phenology is complicated 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Mainly water constraint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complicated as not just dept. on precipitation</a:t>
            </a:r>
          </a:p>
          <a:p>
            <a:pPr marL="1257300" marR="0" lvl="2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Plants may have deep or shallow roots</a:t>
            </a:r>
          </a:p>
          <a:p>
            <a:endParaRPr lang="en-US"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state of phenology models in DGVMs for tropical areas then is at present rather weak and an area of active research.</a:t>
            </a:r>
          </a:p>
          <a:p>
            <a:endParaRPr lang="en-US" sz="3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 important concept in monitoring, modelling and understanding vegetation dynamics and its response to climate variations. 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growing amount of observational data on phenology at various scales and more recent attempts to reconcile measures at different scales.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likely that for some areas at least, species specific (or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slighly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broader groupings of species)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parameterisations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phenology need to be considered rather than just broad PFT definitions.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phenology analysis is done using simple degree day models, although some analyses also consider chilling requirements.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 models in DGVMs may be phrased rather differently to those used in most analyses. Whilst maintaining a required ‘mechanistic approach’, current DGVM phenology models are not entirely satisfactory.</a:t>
            </a:r>
          </a:p>
          <a:p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Aims of lecture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lecture, we will consider: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 concepts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dirty="0"/>
              <a:t>Phenology models</a:t>
            </a:r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Recommended Reading</a:t>
            </a:r>
          </a:p>
        </p:txBody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r>
              <a:rPr lang="en-GB" dirty="0"/>
              <a:t>Bradley et al. 2011, Relationships between phenology, radiation and precipitation in the Amazon region, Global Change Biology Volume 17, Issue 6, pages 2245-2260, June 2011</a:t>
            </a:r>
          </a:p>
          <a:p>
            <a:r>
              <a:rPr lang="en-GB" dirty="0"/>
              <a:t>White, M. A., et al. (2009), Intercomparison, interpretation, and assessment of spring phenology in North America estimated from remote sensing for 1982-2006, Glob. Change Biol., 15(10), 2335-2359.</a:t>
            </a:r>
          </a:p>
          <a:p>
            <a:r>
              <a:rPr lang="en-GB" dirty="0">
                <a:solidFill>
                  <a:srgbClr val="FF0000"/>
                </a:solidFill>
              </a:rPr>
              <a:t>Studer, S. ; </a:t>
            </a:r>
            <a:r>
              <a:rPr lang="en-GB" dirty="0" err="1">
                <a:solidFill>
                  <a:srgbClr val="FF0000"/>
                </a:solidFill>
              </a:rPr>
              <a:t>Stockli</a:t>
            </a:r>
            <a:r>
              <a:rPr lang="en-GB" dirty="0">
                <a:solidFill>
                  <a:srgbClr val="FF0000"/>
                </a:solidFill>
              </a:rPr>
              <a:t>, R. ; Appenzeller, C. ; </a:t>
            </a:r>
            <a:r>
              <a:rPr lang="en-GB" dirty="0" err="1">
                <a:solidFill>
                  <a:srgbClr val="FF0000"/>
                </a:solidFill>
              </a:rPr>
              <a:t>Vidale</a:t>
            </a:r>
            <a:r>
              <a:rPr lang="en-GB" dirty="0">
                <a:solidFill>
                  <a:srgbClr val="FF0000"/>
                </a:solidFill>
              </a:rPr>
              <a:t>, P. ; </a:t>
            </a:r>
            <a:r>
              <a:rPr lang="en-GB" dirty="0" err="1">
                <a:solidFill>
                  <a:srgbClr val="FF0000"/>
                </a:solidFill>
              </a:rPr>
              <a:t>Vidale</a:t>
            </a:r>
            <a:r>
              <a:rPr lang="en-GB" dirty="0">
                <a:solidFill>
                  <a:srgbClr val="FF0000"/>
                </a:solidFill>
              </a:rPr>
              <a:t>, L. 2007, A comparative study of satellite and ground-based phenology , International Journal of Biometeorology, 2007, Vol.51(5), p.405-414</a:t>
            </a:r>
          </a:p>
          <a:p>
            <a:r>
              <a:rPr lang="en-GB" dirty="0" err="1"/>
              <a:t>Sobrino</a:t>
            </a:r>
            <a:r>
              <a:rPr lang="en-GB" dirty="0"/>
              <a:t>, JA., Yves Julien, Luis Morales, 2011, Changes in vegetation spring dates in the second half of the twentieth century, International Journal of Remote Sensing , Vol. 32, </a:t>
            </a:r>
            <a:r>
              <a:rPr lang="en-GB" dirty="0" err="1"/>
              <a:t>Iss</a:t>
            </a:r>
            <a:r>
              <a:rPr lang="en-GB" dirty="0"/>
              <a:t>. 18, 2011</a:t>
            </a:r>
          </a:p>
          <a:p>
            <a:r>
              <a:rPr lang="en-GB" dirty="0"/>
              <a:t>Schwartz, M.D and Hanes J.M. 2010, Continental-scale phenology: warming and chilling, Int. J. </a:t>
            </a:r>
            <a:r>
              <a:rPr lang="en-GB" dirty="0" err="1"/>
              <a:t>Climatol</a:t>
            </a:r>
            <a:r>
              <a:rPr lang="en-GB" dirty="0"/>
              <a:t>. 30: 1595-1598 (2010)</a:t>
            </a:r>
          </a:p>
          <a:p>
            <a:r>
              <a:rPr lang="en-GB" dirty="0"/>
              <a:t>Burrows, Michael T ; Schoeman, David S ; Buckley, Lauren B ; Moore, Pippa ; </a:t>
            </a:r>
            <a:r>
              <a:rPr lang="en-GB" dirty="0" err="1"/>
              <a:t>Poloczanska</a:t>
            </a:r>
            <a:r>
              <a:rPr lang="en-GB" dirty="0"/>
              <a:t>, Elvira S ; Brander, Keith M ; Brown, Chris ; Bruno, John F ; Duarte, Carlos M ; Halpern, Benjamin S ; Holding, Johnna ; Kappel, Carrie V ; </a:t>
            </a:r>
            <a:r>
              <a:rPr lang="en-GB" dirty="0" err="1"/>
              <a:t>Kiessling</a:t>
            </a:r>
            <a:r>
              <a:rPr lang="en-GB" dirty="0"/>
              <a:t>, Wolfgang ; O’Connor, Mary I ; </a:t>
            </a:r>
            <a:r>
              <a:rPr lang="en-GB" dirty="0" err="1"/>
              <a:t>Pandolfi</a:t>
            </a:r>
            <a:r>
              <a:rPr lang="en-GB" dirty="0"/>
              <a:t>, John M ; Parmesan, Camille ; Schwing, Franklin B ; </a:t>
            </a:r>
            <a:r>
              <a:rPr lang="en-GB" dirty="0" err="1"/>
              <a:t>Sydeman</a:t>
            </a:r>
            <a:r>
              <a:rPr lang="en-GB" dirty="0"/>
              <a:t>, William J ; Richardson, Anthony J, The pace of shifting climate in marine and terrestrial ecosystems, Science (New York, N.Y.), Nov, 2011, Vol.334(6056), p.652-5</a:t>
            </a:r>
          </a:p>
          <a:p>
            <a:r>
              <a:rPr lang="en-GB" dirty="0"/>
              <a:t>Reed, at el., 2009. Remote Sensing Phenology: Status and the Way Forward, in </a:t>
            </a:r>
            <a:r>
              <a:rPr lang="en-GB" dirty="0" err="1"/>
              <a:t>Noormets</a:t>
            </a:r>
            <a:r>
              <a:rPr lang="en-GB" dirty="0"/>
              <a:t>, A. Phenology of Ecosystem Processes: Application in Global Change Research. Springer, Dordrecht, pp. 275.</a:t>
            </a:r>
            <a:endParaRPr lang="en-US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A770-94DA-C74E-8003-1C3170C3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3A4D5-5F65-914B-905E-51223DEAD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Picard, G., </a:t>
            </a:r>
            <a:r>
              <a:rPr lang="en-GB" dirty="0" err="1"/>
              <a:t>Quegan</a:t>
            </a:r>
            <a:r>
              <a:rPr lang="en-GB" dirty="0"/>
              <a:t>, S., </a:t>
            </a:r>
            <a:r>
              <a:rPr lang="en-GB" dirty="0" err="1"/>
              <a:t>Delabert</a:t>
            </a:r>
            <a:r>
              <a:rPr lang="en-GB" dirty="0"/>
              <a:t>, N., Lomas, M.R., Le </a:t>
            </a:r>
            <a:r>
              <a:rPr lang="en-GB" dirty="0" err="1"/>
              <a:t>Toan</a:t>
            </a:r>
            <a:r>
              <a:rPr lang="en-GB" dirty="0"/>
              <a:t>, T., Woodward, F.I. (2005) Bud-burst modelling in Siberia and its impact on quantifying the carbon budget, Global Change Biology 11 (2005) 2164-2176</a:t>
            </a:r>
          </a:p>
          <a:p>
            <a:r>
              <a:rPr lang="en-GB" dirty="0"/>
              <a:t>Jeffrey </a:t>
            </a:r>
            <a:r>
              <a:rPr lang="en-GB" dirty="0" err="1"/>
              <a:t>Morisette</a:t>
            </a:r>
            <a:r>
              <a:rPr lang="en-GB" dirty="0"/>
              <a:t>, Mark Schwartz (Lead Author);C Michael Hogan (Topic Editor) </a:t>
            </a:r>
            <a:r>
              <a:rPr lang="en-GB" dirty="0">
                <a:hlinkClick r:id="rId2"/>
              </a:rPr>
              <a:t>“Phenology”</a:t>
            </a:r>
            <a:r>
              <a:rPr lang="en-GB" dirty="0"/>
              <a:t> . In: </a:t>
            </a:r>
            <a:r>
              <a:rPr lang="en-GB" dirty="0" err="1"/>
              <a:t>Encyclopedia</a:t>
            </a:r>
            <a:r>
              <a:rPr lang="en-GB" dirty="0"/>
              <a:t> of Earth. Eds. Cutler J. Cleveland (Washington, D.C.: Environmental Information Coalition, National Council for Science and the Environment).</a:t>
            </a:r>
          </a:p>
          <a:p>
            <a:r>
              <a:rPr lang="en-GB" dirty="0"/>
              <a:t>Liang, LA ; Schwartz, MD ; Fei, SL, 2011, Validating satellite phenology through intensive ground observation and landscape scaling in a mixed seasonal forest, Remote sensing of environment, 2011 JAN 17, Vol.115(1), p.143-157</a:t>
            </a:r>
          </a:p>
          <a:p>
            <a:r>
              <a:rPr lang="en-GB" b="1" dirty="0">
                <a:solidFill>
                  <a:srgbClr val="FF0000"/>
                </a:solidFill>
              </a:rPr>
              <a:t>Korner and Basler,</a:t>
            </a:r>
            <a:r>
              <a:rPr lang="en-GB" dirty="0">
                <a:solidFill>
                  <a:srgbClr val="FF0000"/>
                </a:solidFill>
              </a:rPr>
              <a:t> 2010, Phenology Under Global Warming, Science 19 March 2010: 1461-1462.DOI:10.1126/science.1186473</a:t>
            </a:r>
          </a:p>
          <a:p>
            <a:r>
              <a:rPr lang="en-GB" dirty="0" err="1"/>
              <a:t>Defilia</a:t>
            </a:r>
            <a:r>
              <a:rPr lang="en-GB" dirty="0"/>
              <a:t> and Clot, 2005, </a:t>
            </a:r>
            <a:r>
              <a:rPr lang="en-GB" dirty="0" err="1"/>
              <a:t>Phytophenological</a:t>
            </a:r>
            <a:r>
              <a:rPr lang="en-GB" dirty="0"/>
              <a:t> trends in the Swiss Alps, 1951-2002, </a:t>
            </a:r>
            <a:r>
              <a:rPr lang="en-GB" dirty="0" err="1"/>
              <a:t>Meteorologische</a:t>
            </a:r>
            <a:r>
              <a:rPr lang="en-GB" dirty="0"/>
              <a:t> </a:t>
            </a:r>
            <a:r>
              <a:rPr lang="en-GB" dirty="0" err="1"/>
              <a:t>Zeitschrift</a:t>
            </a:r>
            <a:r>
              <a:rPr lang="en-GB" dirty="0"/>
              <a:t>, Vol. 14, No. 2, 191-196 (April 2005)</a:t>
            </a:r>
          </a:p>
          <a:p>
            <a:r>
              <a:rPr lang="en-GB" dirty="0"/>
              <a:t>Fisher, JI ; Richardson, AD ; Mustard, JF, 2007, Phenology model from surface meteorology does not capture satellite-based </a:t>
            </a:r>
            <a:r>
              <a:rPr lang="en-GB" dirty="0" err="1"/>
              <a:t>greenup</a:t>
            </a:r>
            <a:r>
              <a:rPr lang="en-GB" dirty="0"/>
              <a:t> estimations, lobal change biology, 2007 MAR, Vol.13(3), p.707-721</a:t>
            </a:r>
          </a:p>
          <a:p>
            <a:pPr lvl="0">
              <a:spcAft>
                <a:spcPts val="0"/>
              </a:spcAft>
              <a:buSzPct val="25000"/>
            </a:pPr>
            <a:r>
              <a:rPr lang="en-US" sz="1600" dirty="0">
                <a:solidFill>
                  <a:srgbClr val="FF0000"/>
                </a:solidFill>
              </a:rPr>
              <a:t>Zhang, X. Y., </a:t>
            </a:r>
            <a:r>
              <a:rPr lang="en-US" sz="1600" dirty="0" err="1">
                <a:solidFill>
                  <a:srgbClr val="FF0000"/>
                </a:solidFill>
              </a:rPr>
              <a:t>Friedl</a:t>
            </a:r>
            <a:r>
              <a:rPr lang="en-US" sz="1600" dirty="0">
                <a:solidFill>
                  <a:srgbClr val="FF0000"/>
                </a:solidFill>
              </a:rPr>
              <a:t>, M. A., Schaaf, C. B., Strahler, A. H., Hodges, J. C. F., Gao, F., et al. (2003). Monitoring vegetation phenology using MODIS. Remote Sensing of Environment, 84, 471-475.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2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</a:t>
            </a:r>
          </a:p>
        </p:txBody>
      </p:sp>
      <p:pic>
        <p:nvPicPr>
          <p:cNvPr id="436" name="Shape 4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1800" y="2719383"/>
            <a:ext cx="9067800" cy="3076382"/>
          </a:xfrm>
          <a:prstGeom prst="rect">
            <a:avLst/>
          </a:prstGeom>
        </p:spPr>
      </p:pic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31800" y="1763613"/>
            <a:ext cx="9067799" cy="498792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plants experience daily and seasonal variations in environmental conditions.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 to adjust their behaviour to these variations.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diurnal variations in light, temperature and water.</a:t>
            </a:r>
          </a:p>
          <a:p>
            <a:pPr marL="1257300" marR="0" lvl="2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plants then exhibit cirdadian rhythms (24 hour cycles) for example in stomatal opening</a:t>
            </a:r>
          </a:p>
          <a:p>
            <a:endParaRPr lang="en-US"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temperate climate plants: strong seasonal variations in environment (but also some tropical – wet/dry seasons)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 exhibit a predictable pattern of phenology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more resources into leaf production at certain times, flowers at others etc.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leaf senescence timing from photoperiod</a:t>
            </a:r>
          </a:p>
          <a:p>
            <a:pPr marL="1257300" marR="0" lvl="2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Cues onset of winter</a:t>
            </a:r>
          </a:p>
          <a:p>
            <a:pPr marL="1257300" marR="0" lvl="2" indent="-457200" algn="l" rtl="0">
              <a:lnSpc>
                <a:spcPct val="93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 resources (nutrients, carbohydrates, water) from leaves to other organs to prevent their loss from the plant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Extratropics (outside tropics)</a:t>
            </a:r>
          </a:p>
        </p:txBody>
      </p:sp>
      <p:pic>
        <p:nvPicPr>
          <p:cNvPr id="456" name="Shape 4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82094" y="1768475"/>
            <a:ext cx="4674170" cy="4987924"/>
          </a:xfrm>
          <a:prstGeom prst="rect">
            <a:avLst/>
          </a:prstGeom>
        </p:spPr>
      </p:pic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2885280" y="1768475"/>
            <a:ext cx="9067799" cy="498792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143768" y="2195661"/>
            <a:ext cx="4464496" cy="29797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Photoperiod same in winter and autumn, </a:t>
            </a:r>
          </a:p>
          <a:p>
            <a:pPr marL="1085850" marR="0" lvl="1" indent="-349250" algn="just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plants need a cue that winter is over.</a:t>
            </a:r>
          </a:p>
          <a:p>
            <a:pPr marL="1085850" marR="0" lvl="1" indent="-349250" algn="just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is often obtained from the dose of low T … a ‘chilling’ requirement by some plants before spring bud burst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48" y="314533"/>
            <a:ext cx="8282358" cy="3133555"/>
          </a:xfrm>
          <a:prstGeom prst="rect">
            <a:avLst/>
          </a:prstGeom>
        </p:spPr>
      </p:pic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-248" y="-396627"/>
            <a:ext cx="8282358" cy="4555876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465" name="Shape 4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72255" y="3923853"/>
            <a:ext cx="8169384" cy="3600400"/>
          </a:xfrm>
          <a:prstGeom prst="rect">
            <a:avLst/>
          </a:prstGeom>
        </p:spPr>
      </p:pic>
      <p:sp>
        <p:nvSpPr>
          <p:cNvPr id="466" name="Shape 466"/>
          <p:cNvSpPr txBox="1"/>
          <p:nvPr/>
        </p:nvSpPr>
        <p:spPr>
          <a:xfrm>
            <a:off x="7704607" y="2987749"/>
            <a:ext cx="1992402" cy="440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Temp.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7652661" y="6228108"/>
            <a:ext cx="2096297" cy="440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AutumnTemp.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584325" y="3419796"/>
            <a:ext cx="4855717" cy="440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 shift in temp. 1960-2009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74325" y="1768475"/>
            <a:ext cx="5328796" cy="4987925"/>
          </a:xfrm>
          <a:prstGeom prst="rect">
            <a:avLst/>
          </a:prstGeom>
        </p:spPr>
      </p:pic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of phenology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Simplest: logistic fn of time</a:t>
            </a:r>
          </a:p>
        </p:txBody>
      </p:sp>
      <p:pic>
        <p:nvPicPr>
          <p:cNvPr id="484" name="Shape 4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28344" y="1619596"/>
            <a:ext cx="4155704" cy="1165151"/>
          </a:xfrm>
          <a:prstGeom prst="rect">
            <a:avLst/>
          </a:prstGeom>
        </p:spPr>
      </p:pic>
      <p:sp>
        <p:nvSpPr>
          <p:cNvPr id="485" name="Shape 485"/>
          <p:cNvSpPr/>
          <p:nvPr/>
        </p:nvSpPr>
        <p:spPr>
          <a:xfrm>
            <a:off x="575816" y="2987749"/>
            <a:ext cx="6811730" cy="498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Zhang et al., 2003 MODIS phenology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1590</Words>
  <Application>Microsoft Macintosh PowerPoint</Application>
  <PresentationFormat>Custom</PresentationFormat>
  <Paragraphs>106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Default Design</vt:lpstr>
      <vt:lpstr>GEOG0113 Lecture 009 Phenology</vt:lpstr>
      <vt:lpstr>Aims of lecture</vt:lpstr>
      <vt:lpstr>Phenology</vt:lpstr>
      <vt:lpstr>Phenology</vt:lpstr>
      <vt:lpstr>Phenology</vt:lpstr>
      <vt:lpstr>Extratropics (outside tropics)</vt:lpstr>
      <vt:lpstr>PowerPoint Presentation</vt:lpstr>
      <vt:lpstr>phenology</vt:lpstr>
      <vt:lpstr>Models of phenology</vt:lpstr>
      <vt:lpstr>Track features of phenology</vt:lpstr>
      <vt:lpstr>Track features of phenology</vt:lpstr>
      <vt:lpstr>PowerPoint Presentation</vt:lpstr>
      <vt:lpstr>(Growing) Degree day model</vt:lpstr>
      <vt:lpstr>PowerPoint Presentation</vt:lpstr>
      <vt:lpstr>Model calibration</vt:lpstr>
      <vt:lpstr>Chilling</vt:lpstr>
      <vt:lpstr>PowerPoint Presentation</vt:lpstr>
      <vt:lpstr>tropics</vt:lpstr>
      <vt:lpstr>Summary</vt:lpstr>
      <vt:lpstr>Recommended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Geogg124 Terrestrial Ecosystem Modelling</dc:title>
  <cp:lastModifiedBy>Lewis, Philip</cp:lastModifiedBy>
  <cp:revision>23</cp:revision>
  <dcterms:modified xsi:type="dcterms:W3CDTF">2021-01-05T17:45:23Z</dcterms:modified>
</cp:coreProperties>
</file>