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ExtraBold"/>
      <p:bold r:id="rId15"/>
      <p:boldItalic r:id="rId16"/>
    </p:embeddedFont>
    <p:embeddedFont>
      <p:font typeface="Roboto"/>
      <p:regular r:id="rId17"/>
      <p:bold r:id="rId18"/>
      <p:italic r:id="rId19"/>
      <p:boldItalic r:id="rId20"/>
    </p:embeddedFont>
    <p:embeddedFont>
      <p:font typeface="Roboto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Light-bold.fntdata"/><Relationship Id="rId10" Type="http://schemas.openxmlformats.org/officeDocument/2006/relationships/slide" Target="slides/slide5.xml"/><Relationship Id="rId21" Type="http://schemas.openxmlformats.org/officeDocument/2006/relationships/font" Target="fonts/RobotoLight-regular.fntdata"/><Relationship Id="rId13" Type="http://schemas.openxmlformats.org/officeDocument/2006/relationships/slide" Target="slides/slide8.xml"/><Relationship Id="rId24" Type="http://schemas.openxmlformats.org/officeDocument/2006/relationships/font" Target="fonts/RobotoLight-boldItalic.fntdata"/><Relationship Id="rId12" Type="http://schemas.openxmlformats.org/officeDocument/2006/relationships/slide" Target="slides/slide7.xml"/><Relationship Id="rId23" Type="http://schemas.openxmlformats.org/officeDocument/2006/relationships/font" Target="fonts/Robo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ExtraBold-bold.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ExtraBold-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6a29d8b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66a29d8b8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6a29d8b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66a29d8b8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6a29d8b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66a29d8b8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6a29d8b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66a29d8b8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6a29d8b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66a29d8b8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US" sz="5060">
                <a:solidFill>
                  <a:schemeClr val="dk1"/>
                </a:solidFill>
                <a:latin typeface="Roboto ExtraBold"/>
                <a:ea typeface="Roboto ExtraBold"/>
                <a:cs typeface="Roboto ExtraBold"/>
                <a:sym typeface="Roboto ExtraBold"/>
              </a:rPr>
              <a:t>Algoritmos de Búsqueda y Ordenamiento</a:t>
            </a:r>
            <a:endParaRPr sz="5060">
              <a:latin typeface="Roboto ExtraBold"/>
              <a:ea typeface="Roboto ExtraBold"/>
              <a:cs typeface="Roboto ExtraBold"/>
              <a:sym typeface="Roboto ExtraBold"/>
            </a:endParaRPr>
          </a:p>
        </p:txBody>
      </p:sp>
      <p:sp>
        <p:nvSpPr>
          <p:cNvPr id="85" name="Google Shape;8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t>Meshler Andrés – andessemanuel@gmail.com</a:t>
            </a:r>
            <a:endParaRPr/>
          </a:p>
          <a:p>
            <a:pPr indent="-342900" lvl="0" marL="342900" rtl="0" algn="l">
              <a:spcBef>
                <a:spcPts val="480"/>
              </a:spcBef>
              <a:spcAft>
                <a:spcPts val="0"/>
              </a:spcAft>
              <a:buClr>
                <a:schemeClr val="dk1"/>
              </a:buClr>
              <a:buSzPts val="2400"/>
              <a:buChar char="•"/>
            </a:pPr>
            <a:r>
              <a:rPr lang="en-US" sz="2400"/>
              <a:t>Molina Martín – martindanielmolina@gmail.com</a:t>
            </a:r>
            <a:endParaRPr/>
          </a:p>
          <a:p>
            <a:pPr indent="-342900" lvl="0" marL="342900" rtl="0" algn="l">
              <a:spcBef>
                <a:spcPts val="480"/>
              </a:spcBef>
              <a:spcAft>
                <a:spcPts val="0"/>
              </a:spcAft>
              <a:buClr>
                <a:schemeClr val="dk1"/>
              </a:buClr>
              <a:buSzPts val="2400"/>
              <a:buChar char="•"/>
            </a:pPr>
            <a:r>
              <a:rPr lang="en-US" sz="2400"/>
              <a:t>Programación I – Prof. Julieta Trapé</a:t>
            </a:r>
            <a:endParaRPr/>
          </a:p>
          <a:p>
            <a:pPr indent="-342900" lvl="0" marL="342900" rtl="0" algn="l">
              <a:spcBef>
                <a:spcPts val="480"/>
              </a:spcBef>
              <a:spcAft>
                <a:spcPts val="0"/>
              </a:spcAft>
              <a:buClr>
                <a:schemeClr val="dk1"/>
              </a:buClr>
              <a:buSzPts val="2400"/>
              <a:buChar char="•"/>
            </a:pPr>
            <a:r>
              <a:rPr lang="en-US" sz="2400"/>
              <a:t>Fecha de entrega: 9 de junio de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solidFill>
                  <a:schemeClr val="dk1"/>
                </a:solidFill>
                <a:latin typeface="Roboto ExtraBold"/>
                <a:ea typeface="Roboto ExtraBold"/>
                <a:cs typeface="Roboto ExtraBold"/>
                <a:sym typeface="Roboto ExtraBold"/>
              </a:rPr>
              <a:t>Introducción</a:t>
            </a:r>
            <a:endParaRPr sz="5000">
              <a:latin typeface="Roboto ExtraBold"/>
              <a:ea typeface="Roboto ExtraBold"/>
              <a:cs typeface="Roboto ExtraBold"/>
              <a:sym typeface="Roboto ExtraBold"/>
            </a:endParaRPr>
          </a:p>
        </p:txBody>
      </p:sp>
      <p:sp>
        <p:nvSpPr>
          <p:cNvPr id="91" name="Google Shape;91;p14"/>
          <p:cNvSpPr txBox="1"/>
          <p:nvPr>
            <p:ph idx="1" type="body"/>
          </p:nvPr>
        </p:nvSpPr>
        <p:spPr>
          <a:xfrm>
            <a:off x="457200" y="2544300"/>
            <a:ext cx="8229600" cy="32271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600">
                <a:latin typeface="Roboto Light"/>
                <a:ea typeface="Roboto Light"/>
                <a:cs typeface="Roboto Light"/>
                <a:sym typeface="Roboto Light"/>
              </a:rPr>
              <a:t>Analizamos</a:t>
            </a:r>
            <a:r>
              <a:rPr lang="en-US" sz="2600">
                <a:latin typeface="Roboto Light"/>
                <a:ea typeface="Roboto Light"/>
                <a:cs typeface="Roboto Light"/>
                <a:sym typeface="Roboto Light"/>
              </a:rPr>
              <a:t> cómo funcionan los algoritmos de búsqueda y ordenamiento, comparando su eficiencia según el tamaño de los datos. Nos enfocamos especialmente en las diferencias entre búsqueda lineal y binaria, observando sus comportamientos en distintos escenarios.</a:t>
            </a:r>
            <a:endParaRPr sz="3400">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solidFill>
                  <a:schemeClr val="dk1"/>
                </a:solidFill>
                <a:latin typeface="Roboto ExtraBold"/>
                <a:ea typeface="Roboto ExtraBold"/>
                <a:cs typeface="Roboto ExtraBold"/>
                <a:sym typeface="Roboto ExtraBold"/>
              </a:rPr>
              <a:t>Marco Teórico</a:t>
            </a:r>
            <a:endParaRPr sz="5000">
              <a:latin typeface="Roboto ExtraBold"/>
              <a:ea typeface="Roboto ExtraBold"/>
              <a:cs typeface="Roboto ExtraBold"/>
              <a:sym typeface="Roboto ExtraBold"/>
            </a:endParaRPr>
          </a:p>
        </p:txBody>
      </p:sp>
      <p:sp>
        <p:nvSpPr>
          <p:cNvPr id="97" name="Google Shape;97;p15"/>
          <p:cNvSpPr txBox="1"/>
          <p:nvPr>
            <p:ph idx="1" type="body"/>
          </p:nvPr>
        </p:nvSpPr>
        <p:spPr>
          <a:xfrm>
            <a:off x="457200" y="2005500"/>
            <a:ext cx="6632400" cy="3961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2885">
                <a:latin typeface="Roboto"/>
                <a:ea typeface="Roboto"/>
                <a:cs typeface="Roboto"/>
                <a:sym typeface="Roboto"/>
              </a:rPr>
              <a:t>Tipos de Ordenamiento</a:t>
            </a:r>
            <a:endParaRPr b="1" sz="2885">
              <a:latin typeface="Roboto"/>
              <a:ea typeface="Roboto"/>
              <a:cs typeface="Roboto"/>
              <a:sym typeface="Roboto"/>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Bubble sort</a:t>
            </a:r>
            <a:endParaRPr sz="2885">
              <a:latin typeface="Roboto Light"/>
              <a:ea typeface="Roboto Light"/>
              <a:cs typeface="Roboto Light"/>
              <a:sym typeface="Roboto Light"/>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Merge sort</a:t>
            </a:r>
            <a:endParaRPr sz="2885">
              <a:latin typeface="Roboto Light"/>
              <a:ea typeface="Roboto Light"/>
              <a:cs typeface="Roboto Light"/>
              <a:sym typeface="Roboto Light"/>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Quick Sort</a:t>
            </a:r>
            <a:endParaRPr sz="2885">
              <a:latin typeface="Roboto Light"/>
              <a:ea typeface="Roboto Light"/>
              <a:cs typeface="Roboto Light"/>
              <a:sym typeface="Roboto Light"/>
            </a:endParaRPr>
          </a:p>
          <a:p>
            <a:pPr indent="0" lvl="0" marL="0" rtl="0" algn="l">
              <a:spcBef>
                <a:spcPts val="0"/>
              </a:spcBef>
              <a:spcAft>
                <a:spcPts val="0"/>
              </a:spcAft>
              <a:buNone/>
            </a:pPr>
            <a:r>
              <a:t/>
            </a:r>
            <a:endParaRPr b="1" sz="2885">
              <a:latin typeface="Roboto"/>
              <a:ea typeface="Roboto"/>
              <a:cs typeface="Roboto"/>
              <a:sym typeface="Roboto"/>
            </a:endParaRPr>
          </a:p>
          <a:p>
            <a:pPr indent="0" lvl="0" marL="0" rtl="0" algn="l">
              <a:spcBef>
                <a:spcPts val="0"/>
              </a:spcBef>
              <a:spcAft>
                <a:spcPts val="0"/>
              </a:spcAft>
              <a:buNone/>
            </a:pPr>
            <a:r>
              <a:rPr b="1" lang="en-US" sz="2885">
                <a:latin typeface="Roboto"/>
                <a:ea typeface="Roboto"/>
                <a:cs typeface="Roboto"/>
                <a:sym typeface="Roboto"/>
              </a:rPr>
              <a:t>Estrategias de Búsqueda</a:t>
            </a:r>
            <a:endParaRPr b="1" sz="2885">
              <a:latin typeface="Roboto"/>
              <a:ea typeface="Roboto"/>
              <a:cs typeface="Roboto"/>
              <a:sym typeface="Roboto"/>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Lineal</a:t>
            </a:r>
            <a:endParaRPr sz="2885">
              <a:latin typeface="Roboto Light"/>
              <a:ea typeface="Roboto Light"/>
              <a:cs typeface="Roboto Light"/>
              <a:sym typeface="Roboto Light"/>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Binaria</a:t>
            </a:r>
            <a:endParaRPr sz="2885">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Tipos de Ordenamiento</a:t>
            </a:r>
            <a:endParaRPr sz="5000">
              <a:latin typeface="Roboto ExtraBold"/>
              <a:ea typeface="Roboto ExtraBold"/>
              <a:cs typeface="Roboto ExtraBold"/>
              <a:sym typeface="Roboto ExtraBold"/>
            </a:endParaRPr>
          </a:p>
        </p:txBody>
      </p:sp>
      <p:sp>
        <p:nvSpPr>
          <p:cNvPr id="103" name="Google Shape;103;p16"/>
          <p:cNvSpPr txBox="1"/>
          <p:nvPr>
            <p:ph idx="1" type="body"/>
          </p:nvPr>
        </p:nvSpPr>
        <p:spPr>
          <a:xfrm>
            <a:off x="457200" y="2005500"/>
            <a:ext cx="7808100" cy="39618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Font typeface="Cambria"/>
              <a:buChar char="●"/>
            </a:pPr>
            <a:r>
              <a:rPr b="1" lang="en-US" sz="2400">
                <a:latin typeface="Cambria"/>
                <a:ea typeface="Cambria"/>
                <a:cs typeface="Cambria"/>
                <a:sym typeface="Cambria"/>
              </a:rPr>
              <a:t>Bubble Sort (Ordenamiento de Burbuja):</a:t>
            </a:r>
            <a:r>
              <a:rPr lang="en-US" sz="2400">
                <a:latin typeface="Cambria"/>
                <a:ea typeface="Cambria"/>
                <a:cs typeface="Cambria"/>
                <a:sym typeface="Cambria"/>
              </a:rPr>
              <a:t> Este método compara cada par de elementos adyacentes y los permuta si están en el orden equivocado.</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a favor:</a:t>
            </a:r>
            <a:r>
              <a:rPr lang="en-US" sz="2400">
                <a:latin typeface="Cambria"/>
                <a:ea typeface="Cambria"/>
                <a:cs typeface="Cambria"/>
                <a:sym typeface="Cambria"/>
              </a:rPr>
              <a:t> Es muy sencillo de entender y de codificar.</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en contra:</a:t>
            </a:r>
            <a:r>
              <a:rPr lang="en-US" sz="2400">
                <a:latin typeface="Cambria"/>
                <a:ea typeface="Cambria"/>
                <a:cs typeface="Cambria"/>
                <a:sym typeface="Cambria"/>
              </a:rPr>
              <a:t> Su lentitud lo hace poco práctico para grandes volúmenes de datos.</a:t>
            </a:r>
            <a:endParaRPr b="1" sz="3985">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Tipos de Ordenamiento</a:t>
            </a:r>
            <a:endParaRPr sz="5000">
              <a:latin typeface="Roboto ExtraBold"/>
              <a:ea typeface="Roboto ExtraBold"/>
              <a:cs typeface="Roboto ExtraBold"/>
              <a:sym typeface="Roboto ExtraBold"/>
            </a:endParaRPr>
          </a:p>
        </p:txBody>
      </p:sp>
      <p:sp>
        <p:nvSpPr>
          <p:cNvPr id="109" name="Google Shape;109;p17"/>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Merge Sort (Ordenamiento por Mezcla):</a:t>
            </a:r>
            <a:r>
              <a:rPr lang="en-US" sz="2100">
                <a:latin typeface="Cambria"/>
                <a:ea typeface="Cambria"/>
                <a:cs typeface="Cambria"/>
                <a:sym typeface="Cambria"/>
              </a:rPr>
              <a:t> Este algoritmo funciona dividiendo la lista en partes más pequeñas hasta que solo queda un elemento por segmento. Luego, esos segmentos se van uniendo de forma ordenada hasta reconstruir la lista completa.</a:t>
            </a:r>
            <a:endParaRPr sz="2100">
              <a:latin typeface="Cambria"/>
              <a:ea typeface="Cambria"/>
              <a:cs typeface="Cambria"/>
              <a:sym typeface="Cambria"/>
            </a:endParaRPr>
          </a:p>
          <a:p>
            <a:pPr indent="-361950" lvl="1" marL="9144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Puntos a favor:</a:t>
            </a:r>
            <a:r>
              <a:rPr lang="en-US" sz="2100">
                <a:latin typeface="Cambria"/>
                <a:ea typeface="Cambria"/>
                <a:cs typeface="Cambria"/>
                <a:sym typeface="Cambria"/>
              </a:rPr>
              <a:t> Es un método consistente (mantiene el orden relativo de elementos idénticos) y tiene un rendimiento predecible y eficiente en cualquier escenario.</a:t>
            </a:r>
            <a:endParaRPr sz="2100">
              <a:latin typeface="Cambria"/>
              <a:ea typeface="Cambria"/>
              <a:cs typeface="Cambria"/>
              <a:sym typeface="Cambria"/>
            </a:endParaRPr>
          </a:p>
          <a:p>
            <a:pPr indent="-361950" lvl="1" marL="9144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Puntos en contra:</a:t>
            </a:r>
            <a:r>
              <a:rPr lang="en-US" sz="2100">
                <a:latin typeface="Cambria"/>
                <a:ea typeface="Cambria"/>
                <a:cs typeface="Cambria"/>
                <a:sym typeface="Cambria"/>
              </a:rPr>
              <a:t> Requiere espacio extra en la memoria para las copias temporales de las sublistas, lo cual podría ser un inconveniente en sistemas con recursos limitados.</a:t>
            </a:r>
            <a:endParaRPr b="1" sz="3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Tipos de Ordenamiento</a:t>
            </a:r>
            <a:endParaRPr sz="5000">
              <a:latin typeface="Roboto ExtraBold"/>
              <a:ea typeface="Roboto ExtraBold"/>
              <a:cs typeface="Roboto ExtraBold"/>
              <a:sym typeface="Roboto ExtraBold"/>
            </a:endParaRPr>
          </a:p>
        </p:txBody>
      </p:sp>
      <p:sp>
        <p:nvSpPr>
          <p:cNvPr id="115" name="Google Shape;115;p18"/>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Quick Sort (Ordenamiento Rápido):</a:t>
            </a:r>
            <a:r>
              <a:rPr lang="en-US" sz="2100">
                <a:latin typeface="Cambria"/>
                <a:ea typeface="Cambria"/>
                <a:cs typeface="Cambria"/>
                <a:sym typeface="Cambria"/>
              </a:rPr>
              <a:t> Selecciona un elemento clave, llamado "pivote", y organiza el resto de los elementos en dos grupos: los que son menores que el pivote y los que son mayores. Después, el proceso se repite en cada uno de esos grupos.</a:t>
            </a:r>
            <a:endParaRPr sz="2100">
              <a:latin typeface="Cambria"/>
              <a:ea typeface="Cambria"/>
              <a:cs typeface="Cambria"/>
              <a:sym typeface="Cambria"/>
            </a:endParaRPr>
          </a:p>
          <a:p>
            <a:pPr indent="-361950" lvl="1" marL="9144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Puntos a favor:</a:t>
            </a:r>
            <a:r>
              <a:rPr lang="en-US" sz="2100">
                <a:latin typeface="Cambria"/>
                <a:ea typeface="Cambria"/>
                <a:cs typeface="Cambria"/>
                <a:sym typeface="Cambria"/>
              </a:rPr>
              <a:t> Suele ser el más veloz en la práctica para grandes conjuntos de datos, y no necesita tanto espacio de almacenamiento adicional.</a:t>
            </a:r>
            <a:endParaRPr sz="2100">
              <a:latin typeface="Cambria"/>
              <a:ea typeface="Cambria"/>
              <a:cs typeface="Cambria"/>
              <a:sym typeface="Cambria"/>
            </a:endParaRPr>
          </a:p>
          <a:p>
            <a:pPr indent="-361950" lvl="1" marL="914400" rtl="0" algn="l">
              <a:lnSpc>
                <a:spcPct val="115000"/>
              </a:lnSpc>
              <a:spcBef>
                <a:spcPts val="0"/>
              </a:spcBef>
              <a:spcAft>
                <a:spcPts val="1200"/>
              </a:spcAft>
              <a:buSzPts val="2100"/>
              <a:buFont typeface="Cambria"/>
              <a:buChar char="○"/>
            </a:pPr>
            <a:r>
              <a:rPr b="1" lang="en-US" sz="2100">
                <a:latin typeface="Cambria"/>
                <a:ea typeface="Cambria"/>
                <a:cs typeface="Cambria"/>
                <a:sym typeface="Cambria"/>
              </a:rPr>
              <a:t>Puntos en contra:</a:t>
            </a:r>
            <a:r>
              <a:rPr lang="en-US" sz="2100">
                <a:latin typeface="Cambria"/>
                <a:ea typeface="Cambria"/>
                <a:cs typeface="Cambria"/>
                <a:sym typeface="Cambria"/>
              </a:rPr>
              <a:t> Su rendimiento puede bajar considerablemente en casos específicos, y no es un método consistente.</a:t>
            </a:r>
            <a:endParaRPr b="1" sz="31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Estrategias de Búsqueda</a:t>
            </a:r>
            <a:endParaRPr sz="5000">
              <a:latin typeface="Roboto ExtraBold"/>
              <a:ea typeface="Roboto ExtraBold"/>
              <a:cs typeface="Roboto ExtraBold"/>
              <a:sym typeface="Roboto ExtraBold"/>
            </a:endParaRPr>
          </a:p>
        </p:txBody>
      </p:sp>
      <p:sp>
        <p:nvSpPr>
          <p:cNvPr id="121" name="Google Shape;121;p19"/>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200"/>
              </a:spcBef>
              <a:spcAft>
                <a:spcPts val="0"/>
              </a:spcAft>
              <a:buSzPts val="2400"/>
              <a:buFont typeface="Cambria"/>
              <a:buChar char="●"/>
            </a:pPr>
            <a:r>
              <a:rPr b="1" lang="en-US" sz="2400">
                <a:latin typeface="Cambria"/>
                <a:ea typeface="Cambria"/>
                <a:cs typeface="Cambria"/>
                <a:sym typeface="Cambria"/>
              </a:rPr>
              <a:t>Búsqueda Lineal:</a:t>
            </a:r>
            <a:r>
              <a:rPr lang="en-US" sz="2400">
                <a:latin typeface="Cambria"/>
                <a:ea typeface="Cambria"/>
                <a:cs typeface="Cambria"/>
                <a:sym typeface="Cambria"/>
              </a:rPr>
              <a:t> Consiste en revisar cada elemento de la colección uno por uno hasta dar con el valor buscado.</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a favor:</a:t>
            </a:r>
            <a:r>
              <a:rPr lang="en-US" sz="2400">
                <a:latin typeface="Cambria"/>
                <a:ea typeface="Cambria"/>
                <a:cs typeface="Cambria"/>
                <a:sym typeface="Cambria"/>
              </a:rPr>
              <a:t> Su implementación es muy directa y no exige que la lista esté ordenada.</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en contra:</a:t>
            </a:r>
            <a:r>
              <a:rPr lang="en-US" sz="2400">
                <a:latin typeface="Cambria"/>
                <a:ea typeface="Cambria"/>
                <a:cs typeface="Cambria"/>
                <a:sym typeface="Cambria"/>
              </a:rPr>
              <a:t> Su eficacia disminuye drásticamente con el tamaño de los datos, ya que, en el peor de los casos, podría tener que revisar toda la lista.</a:t>
            </a:r>
            <a:endParaRPr b="1" sz="3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Estrategias de Búsqueda</a:t>
            </a:r>
            <a:endParaRPr sz="5000">
              <a:latin typeface="Roboto ExtraBold"/>
              <a:ea typeface="Roboto ExtraBold"/>
              <a:cs typeface="Roboto ExtraBold"/>
              <a:sym typeface="Roboto ExtraBold"/>
            </a:endParaRPr>
          </a:p>
        </p:txBody>
      </p:sp>
      <p:sp>
        <p:nvSpPr>
          <p:cNvPr id="127" name="Google Shape;127;p20"/>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Búsqueda Binaria:</a:t>
            </a:r>
            <a:r>
              <a:rPr lang="en-US" sz="2400">
                <a:latin typeface="Cambria"/>
                <a:ea typeface="Cambria"/>
                <a:cs typeface="Cambria"/>
                <a:sym typeface="Cambria"/>
              </a:rPr>
              <a:t> Este método es sumamente eficiente, pero solo funciona con listas que ya están ordenadas. Opera dividiendo el espacio de búsqueda en mitades sucesivas.</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a favor:</a:t>
            </a:r>
            <a:r>
              <a:rPr lang="en-US" sz="2400">
                <a:latin typeface="Cambria"/>
                <a:ea typeface="Cambria"/>
                <a:cs typeface="Cambria"/>
                <a:sym typeface="Cambria"/>
              </a:rPr>
              <a:t> Es mucho más rápida que la búsqueda lineal para grandes volúmenes de datos ya ordenados.</a:t>
            </a:r>
            <a:endParaRPr sz="2400">
              <a:latin typeface="Cambria"/>
              <a:ea typeface="Cambria"/>
              <a:cs typeface="Cambria"/>
              <a:sym typeface="Cambria"/>
            </a:endParaRPr>
          </a:p>
          <a:p>
            <a:pPr indent="-381000" lvl="1" marL="914400" rtl="0" algn="l">
              <a:lnSpc>
                <a:spcPct val="115000"/>
              </a:lnSpc>
              <a:spcBef>
                <a:spcPts val="0"/>
              </a:spcBef>
              <a:spcAft>
                <a:spcPts val="1200"/>
              </a:spcAft>
              <a:buSzPts val="2400"/>
              <a:buFont typeface="Cambria"/>
              <a:buChar char="○"/>
            </a:pPr>
            <a:r>
              <a:rPr b="1" lang="en-US" sz="2400">
                <a:latin typeface="Cambria"/>
                <a:ea typeface="Cambria"/>
                <a:cs typeface="Cambria"/>
                <a:sym typeface="Cambria"/>
              </a:rPr>
              <a:t>Puntos en contra:</a:t>
            </a:r>
            <a:r>
              <a:rPr lang="en-US" sz="2400">
                <a:latin typeface="Cambria"/>
                <a:ea typeface="Cambria"/>
                <a:cs typeface="Cambria"/>
                <a:sym typeface="Cambria"/>
              </a:rPr>
              <a:t> La condición obligatoria de que la lista esté previamente ordenada puede implicar un paso adicional si los datos no lo están.</a:t>
            </a:r>
            <a:endParaRPr b="1" sz="37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solidFill>
                  <a:schemeClr val="dk1"/>
                </a:solidFill>
                <a:latin typeface="Roboto ExtraBold"/>
                <a:ea typeface="Roboto ExtraBold"/>
                <a:cs typeface="Roboto ExtraBold"/>
                <a:sym typeface="Roboto ExtraBold"/>
              </a:rPr>
              <a:t>Conclusiones Finales</a:t>
            </a:r>
            <a:endParaRPr sz="5000">
              <a:latin typeface="Roboto ExtraBold"/>
              <a:ea typeface="Roboto ExtraBold"/>
              <a:cs typeface="Roboto ExtraBold"/>
              <a:sym typeface="Roboto ExtraBold"/>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0" lvl="0" marL="342900" rtl="0" algn="l">
              <a:spcBef>
                <a:spcPts val="480"/>
              </a:spcBef>
              <a:spcAft>
                <a:spcPts val="0"/>
              </a:spcAft>
              <a:buClr>
                <a:schemeClr val="dk1"/>
              </a:buClr>
              <a:buSzPts val="1100"/>
              <a:buFont typeface="Arial"/>
              <a:buNone/>
            </a:pPr>
            <a:r>
              <a:rPr lang="en-US" sz="2400"/>
              <a:t>Los algoritmos de búsqueda y ordenamiento nos  permiten optimizar cómo se organiza y accede a la información.</a:t>
            </a:r>
            <a:endParaRPr sz="2400"/>
          </a:p>
          <a:p>
            <a:pPr indent="0" lvl="0" marL="342900" rtl="0" algn="l">
              <a:spcBef>
                <a:spcPts val="480"/>
              </a:spcBef>
              <a:spcAft>
                <a:spcPts val="0"/>
              </a:spcAft>
              <a:buClr>
                <a:schemeClr val="dk1"/>
              </a:buClr>
              <a:buSzPts val="1100"/>
              <a:buFont typeface="Arial"/>
              <a:buNone/>
            </a:pPr>
            <a:r>
              <a:rPr lang="en-US" sz="2400"/>
              <a:t>La búsqueda binaria demostró ser muy eficiente, siempre que los datos estén ordenados.</a:t>
            </a:r>
            <a:endParaRPr sz="2400"/>
          </a:p>
          <a:p>
            <a:pPr indent="0" lvl="0" marL="342900" rtl="0" algn="l">
              <a:spcBef>
                <a:spcPts val="480"/>
              </a:spcBef>
              <a:spcAft>
                <a:spcPts val="0"/>
              </a:spcAft>
              <a:buNone/>
            </a:pPr>
            <a:r>
              <a:rPr lang="en-US" sz="2400"/>
              <a:t>En nuestro proyecto, Bubble Sort y Búsqueda Lineal funcionaron bien con listas pequeñas, pero a medida que crecieron, fue evidente la superioridad de Merge Sort, Quick Sort y Búsqueda Binaria en términos de rendimiento.</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