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14B8-A6B3-4DDF-9E12-BE34ACB90E1A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5F89-E5FB-43D1-A941-2FA32661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6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14B8-A6B3-4DDF-9E12-BE34ACB90E1A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5F89-E5FB-43D1-A941-2FA32661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14B8-A6B3-4DDF-9E12-BE34ACB90E1A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5F89-E5FB-43D1-A941-2FA32661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4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14B8-A6B3-4DDF-9E12-BE34ACB90E1A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5F89-E5FB-43D1-A941-2FA32661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9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14B8-A6B3-4DDF-9E12-BE34ACB90E1A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5F89-E5FB-43D1-A941-2FA32661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14B8-A6B3-4DDF-9E12-BE34ACB90E1A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5F89-E5FB-43D1-A941-2FA32661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5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14B8-A6B3-4DDF-9E12-BE34ACB90E1A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5F89-E5FB-43D1-A941-2FA32661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8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14B8-A6B3-4DDF-9E12-BE34ACB90E1A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5F89-E5FB-43D1-A941-2FA32661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3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14B8-A6B3-4DDF-9E12-BE34ACB90E1A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5F89-E5FB-43D1-A941-2FA32661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14B8-A6B3-4DDF-9E12-BE34ACB90E1A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5F89-E5FB-43D1-A941-2FA32661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14B8-A6B3-4DDF-9E12-BE34ACB90E1A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5F89-E5FB-43D1-A941-2FA32661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2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314B8-A6B3-4DDF-9E12-BE34ACB90E1A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E5F89-E5FB-43D1-A941-2FA32661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1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Customer Churn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Martin </a:t>
            </a:r>
            <a:r>
              <a:rPr lang="en-US" dirty="0" err="1" smtClean="0"/>
              <a:t>Mwiti</a:t>
            </a:r>
            <a:r>
              <a:rPr lang="en-US" dirty="0" smtClean="0"/>
              <a:t> </a:t>
            </a:r>
            <a:r>
              <a:rPr lang="en-US" dirty="0" err="1" smtClean="0"/>
              <a:t>Mbae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6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04509" cy="1325563"/>
          </a:xfrm>
        </p:spPr>
        <p:txBody>
          <a:bodyPr/>
          <a:lstStyle/>
          <a:p>
            <a:r>
              <a:rPr lang="en-US" b="1" dirty="0" smtClean="0"/>
              <a:t> Active VS Churned</a:t>
            </a:r>
            <a:endParaRPr lang="en-US" b="1" dirty="0"/>
          </a:p>
        </p:txBody>
      </p:sp>
      <p:pic>
        <p:nvPicPr>
          <p:cNvPr id="4" name="Content Placeholder 3" descr="Customer Churn.ipynb - Colaboratory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6" t="27919" r="4501" b="5076"/>
          <a:stretch/>
        </p:blipFill>
        <p:spPr>
          <a:xfrm>
            <a:off x="667295" y="1881051"/>
            <a:ext cx="10857411" cy="4572000"/>
          </a:xfrm>
        </p:spPr>
      </p:pic>
      <p:sp>
        <p:nvSpPr>
          <p:cNvPr id="5" name="TextBox 4"/>
          <p:cNvSpPr txBox="1"/>
          <p:nvPr/>
        </p:nvSpPr>
        <p:spPr>
          <a:xfrm>
            <a:off x="5839097" y="704740"/>
            <a:ext cx="5865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60% of our churned customers are female, this is not necessarily a bad thing because females constitute 57% of our current customer business.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229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17571" cy="1325563"/>
          </a:xfrm>
        </p:spPr>
        <p:txBody>
          <a:bodyPr/>
          <a:lstStyle/>
          <a:p>
            <a:r>
              <a:rPr lang="en-US" b="1" dirty="0" smtClean="0"/>
              <a:t> Active VS Churned</a:t>
            </a:r>
            <a:endParaRPr lang="en-US" dirty="0"/>
          </a:p>
        </p:txBody>
      </p:sp>
      <p:pic>
        <p:nvPicPr>
          <p:cNvPr id="6" name="Content Placeholder 5" descr="Customer Churn.ipynb - Colaboratory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4" t="27691" r="4533" b="5963"/>
          <a:stretch/>
        </p:blipFill>
        <p:spPr>
          <a:xfrm>
            <a:off x="922020" y="1961159"/>
            <a:ext cx="10347960" cy="4714531"/>
          </a:xfrm>
        </p:spPr>
      </p:pic>
      <p:sp>
        <p:nvSpPr>
          <p:cNvPr id="7" name="TextBox 6"/>
          <p:cNvSpPr txBox="1"/>
          <p:nvPr/>
        </p:nvSpPr>
        <p:spPr>
          <a:xfrm>
            <a:off x="6102531" y="495734"/>
            <a:ext cx="5865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40% of our churned customers comes from France, currently France constitute 53% of active users.  Germany constitute  40% of churned users. This is not a good thing because they now constitute the lowest percentage of active users.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508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36474" cy="1325563"/>
          </a:xfrm>
        </p:spPr>
        <p:txBody>
          <a:bodyPr/>
          <a:lstStyle/>
          <a:p>
            <a:r>
              <a:rPr lang="en-US" b="1" dirty="0"/>
              <a:t>Number of Products stats(Active vs Churned)</a:t>
            </a:r>
            <a:endParaRPr lang="en-US" dirty="0"/>
          </a:p>
        </p:txBody>
      </p:sp>
      <p:pic>
        <p:nvPicPr>
          <p:cNvPr id="4" name="Content Placeholder 3" descr="Customer Churn.ipynb - Colaboratory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5" t="28291" r="4202" b="5662"/>
          <a:stretch/>
        </p:blipFill>
        <p:spPr>
          <a:xfrm>
            <a:off x="838200" y="2116181"/>
            <a:ext cx="10630989" cy="4232366"/>
          </a:xfrm>
        </p:spPr>
      </p:pic>
      <p:sp>
        <p:nvSpPr>
          <p:cNvPr id="5" name="Line Callout 2 (Accent Bar) 4"/>
          <p:cNvSpPr/>
          <p:nvPr/>
        </p:nvSpPr>
        <p:spPr>
          <a:xfrm>
            <a:off x="2090057" y="1881050"/>
            <a:ext cx="1097280" cy="35269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5186"/>
              <a:gd name="adj6" fmla="val -20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4242</a:t>
            </a:r>
            <a:endParaRPr lang="en-US" dirty="0"/>
          </a:p>
        </p:txBody>
      </p:sp>
      <p:sp>
        <p:nvSpPr>
          <p:cNvPr id="6" name="Line Callout 2 5"/>
          <p:cNvSpPr/>
          <p:nvPr/>
        </p:nvSpPr>
        <p:spPr>
          <a:xfrm>
            <a:off x="2819944" y="3869870"/>
            <a:ext cx="734785" cy="254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35405"/>
              <a:gd name="adj6" fmla="val -255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1409</a:t>
            </a:r>
            <a:endParaRPr lang="en-US" dirty="0"/>
          </a:p>
        </p:txBody>
      </p:sp>
      <p:sp>
        <p:nvSpPr>
          <p:cNvPr id="7" name="Line Callout 2 (Border and Accent Bar) 6"/>
          <p:cNvSpPr/>
          <p:nvPr/>
        </p:nvSpPr>
        <p:spPr>
          <a:xfrm>
            <a:off x="4297680" y="2233749"/>
            <a:ext cx="770708" cy="326571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6500"/>
              <a:gd name="adj6" fmla="val -43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3675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4937759" y="4611188"/>
            <a:ext cx="842555" cy="274320"/>
          </a:xfrm>
          <a:prstGeom prst="borderCallout1">
            <a:avLst>
              <a:gd name="adj1" fmla="val 18750"/>
              <a:gd name="adj2" fmla="val -8333"/>
              <a:gd name="adj3" fmla="val 326786"/>
              <a:gd name="adj4" fmla="val -3368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348</a:t>
            </a:r>
            <a:endParaRPr lang="en-US" dirty="0"/>
          </a:p>
        </p:txBody>
      </p:sp>
      <p:sp>
        <p:nvSpPr>
          <p:cNvPr id="9" name="Line Callout 2 (Border and Accent Bar) 8"/>
          <p:cNvSpPr/>
          <p:nvPr/>
        </p:nvSpPr>
        <p:spPr>
          <a:xfrm>
            <a:off x="6505303" y="3869870"/>
            <a:ext cx="862149" cy="27432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93453"/>
              <a:gd name="adj6" fmla="val -57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46</a:t>
            </a:r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>
            <a:off x="6988629" y="5021034"/>
            <a:ext cx="757646" cy="313508"/>
          </a:xfrm>
          <a:prstGeom prst="borderCallout1">
            <a:avLst>
              <a:gd name="adj1" fmla="val 18750"/>
              <a:gd name="adj2" fmla="val -8333"/>
              <a:gd name="adj3" fmla="val 191667"/>
              <a:gd name="adj4" fmla="val -3143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220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8934994" y="5021034"/>
            <a:ext cx="914400" cy="313508"/>
          </a:xfrm>
          <a:prstGeom prst="borderCallout1">
            <a:avLst>
              <a:gd name="adj1" fmla="val 18750"/>
              <a:gd name="adj2" fmla="val -8333"/>
              <a:gd name="adj3" fmla="val 228708"/>
              <a:gd name="adj4" fmla="val -2119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74674" y="862539"/>
            <a:ext cx="5812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By offering one or two products, we retain more customers compared to those who churn. If we offer more than two products, we face more churned than active customers.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06437" y="6094471"/>
            <a:ext cx="359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Number of Products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642315" y="3726502"/>
            <a:ext cx="249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Number of Users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0670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10349" cy="1325563"/>
          </a:xfrm>
        </p:spPr>
        <p:txBody>
          <a:bodyPr/>
          <a:lstStyle/>
          <a:p>
            <a:r>
              <a:rPr lang="en-US" b="1" dirty="0"/>
              <a:t>Number of Cards stats(Active vs Churned)</a:t>
            </a:r>
            <a:endParaRPr lang="en-US" dirty="0"/>
          </a:p>
        </p:txBody>
      </p:sp>
      <p:pic>
        <p:nvPicPr>
          <p:cNvPr id="4" name="Content Placeholder 3" descr="Customer Churn.ipynb - Colaboratory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4" t="27091" r="4209" b="8666"/>
          <a:stretch/>
        </p:blipFill>
        <p:spPr>
          <a:xfrm>
            <a:off x="838200" y="2050870"/>
            <a:ext cx="9794966" cy="4232364"/>
          </a:xfrm>
        </p:spPr>
      </p:pic>
      <p:sp>
        <p:nvSpPr>
          <p:cNvPr id="5" name="Line Callout 2 (Border and Accent Bar) 4"/>
          <p:cNvSpPr/>
          <p:nvPr/>
        </p:nvSpPr>
        <p:spPr>
          <a:xfrm>
            <a:off x="2612572" y="1887584"/>
            <a:ext cx="1162594" cy="32657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4500"/>
              <a:gd name="adj6" fmla="val -44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5631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3997234" y="4167052"/>
            <a:ext cx="1071154" cy="287383"/>
          </a:xfrm>
          <a:prstGeom prst="borderCallout1">
            <a:avLst>
              <a:gd name="adj1" fmla="val 18750"/>
              <a:gd name="adj2" fmla="val -8333"/>
              <a:gd name="adj3" fmla="val 253409"/>
              <a:gd name="adj4" fmla="val -3833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1424</a:t>
            </a:r>
            <a:endParaRPr lang="en-US" dirty="0"/>
          </a:p>
        </p:txBody>
      </p:sp>
      <p:sp>
        <p:nvSpPr>
          <p:cNvPr id="7" name="Line Callout 2 (Border and Accent Bar) 6"/>
          <p:cNvSpPr/>
          <p:nvPr/>
        </p:nvSpPr>
        <p:spPr>
          <a:xfrm>
            <a:off x="6348549" y="3696789"/>
            <a:ext cx="1005840" cy="28738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4318"/>
              <a:gd name="adj6" fmla="val -49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2332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7837714" y="4454435"/>
            <a:ext cx="979715" cy="274320"/>
          </a:xfrm>
          <a:prstGeom prst="borderCallout1">
            <a:avLst>
              <a:gd name="adj1" fmla="val 18750"/>
              <a:gd name="adj2" fmla="val -8333"/>
              <a:gd name="adj3" fmla="val 326786"/>
              <a:gd name="adj4" fmla="val -4633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613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1469" y="535577"/>
            <a:ext cx="507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 of our customers have at least one card. One card constitutes the majority of customers. This does not mean providing two cards is necessarily bad.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395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Facts 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Female constitute the largest proportion of both Active and Churned customers.</a:t>
            </a:r>
          </a:p>
          <a:p>
            <a:endParaRPr lang="en-US" dirty="0" smtClean="0"/>
          </a:p>
          <a:p>
            <a:r>
              <a:rPr lang="en-US" dirty="0" smtClean="0"/>
              <a:t>Customers with one or two products tends to stay with us longer.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57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</a:t>
            </a:r>
            <a:r>
              <a:rPr lang="en-US" dirty="0" err="1"/>
              <a:t>i</a:t>
            </a:r>
            <a:r>
              <a:rPr lang="en-US" dirty="0"/>
              <a:t> have performed ML and ANN on this dataset, the data provided is not enough to justify using predictive modeling. I would need customer behavior over time such as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1. Where </a:t>
            </a:r>
            <a:r>
              <a:rPr lang="en-US" dirty="0"/>
              <a:t>were they before joining the bank?</a:t>
            </a:r>
          </a:p>
          <a:p>
            <a:pPr marL="0" indent="0">
              <a:buNone/>
            </a:pPr>
            <a:r>
              <a:rPr lang="en-US" dirty="0" smtClean="0"/>
              <a:t>	2. When </a:t>
            </a:r>
            <a:r>
              <a:rPr lang="en-US" dirty="0"/>
              <a:t>did they join us</a:t>
            </a:r>
            <a:r>
              <a:rPr lang="en-US" dirty="0" smtClean="0"/>
              <a:t>?</a:t>
            </a:r>
          </a:p>
          <a:p>
            <a:r>
              <a:rPr lang="en-US" dirty="0"/>
              <a:t>We could extract features and throw it into an ML or ANN model but since we only have one tuple per customer, building this classier isn't really helpful given this data.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240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Customer Churn Analysis</vt:lpstr>
      <vt:lpstr> Active VS Churned</vt:lpstr>
      <vt:lpstr> Active VS Churned</vt:lpstr>
      <vt:lpstr>Number of Products stats(Active vs Churned)</vt:lpstr>
      <vt:lpstr>Number of Cards stats(Active vs Churned)</vt:lpstr>
      <vt:lpstr>Facts Summary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Shadow</dc:creator>
  <cp:lastModifiedBy>Shadow</cp:lastModifiedBy>
  <cp:revision>10</cp:revision>
  <dcterms:created xsi:type="dcterms:W3CDTF">2019-09-02T09:01:11Z</dcterms:created>
  <dcterms:modified xsi:type="dcterms:W3CDTF">2019-09-02T10:44:07Z</dcterms:modified>
</cp:coreProperties>
</file>