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ProximaNova-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Samuel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c2751f670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c2751f670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Samuel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388f4325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388f4325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c2751f670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c2751f670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Martin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c2751f670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c2751f670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c2751f670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c2751f670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Eric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388f4325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388f4325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c2751f670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c2751f670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c2751f670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c2751f670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c2751f67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c2751f67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Samuel</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c2751f670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c2751f670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Eric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388f432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388f432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388f4325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388f4325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388f4325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388f4325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388f4325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388f4325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388f432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388f432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drive.google.com/file/d/1lh29mmIU6LKpB63yy1Cl5OrcjqXhXn3l/view"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hyperlink" Target="https://en.wikipedia.org/wiki/Niels_Provo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Proyecto Final</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Equipo Paris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199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Fortify</a:t>
            </a:r>
            <a:endParaRPr/>
          </a:p>
        </p:txBody>
      </p:sp>
      <p:sp>
        <p:nvSpPr>
          <p:cNvPr id="119" name="Google Shape;119;p22"/>
          <p:cNvSpPr txBox="1"/>
          <p:nvPr>
            <p:ph idx="1" type="body"/>
          </p:nvPr>
        </p:nvSpPr>
        <p:spPr>
          <a:xfrm>
            <a:off x="311700" y="772100"/>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lang="es" sz="1500">
                <a:solidFill>
                  <a:schemeClr val="dk1"/>
                </a:solidFill>
                <a:latin typeface="Montserrat"/>
                <a:ea typeface="Montserrat"/>
                <a:cs typeface="Montserrat"/>
                <a:sym typeface="Montserrat"/>
              </a:rPr>
              <a:t>Para poder desarrollar la doble autenticación nos apoyamos de la </a:t>
            </a:r>
            <a:r>
              <a:rPr lang="es" sz="1500">
                <a:solidFill>
                  <a:schemeClr val="dk1"/>
                </a:solidFill>
                <a:latin typeface="Montserrat"/>
                <a:ea typeface="Montserrat"/>
                <a:cs typeface="Montserrat"/>
                <a:sym typeface="Montserrat"/>
              </a:rPr>
              <a:t>herramienta</a:t>
            </a:r>
            <a:r>
              <a:rPr lang="es" sz="1500">
                <a:solidFill>
                  <a:schemeClr val="dk1"/>
                </a:solidFill>
                <a:latin typeface="Montserrat"/>
                <a:ea typeface="Montserrat"/>
                <a:cs typeface="Montserrat"/>
                <a:sym typeface="Montserrat"/>
              </a:rPr>
              <a:t> Fortify, es una implementación de backend de autenticación agnóstica de frontend para Laravel.</a:t>
            </a:r>
            <a:endParaRPr sz="1500">
              <a:solidFill>
                <a:schemeClr val="dk1"/>
              </a:solidFill>
              <a:latin typeface="Montserrat"/>
              <a:ea typeface="Montserrat"/>
              <a:cs typeface="Montserrat"/>
              <a:sym typeface="Montserrat"/>
            </a:endParaRPr>
          </a:p>
          <a:p>
            <a:pPr indent="0" lvl="0" marL="0" rtl="0" algn="just">
              <a:lnSpc>
                <a:spcPct val="115000"/>
              </a:lnSpc>
              <a:spcBef>
                <a:spcPts val="2400"/>
              </a:spcBef>
              <a:spcAft>
                <a:spcPts val="0"/>
              </a:spcAft>
              <a:buNone/>
            </a:pPr>
            <a:r>
              <a:rPr lang="es" sz="1500">
                <a:solidFill>
                  <a:schemeClr val="dk1"/>
                </a:solidFill>
                <a:latin typeface="Montserrat"/>
                <a:ea typeface="Montserrat"/>
                <a:cs typeface="Montserrat"/>
                <a:sym typeface="Montserrat"/>
              </a:rPr>
              <a:t>Fortify registra las rutas y los controladores necesarios para implementar todas las funciones de autenticación de Laravel, incluido el inicio de sesión, el registro, el restablecimiento de contraseña, la verificación de correo electrónico y más.</a:t>
            </a:r>
            <a:endParaRPr sz="1500">
              <a:solidFill>
                <a:schemeClr val="dk1"/>
              </a:solidFill>
              <a:latin typeface="Montserrat"/>
              <a:ea typeface="Montserrat"/>
              <a:cs typeface="Montserrat"/>
              <a:sym typeface="Montserrat"/>
            </a:endParaRPr>
          </a:p>
          <a:p>
            <a:pPr indent="0" lvl="0" marL="0" rtl="0" algn="l">
              <a:lnSpc>
                <a:spcPct val="105000"/>
              </a:lnSpc>
              <a:spcBef>
                <a:spcPts val="1000"/>
              </a:spcBef>
              <a:spcAft>
                <a:spcPts val="0"/>
              </a:spcAft>
              <a:buSzPts val="688"/>
              <a:buNone/>
            </a:pPr>
            <a:r>
              <a:t/>
            </a:r>
            <a:endParaRPr sz="1425">
              <a:latin typeface="Montserrat"/>
              <a:ea typeface="Montserrat"/>
              <a:cs typeface="Montserrat"/>
              <a:sym typeface="Montserrat"/>
            </a:endParaRPr>
          </a:p>
          <a:p>
            <a:pPr indent="0" lvl="0" marL="0" rtl="0" algn="l">
              <a:lnSpc>
                <a:spcPct val="105000"/>
              </a:lnSpc>
              <a:spcBef>
                <a:spcPts val="2400"/>
              </a:spcBef>
              <a:spcAft>
                <a:spcPts val="0"/>
              </a:spcAft>
              <a:buSzPts val="688"/>
              <a:buNone/>
            </a:pPr>
            <a:r>
              <a:t/>
            </a:r>
            <a:endParaRPr sz="1425">
              <a:latin typeface="Montserrat"/>
              <a:ea typeface="Montserrat"/>
              <a:cs typeface="Montserrat"/>
              <a:sym typeface="Montserrat"/>
            </a:endParaRPr>
          </a:p>
          <a:p>
            <a:pPr indent="0" lvl="0" marL="914400" rtl="0" algn="l">
              <a:lnSpc>
                <a:spcPct val="105000"/>
              </a:lnSpc>
              <a:spcBef>
                <a:spcPts val="2400"/>
              </a:spcBef>
              <a:spcAft>
                <a:spcPts val="1200"/>
              </a:spcAft>
              <a:buSzPts val="688"/>
              <a:buNone/>
            </a:pPr>
            <a:r>
              <a:t/>
            </a:r>
            <a:endParaRPr sz="1425">
              <a:latin typeface="Montserrat"/>
              <a:ea typeface="Montserrat"/>
              <a:cs typeface="Montserrat"/>
              <a:sym typeface="Montserrat"/>
            </a:endParaRPr>
          </a:p>
        </p:txBody>
      </p:sp>
      <p:pic>
        <p:nvPicPr>
          <p:cNvPr id="120" name="Google Shape;120;p22"/>
          <p:cNvPicPr preferRelativeResize="0"/>
          <p:nvPr/>
        </p:nvPicPr>
        <p:blipFill>
          <a:blip r:embed="rId3">
            <a:alphaModFix amt="26000"/>
          </a:blip>
          <a:stretch>
            <a:fillRect/>
          </a:stretch>
        </p:blipFill>
        <p:spPr>
          <a:xfrm>
            <a:off x="4332925" y="501625"/>
            <a:ext cx="4177925" cy="3750150"/>
          </a:xfrm>
          <a:prstGeom prst="rect">
            <a:avLst/>
          </a:prstGeom>
          <a:noFill/>
          <a:ln>
            <a:noFill/>
          </a:ln>
          <a:effectLst>
            <a:outerShdw blurRad="57150" rotWithShape="0" algn="bl" dir="5400000" dist="19050">
              <a:srgbClr val="000000">
                <a:alpha val="36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Fortify</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rgbClr val="000000"/>
              </a:buClr>
              <a:buSzPts val="688"/>
              <a:buFont typeface="Arial"/>
              <a:buNone/>
            </a:pPr>
            <a:r>
              <a:rPr lang="es" sz="1500">
                <a:solidFill>
                  <a:schemeClr val="dk1"/>
                </a:solidFill>
                <a:latin typeface="Montserrat"/>
                <a:ea typeface="Montserrat"/>
                <a:cs typeface="Montserrat"/>
                <a:sym typeface="Montserrat"/>
              </a:rPr>
              <a:t>Para habilitar la autenticación, la aplicación realiza una solicitud POST, se muestra el código QR de autenticación de dos factores para que el usuario lo escanee en la aplicación de autenticación.</a:t>
            </a:r>
            <a:endParaRPr sz="1500">
              <a:solidFill>
                <a:schemeClr val="dk1"/>
              </a:solidFill>
              <a:latin typeface="Montserrat"/>
              <a:ea typeface="Montserrat"/>
              <a:cs typeface="Montserrat"/>
              <a:sym typeface="Montserrat"/>
            </a:endParaRPr>
          </a:p>
          <a:p>
            <a:pPr indent="0" lvl="0" marL="0" rtl="0" algn="l">
              <a:lnSpc>
                <a:spcPct val="105000"/>
              </a:lnSpc>
              <a:spcBef>
                <a:spcPts val="2400"/>
              </a:spcBef>
              <a:spcAft>
                <a:spcPts val="0"/>
              </a:spcAft>
              <a:buClr>
                <a:srgbClr val="000000"/>
              </a:buClr>
              <a:buSzPts val="688"/>
              <a:buFont typeface="Arial"/>
              <a:buNone/>
            </a:pPr>
            <a:r>
              <a:rPr lang="es" sz="1500">
                <a:solidFill>
                  <a:schemeClr val="dk1"/>
                </a:solidFill>
                <a:latin typeface="Montserrat"/>
                <a:ea typeface="Montserrat"/>
                <a:cs typeface="Montserrat"/>
                <a:sym typeface="Montserrat"/>
              </a:rPr>
              <a:t>Elegimos hacerlo por medio de códigos QR, por medio de la creación de la interfaz los usuarios pueden administrar. Se le indica a Fortify cómo devolver la vista del desafío de autenticación de dos factores.  </a:t>
            </a:r>
            <a:endParaRPr sz="1500">
              <a:solidFill>
                <a:schemeClr val="dk1"/>
              </a:solidFill>
              <a:latin typeface="Montserrat"/>
              <a:ea typeface="Montserrat"/>
              <a:cs typeface="Montserrat"/>
              <a:sym typeface="Montserrat"/>
            </a:endParaRPr>
          </a:p>
          <a:p>
            <a:pPr indent="0" lvl="0" marL="0" rtl="0" algn="l">
              <a:spcBef>
                <a:spcPts val="2400"/>
              </a:spcBef>
              <a:spcAft>
                <a:spcPts val="1200"/>
              </a:spcAft>
              <a:buNone/>
            </a:pPr>
            <a:r>
              <a:t/>
            </a:r>
            <a:endParaRPr sz="1500">
              <a:solidFill>
                <a:schemeClr val="dk1"/>
              </a:solidFill>
              <a:latin typeface="Montserrat"/>
              <a:ea typeface="Montserrat"/>
              <a:cs typeface="Montserrat"/>
              <a:sym typeface="Montserrat"/>
            </a:endParaRPr>
          </a:p>
        </p:txBody>
      </p:sp>
      <p:pic>
        <p:nvPicPr>
          <p:cNvPr id="127" name="Google Shape;127;p23"/>
          <p:cNvPicPr preferRelativeResize="0"/>
          <p:nvPr/>
        </p:nvPicPr>
        <p:blipFill>
          <a:blip r:embed="rId3">
            <a:alphaModFix amt="26000"/>
          </a:blip>
          <a:stretch>
            <a:fillRect/>
          </a:stretch>
        </p:blipFill>
        <p:spPr>
          <a:xfrm>
            <a:off x="4332925" y="501625"/>
            <a:ext cx="4177925" cy="3750150"/>
          </a:xfrm>
          <a:prstGeom prst="rect">
            <a:avLst/>
          </a:prstGeom>
          <a:noFill/>
          <a:ln>
            <a:noFill/>
          </a:ln>
          <a:effectLst>
            <a:outerShdw blurRad="57150" rotWithShape="0" algn="bl" dir="5400000" dist="19050">
              <a:srgbClr val="000000">
                <a:alpha val="36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5" title="Demo2FA.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Conclusiones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3177510" y="254525"/>
            <a:ext cx="2783549" cy="2783549"/>
          </a:xfrm>
          <a:prstGeom prst="rect">
            <a:avLst/>
          </a:prstGeom>
          <a:noFill/>
          <a:ln>
            <a:noFill/>
          </a:ln>
        </p:spPr>
      </p:pic>
      <p:pic>
        <p:nvPicPr>
          <p:cNvPr id="148" name="Google Shape;148;p27"/>
          <p:cNvPicPr preferRelativeResize="0"/>
          <p:nvPr/>
        </p:nvPicPr>
        <p:blipFill>
          <a:blip r:embed="rId4">
            <a:alphaModFix/>
          </a:blip>
          <a:stretch>
            <a:fillRect/>
          </a:stretch>
        </p:blipFill>
        <p:spPr>
          <a:xfrm>
            <a:off x="6641000" y="2636575"/>
            <a:ext cx="2238200" cy="2238200"/>
          </a:xfrm>
          <a:prstGeom prst="rect">
            <a:avLst/>
          </a:prstGeom>
          <a:noFill/>
          <a:ln>
            <a:noFill/>
          </a:ln>
        </p:spPr>
      </p:pic>
      <p:pic>
        <p:nvPicPr>
          <p:cNvPr id="149" name="Google Shape;149;p27"/>
          <p:cNvPicPr preferRelativeResize="0"/>
          <p:nvPr/>
        </p:nvPicPr>
        <p:blipFill>
          <a:blip r:embed="rId5">
            <a:alphaModFix/>
          </a:blip>
          <a:stretch>
            <a:fillRect/>
          </a:stretch>
        </p:blipFill>
        <p:spPr>
          <a:xfrm>
            <a:off x="501375" y="2571750"/>
            <a:ext cx="2117201" cy="2117201"/>
          </a:xfrm>
          <a:prstGeom prst="rect">
            <a:avLst/>
          </a:prstGeom>
          <a:noFill/>
          <a:ln>
            <a:noFill/>
          </a:ln>
        </p:spPr>
      </p:pic>
      <p:cxnSp>
        <p:nvCxnSpPr>
          <p:cNvPr id="150" name="Google Shape;150;p27"/>
          <p:cNvCxnSpPr/>
          <p:nvPr/>
        </p:nvCxnSpPr>
        <p:spPr>
          <a:xfrm>
            <a:off x="2809475" y="4209900"/>
            <a:ext cx="3708300" cy="8700"/>
          </a:xfrm>
          <a:prstGeom prst="straightConnector1">
            <a:avLst/>
          </a:prstGeom>
          <a:noFill/>
          <a:ln cap="flat" cmpd="sng" w="38100">
            <a:solidFill>
              <a:schemeClr val="dk2"/>
            </a:solidFill>
            <a:prstDash val="solid"/>
            <a:round/>
            <a:headEnd len="med" w="med" type="oval"/>
            <a:tailEnd len="med" w="med" type="oval"/>
          </a:ln>
        </p:spPr>
      </p:cxnSp>
      <p:cxnSp>
        <p:nvCxnSpPr>
          <p:cNvPr id="151" name="Google Shape;151;p27"/>
          <p:cNvCxnSpPr>
            <a:stCxn id="147" idx="2"/>
          </p:cNvCxnSpPr>
          <p:nvPr/>
        </p:nvCxnSpPr>
        <p:spPr>
          <a:xfrm>
            <a:off x="4569285" y="3038075"/>
            <a:ext cx="38400" cy="1189200"/>
          </a:xfrm>
          <a:prstGeom prst="straightConnector1">
            <a:avLst/>
          </a:prstGeom>
          <a:noFill/>
          <a:ln cap="flat" cmpd="sng" w="38100">
            <a:solidFill>
              <a:schemeClr val="dk2"/>
            </a:solidFill>
            <a:prstDash val="solid"/>
            <a:round/>
            <a:headEnd len="med" w="med" type="oval"/>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1612800"/>
            <a:ext cx="8520600" cy="1917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Introducción</a:t>
            </a:r>
            <a:endParaRPr/>
          </a:p>
        </p:txBody>
      </p:sp>
      <p:pic>
        <p:nvPicPr>
          <p:cNvPr id="66" name="Google Shape;66;p14"/>
          <p:cNvPicPr preferRelativeResize="0"/>
          <p:nvPr/>
        </p:nvPicPr>
        <p:blipFill>
          <a:blip r:embed="rId3">
            <a:alphaModFix/>
          </a:blip>
          <a:stretch>
            <a:fillRect/>
          </a:stretch>
        </p:blipFill>
        <p:spPr>
          <a:xfrm>
            <a:off x="5039775" y="958900"/>
            <a:ext cx="3554200" cy="3554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mt="36000"/>
          </a:blip>
          <a:stretch>
            <a:fillRect/>
          </a:stretch>
        </p:blipFill>
        <p:spPr>
          <a:xfrm>
            <a:off x="5136625" y="537800"/>
            <a:ext cx="3825850" cy="3825850"/>
          </a:xfrm>
          <a:prstGeom prst="rect">
            <a:avLst/>
          </a:prstGeom>
          <a:noFill/>
          <a:ln>
            <a:noFill/>
          </a:ln>
        </p:spPr>
      </p:pic>
      <p:sp>
        <p:nvSpPr>
          <p:cNvPr id="72" name="Google Shape;72;p15"/>
          <p:cNvSpPr txBox="1"/>
          <p:nvPr>
            <p:ph type="title"/>
          </p:nvPr>
        </p:nvSpPr>
        <p:spPr>
          <a:xfrm>
            <a:off x="311700" y="445025"/>
            <a:ext cx="4079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¿Cúal es nuestro proyecto?</a:t>
            </a:r>
            <a:endParaRPr b="1"/>
          </a:p>
          <a:p>
            <a:pPr indent="-342900" lvl="0" marL="457200" rtl="0" algn="l">
              <a:spcBef>
                <a:spcPts val="1200"/>
              </a:spcBef>
              <a:spcAft>
                <a:spcPts val="0"/>
              </a:spcAft>
              <a:buSzPts val="1800"/>
              <a:buChar char="-"/>
            </a:pPr>
            <a:r>
              <a:rPr lang="es"/>
              <a:t>Nuestro proyecto consiste en crear una página web para aplicar las mejores prácticas de seguridad de guardado de contraseñas, al igual que la implementación de doble autenticación. </a:t>
            </a:r>
            <a:endParaRPr/>
          </a:p>
          <a:p>
            <a:pPr indent="0" lvl="0" marL="0" rtl="0" algn="l">
              <a:spcBef>
                <a:spcPts val="1200"/>
              </a:spcBef>
              <a:spcAft>
                <a:spcPts val="0"/>
              </a:spcAft>
              <a:buNone/>
            </a:pPr>
            <a:r>
              <a:rPr b="1" lang="es"/>
              <a:t>¿Qué es doble autenticación?</a:t>
            </a:r>
            <a:endParaRPr b="1"/>
          </a:p>
          <a:p>
            <a:pPr indent="-342900" lvl="0" marL="457200" rtl="0" algn="l">
              <a:spcBef>
                <a:spcPts val="1200"/>
              </a:spcBef>
              <a:spcAft>
                <a:spcPts val="0"/>
              </a:spcAft>
              <a:buSzPts val="1800"/>
              <a:buChar char="-"/>
            </a:pPr>
            <a:r>
              <a:rPr lang="es"/>
              <a:t>Proceso de seguridad para proteger las credenciales del usuario y los recursos a los que tiene acceso.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mt="20000"/>
          </a:blip>
          <a:stretch>
            <a:fillRect/>
          </a:stretch>
        </p:blipFill>
        <p:spPr>
          <a:xfrm>
            <a:off x="4384050" y="313050"/>
            <a:ext cx="4517400" cy="4517400"/>
          </a:xfrm>
          <a:prstGeom prst="rect">
            <a:avLst/>
          </a:prstGeom>
          <a:noFill/>
          <a:ln>
            <a:noFill/>
          </a:ln>
        </p:spPr>
      </p:pic>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Nuestra solución</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Nuestra solución tiene 2 partes, la página web que </a:t>
            </a:r>
            <a:r>
              <a:rPr lang="es">
                <a:solidFill>
                  <a:schemeClr val="dk1"/>
                </a:solidFill>
              </a:rPr>
              <a:t>maneja</a:t>
            </a:r>
            <a:r>
              <a:rPr lang="es">
                <a:solidFill>
                  <a:schemeClr val="dk1"/>
                </a:solidFill>
              </a:rPr>
              <a:t> el procesamiento y guardado de contraseñas y una API que asistirá con la doble autenticación.</a:t>
            </a:r>
            <a:endParaRPr>
              <a:solidFill>
                <a:schemeClr val="dk1"/>
              </a:solidFill>
            </a:endParaRPr>
          </a:p>
          <a:p>
            <a:pPr indent="-342900" lvl="0" marL="457200" rtl="0" algn="l">
              <a:spcBef>
                <a:spcPts val="1200"/>
              </a:spcBef>
              <a:spcAft>
                <a:spcPts val="0"/>
              </a:spcAft>
              <a:buClr>
                <a:schemeClr val="dk1"/>
              </a:buClr>
              <a:buSzPts val="1800"/>
              <a:buChar char="-"/>
            </a:pPr>
            <a:r>
              <a:rPr lang="es">
                <a:solidFill>
                  <a:schemeClr val="dk1"/>
                </a:solidFill>
              </a:rPr>
              <a:t>Desarrollo de la página web con el </a:t>
            </a:r>
            <a:r>
              <a:rPr lang="es">
                <a:solidFill>
                  <a:schemeClr val="dk1"/>
                </a:solidFill>
              </a:rPr>
              <a:t>full stack</a:t>
            </a:r>
            <a:r>
              <a:rPr lang="es">
                <a:solidFill>
                  <a:schemeClr val="dk1"/>
                </a:solidFill>
              </a:rPr>
              <a:t> framework basado en php llamado Laravel.</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Implementación del framework Fortify para las funciones de seguridad y autenticación de 2 factores.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Bcrypt</a:t>
            </a:r>
            <a:endParaRPr/>
          </a:p>
        </p:txBody>
      </p:sp>
      <p:pic>
        <p:nvPicPr>
          <p:cNvPr id="86" name="Google Shape;86;p17"/>
          <p:cNvPicPr preferRelativeResize="0"/>
          <p:nvPr/>
        </p:nvPicPr>
        <p:blipFill>
          <a:blip r:embed="rId3">
            <a:alphaModFix amt="28000"/>
          </a:blip>
          <a:stretch>
            <a:fillRect/>
          </a:stretch>
        </p:blipFill>
        <p:spPr>
          <a:xfrm>
            <a:off x="5179750" y="445025"/>
            <a:ext cx="3739000" cy="3739000"/>
          </a:xfrm>
          <a:prstGeom prst="rect">
            <a:avLst/>
          </a:prstGeom>
          <a:noFill/>
          <a:ln>
            <a:noFill/>
          </a:ln>
        </p:spPr>
      </p:pic>
      <p:sp>
        <p:nvSpPr>
          <p:cNvPr id="87" name="Google Shape;87;p17"/>
          <p:cNvSpPr txBox="1"/>
          <p:nvPr>
            <p:ph idx="1" type="body"/>
          </p:nvPr>
        </p:nvSpPr>
        <p:spPr>
          <a:xfrm>
            <a:off x="311700" y="1565800"/>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000"/>
              </a:spcAft>
              <a:buNone/>
            </a:pPr>
            <a:r>
              <a:rPr lang="es" sz="1900">
                <a:solidFill>
                  <a:srgbClr val="090910"/>
                </a:solidFill>
                <a:latin typeface="Montserrat"/>
                <a:ea typeface="Montserrat"/>
                <a:cs typeface="Montserrat"/>
                <a:sym typeface="Montserrat"/>
              </a:rPr>
              <a:t>Desarrollado por </a:t>
            </a:r>
            <a:r>
              <a:rPr lang="es" sz="1900">
                <a:solidFill>
                  <a:srgbClr val="090910"/>
                </a:solidFill>
                <a:uFill>
                  <a:noFill/>
                </a:uFill>
                <a:latin typeface="Montserrat"/>
                <a:ea typeface="Montserrat"/>
                <a:cs typeface="Montserrat"/>
                <a:sym typeface="Montserrat"/>
                <a:hlinkClick r:id="rId4">
                  <a:extLst>
                    <a:ext uri="{A12FA001-AC4F-418D-AE19-62706E023703}">
                      <ahyp:hlinkClr val="tx"/>
                    </a:ext>
                  </a:extLst>
                </a:hlinkClick>
              </a:rPr>
              <a:t>Niels Provos</a:t>
            </a:r>
            <a:r>
              <a:rPr lang="es" sz="1900">
                <a:solidFill>
                  <a:srgbClr val="090910"/>
                </a:solidFill>
                <a:latin typeface="Montserrat"/>
                <a:ea typeface="Montserrat"/>
                <a:cs typeface="Montserrat"/>
                <a:sym typeface="Montserrat"/>
              </a:rPr>
              <a:t> and David Mazières, este  algoritmo de hash está basado sobre el cifrado Blowfish que utiliza “sal” y es computacionalmente adaptable. </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mt="23000"/>
          </a:blip>
          <a:stretch>
            <a:fillRect/>
          </a:stretch>
        </p:blipFill>
        <p:spPr>
          <a:xfrm>
            <a:off x="4982625" y="445025"/>
            <a:ext cx="4033325" cy="4033325"/>
          </a:xfrm>
          <a:prstGeom prst="rect">
            <a:avLst/>
          </a:prstGeom>
          <a:noFill/>
          <a:ln>
            <a:noFill/>
          </a:ln>
        </p:spPr>
      </p:pic>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Fase 1</a:t>
            </a:r>
            <a:endParaRPr/>
          </a:p>
        </p:txBody>
      </p:sp>
      <p:sp>
        <p:nvSpPr>
          <p:cNvPr id="94" name="Google Shape;94;p18"/>
          <p:cNvSpPr txBox="1"/>
          <p:nvPr>
            <p:ph idx="1" type="body"/>
          </p:nvPr>
        </p:nvSpPr>
        <p:spPr>
          <a:xfrm>
            <a:off x="328350" y="1126550"/>
            <a:ext cx="8520600" cy="3416400"/>
          </a:xfrm>
          <a:prstGeom prst="rect">
            <a:avLst/>
          </a:prstGeom>
        </p:spPr>
        <p:txBody>
          <a:bodyPr anchorCtr="0" anchor="t" bIns="91425" lIns="91425" spcFirstLastPara="1" rIns="91425" wrap="square" tIns="91425">
            <a:normAutofit/>
          </a:bodyPr>
          <a:lstStyle/>
          <a:p>
            <a:pPr indent="-323850" lvl="0" marL="457200" rtl="0" algn="just">
              <a:lnSpc>
                <a:spcPct val="150000"/>
              </a:lnSpc>
              <a:spcBef>
                <a:spcPts val="0"/>
              </a:spcBef>
              <a:spcAft>
                <a:spcPts val="0"/>
              </a:spcAft>
              <a:buClr>
                <a:srgbClr val="090910"/>
              </a:buClr>
              <a:buSzPts val="1500"/>
              <a:buFont typeface="Montserrat"/>
              <a:buAutoNum type="arabicPeriod"/>
            </a:pPr>
            <a:r>
              <a:rPr lang="es" sz="1500">
                <a:solidFill>
                  <a:srgbClr val="090910"/>
                </a:solidFill>
                <a:latin typeface="Montserrat"/>
                <a:ea typeface="Montserrat"/>
                <a:cs typeface="Montserrat"/>
                <a:sym typeface="Montserrat"/>
              </a:rPr>
              <a:t>Una función llamada EksBlowfishSetup </a:t>
            </a:r>
            <a:r>
              <a:rPr lang="es" sz="1500">
                <a:solidFill>
                  <a:srgbClr val="090910"/>
                </a:solidFill>
                <a:latin typeface="Montserrat"/>
                <a:ea typeface="Montserrat"/>
                <a:cs typeface="Montserrat"/>
                <a:sym typeface="Montserrat"/>
              </a:rPr>
              <a:t>se configura usando el “costo computacional” deseado, la sal (caracteres extras) y la contraseña para inicializar el estado de eksblowfish. </a:t>
            </a:r>
            <a:endParaRPr sz="1500">
              <a:solidFill>
                <a:srgbClr val="090910"/>
              </a:solidFill>
              <a:latin typeface="Montserrat"/>
              <a:ea typeface="Montserrat"/>
              <a:cs typeface="Montserrat"/>
              <a:sym typeface="Montserrat"/>
            </a:endParaRPr>
          </a:p>
          <a:p>
            <a:pPr indent="-323850" lvl="0" marL="457200" rtl="0" algn="just">
              <a:lnSpc>
                <a:spcPct val="150000"/>
              </a:lnSpc>
              <a:spcBef>
                <a:spcPts val="0"/>
              </a:spcBef>
              <a:spcAft>
                <a:spcPts val="0"/>
              </a:spcAft>
              <a:buClr>
                <a:srgbClr val="090910"/>
              </a:buClr>
              <a:buSzPts val="1500"/>
              <a:buFont typeface="Montserrat"/>
              <a:buAutoNum type="arabicPeriod"/>
            </a:pPr>
            <a:r>
              <a:rPr lang="es" sz="1500">
                <a:solidFill>
                  <a:srgbClr val="090910"/>
                </a:solidFill>
                <a:latin typeface="Montserrat"/>
                <a:ea typeface="Montserrat"/>
                <a:cs typeface="Montserrat"/>
                <a:sym typeface="Montserrat"/>
              </a:rPr>
              <a:t>Se ejecuta una programación de claves costosa que consiste en realizar una derivación de clave principal</a:t>
            </a:r>
            <a:endParaRPr sz="1500">
              <a:solidFill>
                <a:srgbClr val="090910"/>
              </a:solidFill>
              <a:latin typeface="Montserrat"/>
              <a:ea typeface="Montserrat"/>
              <a:cs typeface="Montserrat"/>
              <a:sym typeface="Montserrat"/>
            </a:endParaRPr>
          </a:p>
          <a:p>
            <a:pPr indent="-323850" lvl="0" marL="457200" rtl="0" algn="just">
              <a:lnSpc>
                <a:spcPct val="150000"/>
              </a:lnSpc>
              <a:spcBef>
                <a:spcPts val="0"/>
              </a:spcBef>
              <a:spcAft>
                <a:spcPts val="0"/>
              </a:spcAft>
              <a:buClr>
                <a:srgbClr val="090910"/>
              </a:buClr>
              <a:buSzPts val="1500"/>
              <a:buFont typeface="Montserrat"/>
              <a:buAutoNum type="arabicPeriod"/>
            </a:pPr>
            <a:r>
              <a:rPr lang="es" sz="1500">
                <a:solidFill>
                  <a:srgbClr val="090910"/>
                </a:solidFill>
                <a:latin typeface="Montserrat"/>
                <a:ea typeface="Montserrat"/>
                <a:cs typeface="Montserrat"/>
                <a:sym typeface="Montserrat"/>
              </a:rPr>
              <a:t>En caso de que el usuario haya seleccionado una contraseña incorrecta o corta, convertimos esa contraseña / clave en una contraseña / clave más larga.</a:t>
            </a:r>
            <a:endParaRPr sz="1500">
              <a:solidFill>
                <a:srgbClr val="09091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mt="28000"/>
          </a:blip>
          <a:stretch>
            <a:fillRect/>
          </a:stretch>
        </p:blipFill>
        <p:spPr>
          <a:xfrm>
            <a:off x="4704400" y="389000"/>
            <a:ext cx="4439601" cy="4439601"/>
          </a:xfrm>
          <a:prstGeom prst="rect">
            <a:avLst/>
          </a:prstGeom>
          <a:noFill/>
          <a:ln>
            <a:noFill/>
          </a:ln>
        </p:spPr>
      </p:pic>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Fase 2</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0"/>
              </a:spcAft>
              <a:buNone/>
            </a:pPr>
            <a:r>
              <a:rPr lang="es" sz="1900">
                <a:solidFill>
                  <a:srgbClr val="090910"/>
                </a:solidFill>
                <a:latin typeface="Montserrat"/>
                <a:ea typeface="Montserrat"/>
                <a:cs typeface="Montserrat"/>
                <a:sym typeface="Montserrat"/>
              </a:rPr>
              <a:t>El valor mágico es el valor “OrpheanBeholderScryDoubt” de 192 bits. Este valor se cifra 64 veces utilizando eksblowfish </a:t>
            </a:r>
            <a:endParaRPr sz="1900">
              <a:solidFill>
                <a:srgbClr val="090910"/>
              </a:solidFill>
              <a:latin typeface="Montserrat"/>
              <a:ea typeface="Montserrat"/>
              <a:cs typeface="Montserrat"/>
              <a:sym typeface="Montserrat"/>
            </a:endParaRPr>
          </a:p>
          <a:p>
            <a:pPr indent="457200" lvl="0" marL="0" rtl="0" algn="just">
              <a:lnSpc>
                <a:spcPct val="150000"/>
              </a:lnSpc>
              <a:spcBef>
                <a:spcPts val="1000"/>
              </a:spcBef>
              <a:spcAft>
                <a:spcPts val="1000"/>
              </a:spcAft>
              <a:buNone/>
            </a:pPr>
            <a:r>
              <a:rPr lang="es" sz="1900">
                <a:solidFill>
                  <a:srgbClr val="090910"/>
                </a:solidFill>
                <a:latin typeface="Montserrat"/>
                <a:ea typeface="Montserrat"/>
                <a:cs typeface="Montserrat"/>
                <a:sym typeface="Montserrat"/>
              </a:rPr>
              <a:t>El resultado de esta fase es el costo y el valor de sal de 128 bits concatenados con el resultado del ciclo de cifrado.</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mt="23000"/>
          </a:blip>
          <a:stretch>
            <a:fillRect/>
          </a:stretch>
        </p:blipFill>
        <p:spPr>
          <a:xfrm>
            <a:off x="5118825" y="665625"/>
            <a:ext cx="3713475" cy="3713475"/>
          </a:xfrm>
          <a:prstGeom prst="rect">
            <a:avLst/>
          </a:prstGeom>
          <a:noFill/>
          <a:ln>
            <a:noFill/>
          </a:ln>
        </p:spPr>
      </p:pic>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Cadena bcrypt</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s" sz="1500">
                <a:solidFill>
                  <a:srgbClr val="090910"/>
                </a:solidFill>
                <a:latin typeface="Montserrat"/>
                <a:ea typeface="Montserrat"/>
                <a:cs typeface="Montserrat"/>
                <a:sym typeface="Montserrat"/>
              </a:rPr>
              <a:t>$ 2a $ 10 $ N9qo8uLOickgx2ZMRZoMyeIjZAgcfl7p92ldGxad68LJZdL17lhWy</a:t>
            </a:r>
            <a:endParaRPr sz="1500">
              <a:solidFill>
                <a:srgbClr val="090910"/>
              </a:solidFill>
              <a:latin typeface="Montserrat"/>
              <a:ea typeface="Montserrat"/>
              <a:cs typeface="Montserrat"/>
              <a:sym typeface="Montserrat"/>
            </a:endParaRPr>
          </a:p>
          <a:p>
            <a:pPr indent="-323850" lvl="0" marL="457200" rtl="0" algn="just">
              <a:lnSpc>
                <a:spcPct val="150000"/>
              </a:lnSpc>
              <a:spcBef>
                <a:spcPts val="1000"/>
              </a:spcBef>
              <a:spcAft>
                <a:spcPts val="0"/>
              </a:spcAft>
              <a:buClr>
                <a:srgbClr val="090910"/>
              </a:buClr>
              <a:buSzPts val="1500"/>
              <a:buFont typeface="Montserrat"/>
              <a:buChar char="●"/>
            </a:pPr>
            <a:r>
              <a:rPr b="1" lang="es" sz="1500">
                <a:solidFill>
                  <a:srgbClr val="090910"/>
                </a:solidFill>
                <a:latin typeface="Montserrat"/>
                <a:ea typeface="Montserrat"/>
                <a:cs typeface="Montserrat"/>
                <a:sym typeface="Montserrat"/>
              </a:rPr>
              <a:t>$ 2a $:</a:t>
            </a:r>
            <a:r>
              <a:rPr lang="es" sz="1500">
                <a:solidFill>
                  <a:srgbClr val="090910"/>
                </a:solidFill>
                <a:latin typeface="Montserrat"/>
                <a:ea typeface="Montserrat"/>
                <a:cs typeface="Montserrat"/>
                <a:sym typeface="Montserrat"/>
              </a:rPr>
              <a:t> el identificador del algoritmo hash (bcrypt)</a:t>
            </a:r>
            <a:endParaRPr sz="1500">
              <a:solidFill>
                <a:srgbClr val="090910"/>
              </a:solidFill>
              <a:latin typeface="Montserrat"/>
              <a:ea typeface="Montserrat"/>
              <a:cs typeface="Montserrat"/>
              <a:sym typeface="Montserrat"/>
            </a:endParaRPr>
          </a:p>
          <a:p>
            <a:pPr indent="-323850" lvl="0" marL="457200" rtl="0" algn="just">
              <a:lnSpc>
                <a:spcPct val="150000"/>
              </a:lnSpc>
              <a:spcBef>
                <a:spcPts val="0"/>
              </a:spcBef>
              <a:spcAft>
                <a:spcPts val="0"/>
              </a:spcAft>
              <a:buClr>
                <a:srgbClr val="090910"/>
              </a:buClr>
              <a:buSzPts val="1500"/>
              <a:buFont typeface="Montserrat"/>
              <a:buChar char="●"/>
            </a:pPr>
            <a:r>
              <a:rPr b="1" lang="es" sz="1500">
                <a:solidFill>
                  <a:srgbClr val="090910"/>
                </a:solidFill>
                <a:latin typeface="Montserrat"/>
                <a:ea typeface="Montserrat"/>
                <a:cs typeface="Montserrat"/>
                <a:sym typeface="Montserrat"/>
              </a:rPr>
              <a:t>10: </a:t>
            </a:r>
            <a:r>
              <a:rPr lang="es" sz="1500">
                <a:solidFill>
                  <a:srgbClr val="090910"/>
                </a:solidFill>
                <a:latin typeface="Montserrat"/>
                <a:ea typeface="Montserrat"/>
                <a:cs typeface="Montserrat"/>
                <a:sym typeface="Montserrat"/>
              </a:rPr>
              <a:t>factor de costo (210, es decir, 1024 rondas)</a:t>
            </a:r>
            <a:endParaRPr sz="1500">
              <a:solidFill>
                <a:srgbClr val="090910"/>
              </a:solidFill>
              <a:latin typeface="Montserrat"/>
              <a:ea typeface="Montserrat"/>
              <a:cs typeface="Montserrat"/>
              <a:sym typeface="Montserrat"/>
            </a:endParaRPr>
          </a:p>
          <a:p>
            <a:pPr indent="-323850" lvl="0" marL="457200" rtl="0" algn="just">
              <a:lnSpc>
                <a:spcPct val="150000"/>
              </a:lnSpc>
              <a:spcBef>
                <a:spcPts val="0"/>
              </a:spcBef>
              <a:spcAft>
                <a:spcPts val="0"/>
              </a:spcAft>
              <a:buClr>
                <a:srgbClr val="090910"/>
              </a:buClr>
              <a:buSzPts val="1500"/>
              <a:buFont typeface="Montserrat"/>
              <a:buChar char="●"/>
            </a:pPr>
            <a:r>
              <a:rPr b="1" lang="es" sz="1500">
                <a:solidFill>
                  <a:srgbClr val="090910"/>
                </a:solidFill>
                <a:latin typeface="Montserrat"/>
                <a:ea typeface="Montserrat"/>
                <a:cs typeface="Montserrat"/>
                <a:sym typeface="Montserrat"/>
              </a:rPr>
              <a:t>N9qo8uLOickgx2ZMRZoMye: </a:t>
            </a:r>
            <a:r>
              <a:rPr lang="es" sz="1500">
                <a:solidFill>
                  <a:srgbClr val="090910"/>
                </a:solidFill>
                <a:latin typeface="Montserrat"/>
                <a:ea typeface="Montserrat"/>
                <a:cs typeface="Montserrat"/>
                <a:sym typeface="Montserrat"/>
              </a:rPr>
              <a:t>salt de 16 bytes (128 bits), Radix-64 codificado como 22 caracteres</a:t>
            </a:r>
            <a:endParaRPr sz="1500">
              <a:solidFill>
                <a:srgbClr val="090910"/>
              </a:solidFill>
              <a:latin typeface="Montserrat"/>
              <a:ea typeface="Montserrat"/>
              <a:cs typeface="Montserrat"/>
              <a:sym typeface="Montserrat"/>
            </a:endParaRPr>
          </a:p>
          <a:p>
            <a:pPr indent="-323850" lvl="0" marL="457200" rtl="0" algn="just">
              <a:lnSpc>
                <a:spcPct val="150000"/>
              </a:lnSpc>
              <a:spcBef>
                <a:spcPts val="0"/>
              </a:spcBef>
              <a:spcAft>
                <a:spcPts val="0"/>
              </a:spcAft>
              <a:buClr>
                <a:srgbClr val="090910"/>
              </a:buClr>
              <a:buSzPts val="1500"/>
              <a:buFont typeface="Montserrat"/>
              <a:buChar char="●"/>
            </a:pPr>
            <a:r>
              <a:rPr b="1" lang="es" sz="1500">
                <a:solidFill>
                  <a:srgbClr val="090910"/>
                </a:solidFill>
                <a:latin typeface="Montserrat"/>
                <a:ea typeface="Montserrat"/>
                <a:cs typeface="Montserrat"/>
                <a:sym typeface="Montserrat"/>
              </a:rPr>
              <a:t>IjZAgcfl7p92ldGxad68LJZdL17lhWy:</a:t>
            </a:r>
            <a:r>
              <a:rPr lang="es" sz="1500">
                <a:solidFill>
                  <a:srgbClr val="090910"/>
                </a:solidFill>
                <a:latin typeface="Montserrat"/>
                <a:ea typeface="Montserrat"/>
                <a:cs typeface="Montserrat"/>
                <a:sym typeface="Montserrat"/>
              </a:rPr>
              <a:t> hash de 24 bytes (192 bits), Radix-64 codificado como 31 caracteres</a:t>
            </a:r>
            <a:endParaRPr sz="1500">
              <a:solidFill>
                <a:srgbClr val="090910"/>
              </a:solidFill>
              <a:latin typeface="Montserrat"/>
              <a:ea typeface="Montserrat"/>
              <a:cs typeface="Montserrat"/>
              <a:sym typeface="Montserrat"/>
            </a:endParaRPr>
          </a:p>
          <a:p>
            <a:pPr indent="0" lvl="0" marL="0" rtl="0" algn="l">
              <a:spcBef>
                <a:spcPts val="1000"/>
              </a:spcBef>
              <a:spcAft>
                <a:spcPts val="1200"/>
              </a:spcAft>
              <a:buNone/>
            </a:pPr>
            <a:r>
              <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2544300" y="490600"/>
            <a:ext cx="4162300" cy="416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