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4" r:id="rId6"/>
    <p:sldId id="273" r:id="rId7"/>
    <p:sldId id="262" r:id="rId8"/>
    <p:sldId id="263" r:id="rId9"/>
    <p:sldId id="268" r:id="rId10"/>
    <p:sldId id="270" r:id="rId11"/>
    <p:sldId id="265" r:id="rId12"/>
    <p:sldId id="271" r:id="rId13"/>
    <p:sldId id="272" r:id="rId14"/>
    <p:sldId id="269" r:id="rId15"/>
    <p:sldId id="264" r:id="rId16"/>
    <p:sldId id="275" r:id="rId17"/>
    <p:sldId id="279" r:id="rId18"/>
    <p:sldId id="276" r:id="rId19"/>
    <p:sldId id="277" r:id="rId20"/>
    <p:sldId id="280" r:id="rId21"/>
    <p:sldId id="278" r:id="rId22"/>
    <p:sldId id="281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A6F2-1466-4635-9D1F-2FC36AF45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CD73D-795A-45EF-BBCC-D874C5BDE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26FF-1B9E-4752-AF60-6DEAA574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4F72-5508-4648-B561-F22947125034}" type="datetimeFigureOut">
              <a:rPr lang="en-CA" smtClean="0"/>
              <a:t>2018-05-23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4F9D1-C88B-4949-9D67-FB07E07F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041BA-D616-43D9-BCB3-4FE57F91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0FF8-662E-4866-8E2D-15D0FB23D1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093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35A5-C931-498A-BAE9-671DCFE2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5F3DF-3851-4B22-A6AA-E08563B79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2BACB-7832-4B40-A046-9AF96657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4F72-5508-4648-B561-F22947125034}" type="datetimeFigureOut">
              <a:rPr lang="en-CA" smtClean="0"/>
              <a:t>2018-05-23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999FE-C485-474A-B128-41D41722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C95B7-A125-45C5-A1DC-17D9FB3B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0FF8-662E-4866-8E2D-15D0FB23D1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09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55096-EA24-4525-B115-A799CB800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1D2EE-C224-4290-8C10-4ABFE4102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97E77-A0AD-42F7-BE4F-A089234F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4F72-5508-4648-B561-F22947125034}" type="datetimeFigureOut">
              <a:rPr lang="en-CA" smtClean="0"/>
              <a:t>2018-05-23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DF385-D139-4AF9-8BB9-99833378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5646B-34F8-453F-B0FF-E82B4069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0FF8-662E-4866-8E2D-15D0FB23D1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15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506D-6810-4994-A1A5-D8421C12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7FC7-1AD7-4010-BAC0-552C4E59A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D645-09F7-4A15-8156-2A3743AE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4F72-5508-4648-B561-F22947125034}" type="datetimeFigureOut">
              <a:rPr lang="en-CA" smtClean="0"/>
              <a:t>2018-05-23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183BF-46AF-41A4-8CA3-5D123227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2ABB3-AC07-4F60-9532-8CEEF546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0FF8-662E-4866-8E2D-15D0FB23D1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88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FB22-67F8-4823-A271-5BF8C0B8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F9BE6-5343-48C3-842F-65C5AF58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04B3F-6EBB-4183-8716-BA2C87A6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4F72-5508-4648-B561-F22947125034}" type="datetimeFigureOut">
              <a:rPr lang="en-CA" smtClean="0"/>
              <a:t>2018-05-23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F07DB-21F4-4193-8033-247DE452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0E7B9-3AA7-48F2-BB1E-D32DE10F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0FF8-662E-4866-8E2D-15D0FB23D1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94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875F-0727-4C56-B3C3-00E78BB7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CD0F8-2501-4F55-BB91-689F8B787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EDDEC-4704-4E33-AA29-599E7462E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C901A-87EE-4D1B-9AA6-5666121B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4F72-5508-4648-B561-F22947125034}" type="datetimeFigureOut">
              <a:rPr lang="en-CA" smtClean="0"/>
              <a:t>2018-05-23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FF3F8-DF30-452A-B2E4-98E847D4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1159B-E898-46B5-8674-DEAF70FC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0FF8-662E-4866-8E2D-15D0FB23D1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09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7F45-3D56-4E77-9649-D4225E6A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61987-7FB8-4618-81EA-E839458B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B628E-FEB8-4C0F-B36F-ED2401EA9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70DA5-608E-4397-9EC8-C169864A7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9BAD1-9A95-4B8C-86D4-CDF2B2963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E061C-6C82-4ECA-BC37-80DC4D99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4F72-5508-4648-B561-F22947125034}" type="datetimeFigureOut">
              <a:rPr lang="en-CA" smtClean="0"/>
              <a:t>2018-05-23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D6121-C4B4-4CEB-B8BB-E7C886C8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C1976-C7D6-48D0-8625-0E64E9D4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0FF8-662E-4866-8E2D-15D0FB23D1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33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5CB6-EAAF-436C-8309-D8475C2E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73E19-A611-43DC-8996-CBFC7903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4F72-5508-4648-B561-F22947125034}" type="datetimeFigureOut">
              <a:rPr lang="en-CA" smtClean="0"/>
              <a:t>2018-05-23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1201-F89D-4356-9797-82D941EA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EAF39-7883-4145-8645-5F2CF381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0FF8-662E-4866-8E2D-15D0FB23D1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15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45EAC-1E4A-4B22-9E96-BACDD857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4F72-5508-4648-B561-F22947125034}" type="datetimeFigureOut">
              <a:rPr lang="en-CA" smtClean="0"/>
              <a:t>2018-05-23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62C6F-A327-494C-912C-D0CF90FF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96AB6-7000-4AD0-A38E-680A46CE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0FF8-662E-4866-8E2D-15D0FB23D1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9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15E3-4EF5-4083-B155-5574CF9D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DDB8E-48C5-40FD-84D1-FC687ABF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B877A-A596-4650-9BB8-BE824D75A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2F873-3DDC-4B9B-9D0C-B29ED34A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4F72-5508-4648-B561-F22947125034}" type="datetimeFigureOut">
              <a:rPr lang="en-CA" smtClean="0"/>
              <a:t>2018-05-23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4AD04-03FC-4856-A4F4-1EB91557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0DCF0-B537-49FC-BE39-744476C6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0FF8-662E-4866-8E2D-15D0FB23D1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9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F94E-1386-455C-8886-01697979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5ED8F-F4F6-4472-8BEE-AEB85AFB1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B0E39-AF22-4700-9635-7EC934847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E9A56-5174-4EC7-839C-91B249FA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4F72-5508-4648-B561-F22947125034}" type="datetimeFigureOut">
              <a:rPr lang="en-CA" smtClean="0"/>
              <a:t>2018-05-23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D5D9A-C914-43EB-8C0B-DB8E41FF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8DF8C-8473-48CC-A8AF-F2AF4AA4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0FF8-662E-4866-8E2D-15D0FB23D1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68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411A5-76AE-4E87-8235-333FF1B0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AC33A-5BE7-4A91-8AF9-ACECFAF9C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FDFCD-2B17-480D-AD89-6C41186A0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44F72-5508-4648-B561-F22947125034}" type="datetimeFigureOut">
              <a:rPr lang="en-CA" smtClean="0"/>
              <a:t>2018-05-23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C39F2-BA1F-4C53-9556-C1C297C99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080AE-B8FE-4856-9E68-F6540A31E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60FF8-662E-4866-8E2D-15D0FB23D1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69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pncricinfo.com/pakistan/content/story/535250.html" TargetMode="External"/><Relationship Id="rId2" Type="http://schemas.openxmlformats.org/officeDocument/2006/relationships/hyperlink" Target="https://www.cnbc.com/2017/09/27/indian-premier-league-cricket-a-rich-sport-is-getting-a-lot-rich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ortune.com/2017/02/06/super-bowl-111-million-viewers/" TargetMode="External"/><Relationship Id="rId4" Type="http://schemas.openxmlformats.org/officeDocument/2006/relationships/hyperlink" Target="http://www.espncricinfo.com/story/_/id/19660717/billion-people-watch-champions-trophy-fina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rtingcharts.com/articles/mlb/what-is-the-average-number-of-runs-scored-in-an-mlb-game.aspx" TargetMode="External"/><Relationship Id="rId2" Type="http://schemas.openxmlformats.org/officeDocument/2006/relationships/hyperlink" Target="https://www.foxsports.com/mlb/gallery/types-of-baseball-outs-ranked-mlb-flyout-caught-stealing-strike-base-04251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865B-03E8-41D0-B92E-2431F708C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Beating the bookies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31614-8CE6-4815-B204-4EDE8B783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CA" dirty="0"/>
              <a:t>Predicting cricket results from the Indian Premier League</a:t>
            </a:r>
          </a:p>
        </p:txBody>
      </p:sp>
    </p:spTree>
    <p:extLst>
      <p:ext uri="{BB962C8B-B14F-4D97-AF65-F5344CB8AC3E}">
        <p14:creationId xmlns:p14="http://schemas.microsoft.com/office/powerpoint/2010/main" val="404089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526478-DD15-4D2B-A65B-BD02457B4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46" y="474196"/>
            <a:ext cx="8864411" cy="5909607"/>
          </a:xfrm>
        </p:spPr>
      </p:pic>
    </p:spTree>
    <p:extLst>
      <p:ext uri="{BB962C8B-B14F-4D97-AF65-F5344CB8AC3E}">
        <p14:creationId xmlns:p14="http://schemas.microsoft.com/office/powerpoint/2010/main" val="371402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168E5-85BD-4661-9282-16024B0FF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544" y="1126435"/>
            <a:ext cx="7114911" cy="4891502"/>
          </a:xfrm>
        </p:spPr>
      </p:pic>
    </p:spTree>
    <p:extLst>
      <p:ext uri="{BB962C8B-B14F-4D97-AF65-F5344CB8AC3E}">
        <p14:creationId xmlns:p14="http://schemas.microsoft.com/office/powerpoint/2010/main" val="3576714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BCD9AF-7FA2-4AF2-A49F-F80ECDD3A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09" y="946637"/>
            <a:ext cx="12411818" cy="4964726"/>
          </a:xfrm>
        </p:spPr>
      </p:pic>
    </p:spTree>
    <p:extLst>
      <p:ext uri="{BB962C8B-B14F-4D97-AF65-F5344CB8AC3E}">
        <p14:creationId xmlns:p14="http://schemas.microsoft.com/office/powerpoint/2010/main" val="315548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F8DB53-E1EA-42C8-AA2E-F3B299809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452" y="378927"/>
            <a:ext cx="6679095" cy="61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0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26D87F-5E01-4A6D-BE5F-86BB94624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492" y="531487"/>
            <a:ext cx="6345016" cy="5795025"/>
          </a:xfrm>
        </p:spPr>
      </p:pic>
    </p:spTree>
    <p:extLst>
      <p:ext uri="{BB962C8B-B14F-4D97-AF65-F5344CB8AC3E}">
        <p14:creationId xmlns:p14="http://schemas.microsoft.com/office/powerpoint/2010/main" val="3926997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C70A6B-80C4-4733-B158-82B0D0BF3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428"/>
            <a:ext cx="12192000" cy="52251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FAAA1F-FBF6-4864-B00E-7E4C74199235}"/>
              </a:ext>
            </a:extLst>
          </p:cNvPr>
          <p:cNvCxnSpPr/>
          <p:nvPr/>
        </p:nvCxnSpPr>
        <p:spPr>
          <a:xfrm>
            <a:off x="5446643" y="129871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EE523B-D2C8-438F-AC57-EF0842412999}"/>
              </a:ext>
            </a:extLst>
          </p:cNvPr>
          <p:cNvCxnSpPr>
            <a:cxnSpLocks/>
          </p:cNvCxnSpPr>
          <p:nvPr/>
        </p:nvCxnSpPr>
        <p:spPr>
          <a:xfrm>
            <a:off x="5433391" y="1444488"/>
            <a:ext cx="1219200" cy="0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13A8C3-021D-479D-99D1-209FD659E086}"/>
              </a:ext>
            </a:extLst>
          </p:cNvPr>
          <p:cNvCxnSpPr>
            <a:cxnSpLocks/>
          </p:cNvCxnSpPr>
          <p:nvPr/>
        </p:nvCxnSpPr>
        <p:spPr>
          <a:xfrm flipV="1">
            <a:off x="5088835" y="2158687"/>
            <a:ext cx="2107095" cy="325482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81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02AC-715C-4CB8-A621-E6D1C5CA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B040-65F8-46EC-BDA6-C2E6CBA1F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8" y="1399827"/>
            <a:ext cx="10515600" cy="521738"/>
          </a:xfrm>
        </p:spPr>
        <p:txBody>
          <a:bodyPr>
            <a:normAutofit/>
          </a:bodyPr>
          <a:lstStyle/>
          <a:p>
            <a:r>
              <a:rPr lang="en-CA" sz="2000" dirty="0"/>
              <a:t>Baseline: </a:t>
            </a:r>
            <a:r>
              <a:rPr lang="en-US" sz="2000" dirty="0"/>
              <a:t>Bookies correctly predicted 55.41 per cent of 370 games</a:t>
            </a:r>
          </a:p>
          <a:p>
            <a:pPr marL="0" indent="0">
              <a:buNone/>
            </a:pPr>
            <a:endParaRPr lang="en-CA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DCA63A-41BB-418D-923B-233640862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602027"/>
              </p:ext>
            </p:extLst>
          </p:nvPr>
        </p:nvGraphicFramePr>
        <p:xfrm>
          <a:off x="2107095" y="2042937"/>
          <a:ext cx="7394715" cy="269019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478943">
                  <a:extLst>
                    <a:ext uri="{9D8B030D-6E8A-4147-A177-3AD203B41FA5}">
                      <a16:colId xmlns:a16="http://schemas.microsoft.com/office/drawing/2014/main" val="1032339435"/>
                    </a:ext>
                  </a:extLst>
                </a:gridCol>
                <a:gridCol w="1478943">
                  <a:extLst>
                    <a:ext uri="{9D8B030D-6E8A-4147-A177-3AD203B41FA5}">
                      <a16:colId xmlns:a16="http://schemas.microsoft.com/office/drawing/2014/main" val="3583626989"/>
                    </a:ext>
                  </a:extLst>
                </a:gridCol>
                <a:gridCol w="1478943">
                  <a:extLst>
                    <a:ext uri="{9D8B030D-6E8A-4147-A177-3AD203B41FA5}">
                      <a16:colId xmlns:a16="http://schemas.microsoft.com/office/drawing/2014/main" val="2497011672"/>
                    </a:ext>
                  </a:extLst>
                </a:gridCol>
                <a:gridCol w="1478943">
                  <a:extLst>
                    <a:ext uri="{9D8B030D-6E8A-4147-A177-3AD203B41FA5}">
                      <a16:colId xmlns:a16="http://schemas.microsoft.com/office/drawing/2014/main" val="3323510365"/>
                    </a:ext>
                  </a:extLst>
                </a:gridCol>
                <a:gridCol w="1478943">
                  <a:extLst>
                    <a:ext uri="{9D8B030D-6E8A-4147-A177-3AD203B41FA5}">
                      <a16:colId xmlns:a16="http://schemas.microsoft.com/office/drawing/2014/main" val="3777735226"/>
                    </a:ext>
                  </a:extLst>
                </a:gridCol>
              </a:tblGrid>
              <a:tr h="448365"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min(CV score)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Max(CV score)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521627"/>
                  </a:ext>
                </a:extLst>
              </a:tr>
              <a:tr h="448365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7603953"/>
                  </a:ext>
                </a:extLst>
              </a:tr>
              <a:tr h="448365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439676"/>
                  </a:ext>
                </a:extLst>
              </a:tr>
              <a:tr h="448365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6256660"/>
                  </a:ext>
                </a:extLst>
              </a:tr>
              <a:tr h="448365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mlp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0515424"/>
                  </a:ext>
                </a:extLst>
              </a:tr>
              <a:tr h="448365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seq_nn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943225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4BF5E6-5A91-450B-8959-B55050FFD4CB}"/>
              </a:ext>
            </a:extLst>
          </p:cNvPr>
          <p:cNvSpPr txBox="1">
            <a:spLocks/>
          </p:cNvSpPr>
          <p:nvPr/>
        </p:nvSpPr>
        <p:spPr>
          <a:xfrm>
            <a:off x="838200" y="5241234"/>
            <a:ext cx="10121348" cy="13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Signs of overfitting across all models</a:t>
            </a:r>
          </a:p>
          <a:p>
            <a:r>
              <a:rPr lang="en-CA" sz="2000" dirty="0"/>
              <a:t>Sequential neural network (3 dense layers of 57, 32, 1) performed best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582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7BB5-EE3F-42A1-8F41-2F334F48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quick peek under the hood: Logit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2834A-5905-4C00-82BA-EE5DEAF22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4518"/>
            <a:ext cx="4751843" cy="316789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492C5B1-E3FD-4103-9098-AEC5B86D9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175" y="2797089"/>
            <a:ext cx="2622738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Coefficients: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team1_bat_avg            0.0012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team2_bat_avg            -0.0462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team1_bat_strike        0.0285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team2_bat_strike       -0.0203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team1_bowl_avg        -0.0214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team2_bowl_avg         0.0307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team1_bowl_econ     -0.0041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team2_bowl_econ     0.0062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566A72-CD49-4491-94C6-59550A5B7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4" y="2384701"/>
            <a:ext cx="4751843" cy="316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58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2C4F-B92D-4D41-9719-582434C3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Reducing the feature 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B42548-3345-4849-BEDB-E368DCA07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810037"/>
              </p:ext>
            </p:extLst>
          </p:nvPr>
        </p:nvGraphicFramePr>
        <p:xfrm>
          <a:off x="3538328" y="1505028"/>
          <a:ext cx="7659760" cy="3847943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531952">
                  <a:extLst>
                    <a:ext uri="{9D8B030D-6E8A-4147-A177-3AD203B41FA5}">
                      <a16:colId xmlns:a16="http://schemas.microsoft.com/office/drawing/2014/main" val="3301537655"/>
                    </a:ext>
                  </a:extLst>
                </a:gridCol>
                <a:gridCol w="1531952">
                  <a:extLst>
                    <a:ext uri="{9D8B030D-6E8A-4147-A177-3AD203B41FA5}">
                      <a16:colId xmlns:a16="http://schemas.microsoft.com/office/drawing/2014/main" val="68128169"/>
                    </a:ext>
                  </a:extLst>
                </a:gridCol>
                <a:gridCol w="1531952">
                  <a:extLst>
                    <a:ext uri="{9D8B030D-6E8A-4147-A177-3AD203B41FA5}">
                      <a16:colId xmlns:a16="http://schemas.microsoft.com/office/drawing/2014/main" val="2600661546"/>
                    </a:ext>
                  </a:extLst>
                </a:gridCol>
                <a:gridCol w="1531952">
                  <a:extLst>
                    <a:ext uri="{9D8B030D-6E8A-4147-A177-3AD203B41FA5}">
                      <a16:colId xmlns:a16="http://schemas.microsoft.com/office/drawing/2014/main" val="3350774800"/>
                    </a:ext>
                  </a:extLst>
                </a:gridCol>
                <a:gridCol w="1531952">
                  <a:extLst>
                    <a:ext uri="{9D8B030D-6E8A-4147-A177-3AD203B41FA5}">
                      <a16:colId xmlns:a16="http://schemas.microsoft.com/office/drawing/2014/main" val="1865919870"/>
                    </a:ext>
                  </a:extLst>
                </a:gridCol>
              </a:tblGrid>
              <a:tr h="517244">
                <a:tc>
                  <a:txBody>
                    <a:bodyPr/>
                    <a:lstStyle/>
                    <a:p>
                      <a:pPr algn="ct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min(CV score)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max(CV score)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0419091"/>
                  </a:ext>
                </a:extLst>
              </a:tr>
              <a:tr h="517244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logit_pca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3701273"/>
                  </a:ext>
                </a:extLst>
              </a:tr>
              <a:tr h="369034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rf_pca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0204510"/>
                  </a:ext>
                </a:extLst>
              </a:tr>
              <a:tr h="375445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xgc_pca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6639882"/>
                  </a:ext>
                </a:extLst>
              </a:tr>
              <a:tr h="517244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mlp_pca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1476340"/>
                  </a:ext>
                </a:extLst>
              </a:tr>
              <a:tr h="517244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seq_pca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2959907"/>
                  </a:ext>
                </a:extLst>
              </a:tr>
              <a:tr h="517244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logit_small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7296750"/>
                  </a:ext>
                </a:extLst>
              </a:tr>
              <a:tr h="517244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rf_small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4133133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01B0F6-9021-495B-A8F4-E3AC726158BA}"/>
              </a:ext>
            </a:extLst>
          </p:cNvPr>
          <p:cNvSpPr txBox="1">
            <a:spLocks/>
          </p:cNvSpPr>
          <p:nvPr/>
        </p:nvSpPr>
        <p:spPr>
          <a:xfrm>
            <a:off x="2980082" y="5684276"/>
            <a:ext cx="8497129" cy="960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PCA results in significant improvements, random forest model performs well</a:t>
            </a:r>
          </a:p>
          <a:p>
            <a:r>
              <a:rPr lang="en-CA" dirty="0"/>
              <a:t>Sequential neural network (3 dense layers) only model to reduce accuracy (but still relatively stable)</a:t>
            </a:r>
          </a:p>
          <a:p>
            <a:endParaRPr lang="en-CA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4E24FBA-5DF4-4156-BB2B-BF065743E650}"/>
              </a:ext>
            </a:extLst>
          </p:cNvPr>
          <p:cNvSpPr/>
          <p:nvPr/>
        </p:nvSpPr>
        <p:spPr>
          <a:xfrm>
            <a:off x="2902226" y="2332383"/>
            <a:ext cx="821635" cy="18950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CB7453-7E22-4619-AB31-81E4FC9E4091}"/>
              </a:ext>
            </a:extLst>
          </p:cNvPr>
          <p:cNvSpPr txBox="1">
            <a:spLocks/>
          </p:cNvSpPr>
          <p:nvPr/>
        </p:nvSpPr>
        <p:spPr>
          <a:xfrm>
            <a:off x="434008" y="2799522"/>
            <a:ext cx="2468218" cy="960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200" dirty="0"/>
              <a:t>PCA on the 8 continuous variables (down to 4)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27F6660-88D7-4B5D-BC69-E8A5085521EE}"/>
              </a:ext>
            </a:extLst>
          </p:cNvPr>
          <p:cNvSpPr/>
          <p:nvPr/>
        </p:nvSpPr>
        <p:spPr>
          <a:xfrm>
            <a:off x="2980082" y="4558748"/>
            <a:ext cx="743779" cy="705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0E364E-255B-4DFE-B299-41FD90924C6C}"/>
              </a:ext>
            </a:extLst>
          </p:cNvPr>
          <p:cNvSpPr txBox="1">
            <a:spLocks/>
          </p:cNvSpPr>
          <p:nvPr/>
        </p:nvSpPr>
        <p:spPr>
          <a:xfrm>
            <a:off x="232741" y="4481751"/>
            <a:ext cx="2468218" cy="960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200" dirty="0"/>
              <a:t>Manually reducing teams stats to 4 features and dropping seasons</a:t>
            </a:r>
          </a:p>
        </p:txBody>
      </p:sp>
    </p:spTree>
    <p:extLst>
      <p:ext uri="{BB962C8B-B14F-4D97-AF65-F5344CB8AC3E}">
        <p14:creationId xmlns:p14="http://schemas.microsoft.com/office/powerpoint/2010/main" val="2462099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C358-AEC9-4CA1-8C55-BB5D91A9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Including betting odds as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5F2C-4701-4916-9300-3AEC72E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4"/>
            <a:ext cx="10515600" cy="1325562"/>
          </a:xfrm>
        </p:spPr>
        <p:txBody>
          <a:bodyPr>
            <a:normAutofit lnSpcReduction="10000"/>
          </a:bodyPr>
          <a:lstStyle/>
          <a:p>
            <a:r>
              <a:rPr lang="en-CA" sz="1800" dirty="0"/>
              <a:t>Betting odds can contain valuable and up-to-date information (e.g. weather, injuries, momentum, team dynamics)</a:t>
            </a:r>
          </a:p>
          <a:p>
            <a:r>
              <a:rPr lang="en-CA" sz="1800" dirty="0"/>
              <a:t>But it can also be noisy</a:t>
            </a:r>
          </a:p>
          <a:p>
            <a:r>
              <a:rPr lang="en-CA" sz="1800" dirty="0"/>
              <a:t>Data obtained from oddsportal.com, but missing several games - observations fall to 370</a:t>
            </a:r>
          </a:p>
          <a:p>
            <a:pPr marL="0" indent="0">
              <a:buNone/>
            </a:pPr>
            <a:endParaRPr lang="en-CA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7138CC-4F45-405A-A169-1FF1DF0A9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774985"/>
              </p:ext>
            </p:extLst>
          </p:nvPr>
        </p:nvGraphicFramePr>
        <p:xfrm>
          <a:off x="2385393" y="3067879"/>
          <a:ext cx="6771860" cy="230587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54372">
                  <a:extLst>
                    <a:ext uri="{9D8B030D-6E8A-4147-A177-3AD203B41FA5}">
                      <a16:colId xmlns:a16="http://schemas.microsoft.com/office/drawing/2014/main" val="3928496545"/>
                    </a:ext>
                  </a:extLst>
                </a:gridCol>
                <a:gridCol w="1354372">
                  <a:extLst>
                    <a:ext uri="{9D8B030D-6E8A-4147-A177-3AD203B41FA5}">
                      <a16:colId xmlns:a16="http://schemas.microsoft.com/office/drawing/2014/main" val="3789269024"/>
                    </a:ext>
                  </a:extLst>
                </a:gridCol>
                <a:gridCol w="1354372">
                  <a:extLst>
                    <a:ext uri="{9D8B030D-6E8A-4147-A177-3AD203B41FA5}">
                      <a16:colId xmlns:a16="http://schemas.microsoft.com/office/drawing/2014/main" val="4054830531"/>
                    </a:ext>
                  </a:extLst>
                </a:gridCol>
                <a:gridCol w="1354372">
                  <a:extLst>
                    <a:ext uri="{9D8B030D-6E8A-4147-A177-3AD203B41FA5}">
                      <a16:colId xmlns:a16="http://schemas.microsoft.com/office/drawing/2014/main" val="728237308"/>
                    </a:ext>
                  </a:extLst>
                </a:gridCol>
                <a:gridCol w="1354372">
                  <a:extLst>
                    <a:ext uri="{9D8B030D-6E8A-4147-A177-3AD203B41FA5}">
                      <a16:colId xmlns:a16="http://schemas.microsoft.com/office/drawing/2014/main" val="550625813"/>
                    </a:ext>
                  </a:extLst>
                </a:gridCol>
              </a:tblGrid>
              <a:tr h="384313"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min(CV score)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max(CV score)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684398"/>
                  </a:ext>
                </a:extLst>
              </a:tr>
              <a:tr h="384313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Logit_bets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7642169"/>
                  </a:ext>
                </a:extLst>
              </a:tr>
              <a:tr h="384313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rf_bets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706006"/>
                  </a:ext>
                </a:extLst>
              </a:tr>
              <a:tr h="384313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xgc_bets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1552016"/>
                  </a:ext>
                </a:extLst>
              </a:tr>
              <a:tr h="384313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mlp_bets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615553"/>
                  </a:ext>
                </a:extLst>
              </a:tr>
              <a:tr h="384313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seq_nn_bets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1416403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A8A05E-EE05-49A2-AB52-3C5D297BEABC}"/>
              </a:ext>
            </a:extLst>
          </p:cNvPr>
          <p:cNvSpPr txBox="1">
            <a:spLocks/>
          </p:cNvSpPr>
          <p:nvPr/>
        </p:nvSpPr>
        <p:spPr>
          <a:xfrm>
            <a:off x="838200" y="5789819"/>
            <a:ext cx="10515600" cy="836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Lower observations hurts the model performance</a:t>
            </a:r>
          </a:p>
          <a:p>
            <a:r>
              <a:rPr lang="en-CA" dirty="0"/>
              <a:t>Adding betting odds is the model with the most potential, but needs better odds data (it is possible to buy this)</a:t>
            </a:r>
          </a:p>
        </p:txBody>
      </p:sp>
    </p:spTree>
    <p:extLst>
      <p:ext uri="{BB962C8B-B14F-4D97-AF65-F5344CB8AC3E}">
        <p14:creationId xmlns:p14="http://schemas.microsoft.com/office/powerpoint/2010/main" val="236829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E2D9-A6F7-44C3-87D4-44CFF8E7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cricket? And why the IPL?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87877-12BA-4C8A-9B4F-2E4EBE9A5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6062"/>
          </a:xfrm>
        </p:spPr>
        <p:txBody>
          <a:bodyPr>
            <a:normAutofit/>
          </a:bodyPr>
          <a:lstStyle/>
          <a:p>
            <a:r>
              <a:rPr lang="en-US" dirty="0"/>
              <a:t>Viewership for the 2011 World Cup final was estimated at 558 million (viewership for Super Bowl in 2017 was 111 million)</a:t>
            </a:r>
          </a:p>
          <a:p>
            <a:r>
              <a:rPr lang="en-US" dirty="0"/>
              <a:t>Cricket betting was valued at $10 billion annually (but some estimates closer to $50 billion)</a:t>
            </a:r>
          </a:p>
          <a:p>
            <a:r>
              <a:rPr lang="en-US" dirty="0"/>
              <a:t>Indian Premier League is the richest annual tournament, played between April and May</a:t>
            </a:r>
          </a:p>
          <a:p>
            <a:r>
              <a:rPr lang="en-US" dirty="0"/>
              <a:t>Rupert Murdoch's Star India paid $2.55 billion to buy the five-year global media rights of the Indian Premier league (IPL)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2D383-820D-48B7-A963-0E755A5BAD8E}"/>
              </a:ext>
            </a:extLst>
          </p:cNvPr>
          <p:cNvSpPr txBox="1"/>
          <p:nvPr/>
        </p:nvSpPr>
        <p:spPr>
          <a:xfrm flipH="1">
            <a:off x="9369286" y="5190774"/>
            <a:ext cx="2716695" cy="2162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Sources: </a:t>
            </a:r>
          </a:p>
          <a:p>
            <a:endParaRPr lang="en-CA" sz="800" dirty="0"/>
          </a:p>
          <a:p>
            <a:r>
              <a:rPr lang="en-CA" sz="800" dirty="0">
                <a:hlinkClick r:id="rId2"/>
              </a:rPr>
              <a:t>https://www.cnbc.com/2017/09/27/indian-premier-league-cricket-a-rich-sport-is-getting-a-lot-richer.html</a:t>
            </a:r>
            <a:r>
              <a:rPr lang="en-CA" sz="800" dirty="0"/>
              <a:t> </a:t>
            </a:r>
          </a:p>
          <a:p>
            <a:r>
              <a:rPr lang="en-US" sz="800" dirty="0">
                <a:hlinkClick r:id="rId3"/>
              </a:rPr>
              <a:t>http://www.espncricinfo.com/pakistan/content/story/535250.html</a:t>
            </a:r>
            <a:r>
              <a:rPr lang="en-US" sz="800" dirty="0"/>
              <a:t> </a:t>
            </a:r>
          </a:p>
          <a:p>
            <a:r>
              <a:rPr lang="en-CA" sz="800" dirty="0">
                <a:hlinkClick r:id="rId4"/>
              </a:rPr>
              <a:t>http://www.espncricinfo.com/story/_/id/19660717/billion-people-watch-champions-trophy-final</a:t>
            </a:r>
            <a:endParaRPr lang="en-CA" sz="800" dirty="0"/>
          </a:p>
          <a:p>
            <a:r>
              <a:rPr lang="en-CA" sz="800" dirty="0">
                <a:hlinkClick r:id="rId5"/>
              </a:rPr>
              <a:t>http://fortune.com/2017/02/06/super-bowl-111-million-viewers/</a:t>
            </a:r>
            <a:endParaRPr lang="en-CA" sz="800" dirty="0"/>
          </a:p>
          <a:p>
            <a:endParaRPr lang="en-CA" sz="800" dirty="0"/>
          </a:p>
          <a:p>
            <a:endParaRPr lang="en-CA" sz="800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882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0BC5B3-3B0D-44ED-B599-9D6B2E090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67" y="630400"/>
            <a:ext cx="7371470" cy="5897177"/>
          </a:xfrm>
        </p:spPr>
      </p:pic>
    </p:spTree>
    <p:extLst>
      <p:ext uri="{BB962C8B-B14F-4D97-AF65-F5344CB8AC3E}">
        <p14:creationId xmlns:p14="http://schemas.microsoft.com/office/powerpoint/2010/main" val="1846453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0D41-BE7B-413B-9211-B2D02059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6A08-92B6-4130-A064-ED555D12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Models are able to outperform prediction based on (simplified) betting odds</a:t>
            </a:r>
          </a:p>
          <a:p>
            <a:r>
              <a:rPr lang="en-CA" dirty="0"/>
              <a:t>But there is a lot more to sports betting, so don’t bet the house just yet</a:t>
            </a:r>
          </a:p>
          <a:p>
            <a:r>
              <a:rPr lang="en-CA" dirty="0"/>
              <a:t>Ways to improve the model:</a:t>
            </a:r>
          </a:p>
          <a:p>
            <a:pPr lvl="1"/>
            <a:r>
              <a:rPr lang="en-CA" dirty="0"/>
              <a:t>Overfitting is a concern for many of models (but there are more options for data)</a:t>
            </a:r>
          </a:p>
          <a:p>
            <a:pPr lvl="1"/>
            <a:r>
              <a:rPr lang="en-CA" dirty="0"/>
              <a:t>A better data source for the betting odds</a:t>
            </a:r>
          </a:p>
          <a:p>
            <a:pPr lvl="1"/>
            <a:r>
              <a:rPr lang="en-CA" dirty="0"/>
              <a:t>Stop the leaks in the team statistics (use previous season’s data or forecast on an entire season)</a:t>
            </a:r>
          </a:p>
          <a:p>
            <a:pPr lvl="1"/>
            <a:r>
              <a:rPr lang="en-CA" dirty="0"/>
              <a:t>Tweak feature set-up for team statistics (how many batsmen and bowlers to include)</a:t>
            </a:r>
          </a:p>
          <a:p>
            <a:pPr lvl="1"/>
            <a:r>
              <a:rPr lang="en-CA" dirty="0"/>
              <a:t>Combine PCA with betting odds features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192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983A-CA49-4865-8CD1-6BB2E284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0E002-6FF1-4CD0-9DB7-8DEB04AF4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0177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6A4767-9285-4C4F-8418-A7E6CEA94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8" y="994447"/>
            <a:ext cx="11708943" cy="4683576"/>
          </a:xfrm>
        </p:spPr>
      </p:pic>
    </p:spTree>
    <p:extLst>
      <p:ext uri="{BB962C8B-B14F-4D97-AF65-F5344CB8AC3E}">
        <p14:creationId xmlns:p14="http://schemas.microsoft.com/office/powerpoint/2010/main" val="333545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01C7-4D2F-46E3-AF60-775A12F6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en-CA" dirty="0"/>
              <a:t>T20 cricket in one minute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8CCD34-D054-4436-BD76-3A7EE3194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963323"/>
              </p:ext>
            </p:extLst>
          </p:nvPr>
        </p:nvGraphicFramePr>
        <p:xfrm>
          <a:off x="838200" y="1523585"/>
          <a:ext cx="8127999" cy="47853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891796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879030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65361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Cricket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Baseball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7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Number of players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0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Number of innings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6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Length of innings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 overs (120 balls) or until all batsmen are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Unlimited balls, continues until 3 outs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9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Bowler / pitcher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 balls at a time from one ‘end’ of the 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Unlimited, until end of game or substitution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75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Ways to get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 (5 common, 5 rare)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18? (but most are rare)*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6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1 - 6 (rare cases more is possible)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1 - 4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13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Average runs per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155 (IPL 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4.17 per team (2013)**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43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How a game 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 ways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End of 9</a:t>
                      </a:r>
                      <a:r>
                        <a:rPr lang="en-CA" baseline="30000" dirty="0"/>
                        <a:t>th</a:t>
                      </a:r>
                      <a:r>
                        <a:rPr lang="en-CA" dirty="0"/>
                        <a:t> innings (if not tied)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9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Who 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Team with most 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Team with most runs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28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931CCF-C411-466F-8171-C19ECB5789AE}"/>
              </a:ext>
            </a:extLst>
          </p:cNvPr>
          <p:cNvSpPr txBox="1"/>
          <p:nvPr/>
        </p:nvSpPr>
        <p:spPr>
          <a:xfrm flipH="1">
            <a:off x="9356034" y="5404189"/>
            <a:ext cx="271669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Sources: </a:t>
            </a:r>
          </a:p>
          <a:p>
            <a:endParaRPr lang="en-CA" sz="800" dirty="0"/>
          </a:p>
          <a:p>
            <a:r>
              <a:rPr lang="en-CA" sz="800" dirty="0"/>
              <a:t>* </a:t>
            </a:r>
            <a:r>
              <a:rPr lang="en-CA" sz="800" dirty="0">
                <a:hlinkClick r:id="rId2"/>
              </a:rPr>
              <a:t>https://www.foxsports.com/mlb/gallery/types-of-baseball-outs-ranked-mlb-flyout-caught-stealing-strike-base-042517</a:t>
            </a:r>
            <a:endParaRPr lang="en-CA" sz="800" dirty="0"/>
          </a:p>
          <a:p>
            <a:r>
              <a:rPr lang="en-CA" sz="800" dirty="0"/>
              <a:t>**</a:t>
            </a:r>
          </a:p>
          <a:p>
            <a:r>
              <a:rPr lang="en-CA" sz="800" dirty="0">
                <a:hlinkClick r:id="rId3"/>
              </a:rPr>
              <a:t>https://www.sportingcharts.com/articles/mlb/what-is-the-average-number-of-runs-scored-in-an-mlb-game.aspx</a:t>
            </a:r>
            <a:endParaRPr lang="en-CA" sz="800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367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C92C-F3E4-4B16-9996-B0B707E2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541193"/>
            <a:ext cx="10515600" cy="1092959"/>
          </a:xfrm>
        </p:spPr>
        <p:txBody>
          <a:bodyPr/>
          <a:lstStyle/>
          <a:p>
            <a:r>
              <a:rPr lang="en-CA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E941-39FB-4846-8F6D-375F645F1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44308"/>
            <a:ext cx="10515600" cy="860355"/>
          </a:xfrm>
        </p:spPr>
        <p:txBody>
          <a:bodyPr/>
          <a:lstStyle/>
          <a:p>
            <a:r>
              <a:rPr lang="en-CA" dirty="0"/>
              <a:t>Machine learning models can outperform betting odds in determining the winner of an IPL match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76EC89-5899-4DF8-832D-52C1DC2CC13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Hypothesis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2D4631-60A0-490F-A634-2045F2F62034}"/>
              </a:ext>
            </a:extLst>
          </p:cNvPr>
          <p:cNvSpPr txBox="1">
            <a:spLocks/>
          </p:cNvSpPr>
          <p:nvPr/>
        </p:nvSpPr>
        <p:spPr>
          <a:xfrm>
            <a:off x="990600" y="3617664"/>
            <a:ext cx="10515600" cy="25710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Preparation and processing of data</a:t>
            </a:r>
          </a:p>
          <a:p>
            <a:r>
              <a:rPr lang="en-CA" dirty="0"/>
              <a:t>Descriptive statistics and visualization</a:t>
            </a:r>
          </a:p>
          <a:p>
            <a:r>
              <a:rPr lang="en-CA" dirty="0"/>
              <a:t>Generate models</a:t>
            </a:r>
          </a:p>
          <a:p>
            <a:pPr lvl="1"/>
            <a:r>
              <a:rPr lang="en-CA" dirty="0"/>
              <a:t>Logistic Regression</a:t>
            </a:r>
          </a:p>
          <a:p>
            <a:pPr lvl="1"/>
            <a:r>
              <a:rPr lang="en-CA" dirty="0"/>
              <a:t>Random Forest Classifier</a:t>
            </a:r>
          </a:p>
          <a:p>
            <a:pPr lvl="1"/>
            <a:r>
              <a:rPr lang="en-CA" dirty="0"/>
              <a:t>Extreme Gradient Boosting Classifier (</a:t>
            </a:r>
            <a:r>
              <a:rPr lang="en-CA" dirty="0" err="1"/>
              <a:t>xgboost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Neural Networks: Multiplayer Perceptron and Sequential model</a:t>
            </a:r>
          </a:p>
        </p:txBody>
      </p:sp>
    </p:spTree>
    <p:extLst>
      <p:ext uri="{BB962C8B-B14F-4D97-AF65-F5344CB8AC3E}">
        <p14:creationId xmlns:p14="http://schemas.microsoft.com/office/powerpoint/2010/main" val="241199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F18E-0303-4E87-B8E1-F4D2CC85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28912-5B60-4FE4-86F4-FD9B436A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83608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The bulk of the data used are from a Kaggle dataset by </a:t>
            </a:r>
            <a:r>
              <a:rPr lang="en-CA" dirty="0" err="1"/>
              <a:t>Manas</a:t>
            </a:r>
            <a:r>
              <a:rPr lang="en-CA" dirty="0"/>
              <a:t>: “Indian Premier League (Cricket)”</a:t>
            </a:r>
          </a:p>
          <a:p>
            <a:r>
              <a:rPr lang="en-CA" dirty="0"/>
              <a:t>Two datasets</a:t>
            </a:r>
          </a:p>
          <a:p>
            <a:pPr lvl="1"/>
            <a:r>
              <a:rPr lang="en-CA" dirty="0"/>
              <a:t>Ball-by-ball information for each match (batsman, bowler, teams, outcomes for each ball)</a:t>
            </a:r>
          </a:p>
          <a:p>
            <a:pPr lvl="1"/>
            <a:r>
              <a:rPr lang="en-CA" dirty="0"/>
              <a:t>Match-level information (teams, venue, team batting first, umpires, win by stats)</a:t>
            </a:r>
          </a:p>
          <a:p>
            <a:r>
              <a:rPr lang="en-CA" dirty="0"/>
              <a:t>636 matches played between 2008 – 2017, but keep only 557 matches (mainly from dropping 2009 season)</a:t>
            </a:r>
          </a:p>
          <a:p>
            <a:r>
              <a:rPr lang="en-CA" dirty="0"/>
              <a:t>This amounted to 132,806 balls bowled to 443 batsmen and 340 bowlers</a:t>
            </a:r>
          </a:p>
          <a:p>
            <a:r>
              <a:rPr lang="en-CA" dirty="0"/>
              <a:t>13 teams (but max of 9 in a season) playing across 23 cities (so clearly a home team mismatch)</a:t>
            </a:r>
          </a:p>
          <a:p>
            <a:r>
              <a:rPr lang="en-CA" dirty="0"/>
              <a:t>Main activities</a:t>
            </a:r>
          </a:p>
          <a:p>
            <a:pPr lvl="1"/>
            <a:r>
              <a:rPr lang="en-CA" dirty="0"/>
              <a:t>Clean up the datasets: common spelling, remove draws and abandoned games, process data into easier formats, drop the 2009 season</a:t>
            </a:r>
          </a:p>
          <a:p>
            <a:pPr lvl="1"/>
            <a:r>
              <a:rPr lang="en-CA" dirty="0"/>
              <a:t>Create a home team feature</a:t>
            </a:r>
          </a:p>
          <a:p>
            <a:pPr lvl="1"/>
            <a:r>
              <a:rPr lang="en-CA" dirty="0"/>
              <a:t>Aggregate and merge runs and wickets from ball-by-ball dataset into the match dataset</a:t>
            </a:r>
          </a:p>
          <a:p>
            <a:pPr lvl="1"/>
            <a:r>
              <a:rPr lang="en-CA" dirty="0"/>
              <a:t>Create squad level statistics: Summarize individual information from ball-by-ball information to generate team-level statistics (e.g. team batting average and batting strike rate; team bowling average, strike rate and economy)</a:t>
            </a:r>
          </a:p>
        </p:txBody>
      </p:sp>
    </p:spTree>
    <p:extLst>
      <p:ext uri="{BB962C8B-B14F-4D97-AF65-F5344CB8AC3E}">
        <p14:creationId xmlns:p14="http://schemas.microsoft.com/office/powerpoint/2010/main" val="428844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A60D-ACE6-419F-86BF-A3D2C94A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set of 56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20E4D-D517-490E-B066-D366F7CD1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Aggregate these stats to form team statistics</a:t>
            </a:r>
          </a:p>
          <a:p>
            <a:pPr lvl="1"/>
            <a:r>
              <a:rPr lang="en-CA" dirty="0"/>
              <a:t>Team batting average (top 7 batsmen in the season)</a:t>
            </a:r>
          </a:p>
          <a:p>
            <a:pPr lvl="1"/>
            <a:r>
              <a:rPr lang="en-CA" dirty="0"/>
              <a:t>Team batting strike rate (top 7 batsmen)</a:t>
            </a:r>
          </a:p>
          <a:p>
            <a:pPr lvl="1"/>
            <a:r>
              <a:rPr lang="en-CA" dirty="0"/>
              <a:t>Team bowling average (all bowlers who delivered more than 72 balls) </a:t>
            </a:r>
          </a:p>
          <a:p>
            <a:pPr lvl="1"/>
            <a:r>
              <a:rPr lang="en-CA" dirty="0"/>
              <a:t>Team bowling strike rate (&gt;72 balls)</a:t>
            </a:r>
          </a:p>
          <a:p>
            <a:pPr lvl="1"/>
            <a:r>
              <a:rPr lang="en-CA" dirty="0"/>
              <a:t>Team bowling economy (&gt; 72 balls)</a:t>
            </a:r>
          </a:p>
          <a:p>
            <a:r>
              <a:rPr lang="en-CA" dirty="0"/>
              <a:t>The teams statistics are leaky</a:t>
            </a:r>
          </a:p>
          <a:p>
            <a:r>
              <a:rPr lang="en-CA" dirty="0"/>
              <a:t>Season dummies (2008, 2010 – 2017)</a:t>
            </a:r>
          </a:p>
          <a:p>
            <a:r>
              <a:rPr lang="en-CA" dirty="0"/>
              <a:t>Home team dummies (13 including ‘no home team’)</a:t>
            </a:r>
          </a:p>
          <a:p>
            <a:r>
              <a:rPr lang="en-CA" dirty="0"/>
              <a:t>Team dummies (13 for team 1 and 13 for team 2)</a:t>
            </a:r>
          </a:p>
          <a:p>
            <a:r>
              <a:rPr lang="en-CA" dirty="0"/>
              <a:t>Betting odds taken from oddsportal.com (an aggregate measure of odds across various betting sites)</a:t>
            </a:r>
          </a:p>
        </p:txBody>
      </p:sp>
    </p:spTree>
    <p:extLst>
      <p:ext uri="{BB962C8B-B14F-4D97-AF65-F5344CB8AC3E}">
        <p14:creationId xmlns:p14="http://schemas.microsoft.com/office/powerpoint/2010/main" val="78670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0" descr="data:image/png;base64,iVBORw0KGgoAAAANSUhEUgAAAe0AAAFlCAYAAADGV7BOAAAABHNCSVQICAgIfAhkiAAAAAlwSFlz%0AAAALEgAACxIB0t1+/AAAIABJREFUeJzt3XlclXXe//H3AVQMxKVbme4oc8Ec82GmhCKJueKaWS5p%0Ag5njkqWGKYKKomEq46hjWC7tiablNs40UyrjUqJkTZZya6W3a+6Zsikc8Pv7o5/n1lwGwwN+j6/n%0AX5zrLJ/Ph+19vtc513UcxhgjAABwy/Mq7QYAAEDRENoAAFiC0AYAwBKENgAAliC0AQCwBKENAIAl%0ACG1Y5/Dhw7r//vv10UcfXbb9rbfeUlxc3E2r06pVK+3YseOmPd71ZGdn66mnnlKnTp306aeflkjN%0AmyE1NVWTJ08utforVqzQ4MGDS60+UNJ8SrsB4Lfw8vJSUlKSQkJCVKNGjdJup9h27dqln376SWvX%0Ari3tVm5I69at1bp169JuA7htENqwkq+vr5599lmNHDlSS5YsUdmyZS+7Pi4uTsHBwfrjH/94xeVW%0ArVqpc+fO2rBhg86cOaNhw4bp3//+tzIyMuTj46O5c+cqMDBQkrR48WLt3r1b+fn5evbZZ9W9e3dJ%0A0r/+9S/NnTtXTqdTvr6+io2N1UMPPaTk5GRt375dJ06c0P33368///nPl/W1bt06zZkzR4WFhfL3%0A99eYMWPk7++vsWPH6vjx4+ratauWLl0qX19f130OHDigsWPH6uzZs6pataqMMXrsscf0xBNPaN68%0AeVq3bp3y8vJ07tw5xcbGqm3btkpOTtbBgwd16NAhnThxQg0aNFB4eLhWrVqlw4cPKyYmRp07d5Yk%0AzZ07V2vWrNGFCxd09913KyEhQYGBgVqzZo3mzp0rh8Mhb29vjR49Wg8//PBl86xYsUKffvqp5s+f%0Ar6ioKDVs2FD//ve/dfToUTVu3FhJSUny8rp8h15WVpZeeeUVff/993I6nQoLC9Po0aPl4+OjZcuW%0AaenSpXI6nTp79qwGDhyoPn36SJLmz5+vlStXysfHR9WrV9e0adMkSSdPntSgQYN09OhReXt7a8aM%0AGapVq9ZlNU+ePKnY2Fj9/PPPkqQWLVooOjpakvTRRx/pgw8+0IULF1SpUiWNHz9etWrV0r59+/Ty%0Ayy8rNzdXJ06cUN26dfWXv/xF5cqV06uvvqq1a9eqTJkyqly5sqZOnapq1arpyy+/1J/+9CedO3dO%0AZcqUUXR0tCIiIrRixQqtXbtWXl5eOnDggMqUKaOkpCTVqVPnRn7tAckAljl06JBp2LChKSwsNH36%0A9DHTpk0zxhjz5ptvmtjYWGOMMbGxsebNN9903efSyy1btjRTpkwxxhjz8ccfm7p165pdu3YZY4x5%0A/vnnzdy5c123S0hIMMYYc+zYMdO0aVPz/fffm3379pnOnTub06dPG2OM+f777014eLjJyckxr776%0AqomMjDROp/OKvvfs2WOaNWtmDh48aIwxJi0tzYSHh5usrCyzdetW06lTp6vO27NnT7No0SLXYzz4%0A4INm+fLl5vDhwyYqKsqcO3fOGGPM3//+d9O5c2djjDGvvvqqadmypcnMzDTnzp0zDz/8sJk6daox%0Axpi1a9eadu3aGWOMWblypYmOjnb1u2TJEjNgwABjjDGtW7c2X3/9tTHGmM8++8wkJydf0dvy5cvN%0AoEGDjDHG/OEPfzDDhw83hYWFJisryzzyyCNmy5YtV9wnLi7OvP/++8YYYwoKCsyoUaPMggULTHZ2%0AtunZs6fr+/r111+bhg0bGmOMWbdunWnXrp05c+aMMcaYKVOmmNdff90sX77chISEmP379xtjjElM%0ATDRjxoy5ouacOXPM+PHjjTHG5OTkmOjoaJOZmWnS09NNnz59TG5urmvODh06GGOMmTZtmlm1apUx%0Axpj8/HzTuXNn88knn5gjR46YRo0amby8PGOMMW+99ZZZu3atOX36tAkLCzPbt283xvzyexEaGmoO%0AHjxoli9fbho3bmyOHj1qjDHm5ZdfNqNHj77qzxu4HlbasJaXl5emT5+ubt266ZFHHrmh+7Zr106S%0AdM899+i//uu/VLduXUnSvffeq7Nnz7pu99RTT0mSAgMD9cgjj2jLli3y9vbWiRMn1K9fP9ftHA6H%0ADh48KElq2LChfHyu/NPaunWrmjZtqnvuuUeSFBYWpipVqmjnzp1yOBxX7fPs2bP69ttvlZKSIkmq%0AVauWmjZtKkm6++67lZSUpL/97W86cOCAvvnmG+Xk5Lju26xZM1WoUEGSVK1aNTVv3tw145kzZyRJ%0A69ev144dO/Tkk09Kki5cuKBz585Jkjp16qShQ4eqRYsWCg8P18CBA//j97Vly5by8vKSv7+/qlev%0Aftn38qINGzZox44dWrZsmSTp/PnzkiQ/Pz/NmzdPGzdu1P79+7V7927l5uZKkrZs2aL27durYsWK%0AkqQxY8ZI+mWl36BBA1WvXl2S9Pvf//6qLzE0b97ctRpv1qyZRo4cqQoVKmjDhg06cOCA6+d88Xt+%0A5swZxcTEaPPmzXrjjTe0f/9+nThxQrm5uQoMDFTdunXVrVs3RUREKCIiQmFhYdq4caPuvfdePfjg%0Ag5Kk4OBgNWrUSF988YUcDoceeOAB/e53v5Mk1atXz7qXQnBrILRhtf/+7//WxIkTFRsbq8cff9y1%0A3eFwyFxyWn2n03nZ/S7dnV6mTJlrPv6lu3aNMfLx8VFhYaHCwsL0l7/8xXXd0aNHVa1aNa1du1Z3%0A3HHHVR/LXOU0/8YYFRQUXLMHb2/vK+57cVtGRoaef/559evXT+Hh4Xr44Yc1adKkq84o6apPJC5c%0AuKABAwa4dkHn5+e7gnbEiBHq3r27Pv/8c61YsUILFizQihUrrtjdfalLd+v/+mdwac3Zs2e7dmFn%0AZmbK4XDo2LFj6tWrl3r27KnGjRurffv2Wr9+vWvmS5/YZGZmKjMz84q5rlWzQYMGSk1N1ZYtW7R1%0A61b16NFDr732mi5cuKCuXbsqJibG1duJEydUsWJFjRgxQoWFherQoYMeffRRHT16VMYYeXl5KSUl%0ARTt27NCWLVs0ZcoUNWnSROHh4VfUvfTnW5TvDfCf8O5xWK9Dhw6KiIjQe++959pWuXJl7dy5U5J0%0A+vRpffnll7/psVeuXClJOnLkiNLS0hQWFqamTZtq8+bN2rt3ryRp48aNeuyxx5SXl3fdx7p4v0OH%0ADkn6ZfV49OhR18rsavz9/dWoUSOtWLFCknTo0CFt2bJFDodD27ZtU/369fXss88qNDRUqampKiws%0AvKH5HnnkES1btkzZ2dmSpNmzZ2v06NEqKChQq1atlJubq969eyshIUF79+5VQUHBDT3+tWq+++67%0AMsYoPz9fQ4YMUUpKinbu3KkqVaro+eefV/PmzV2BXVhYqGbNmmnt2rWuPpOTk/Xuu+8Wueaf//xn%0Avf7662rTpo3GjRun2rVra//+/QoPD9fHH3+sEydOSJI++OADPfPMM5Kkzz//XC+88II6duwoh8Oh%0Ab775RoWFhdq9e7c6d+6sWrVqafDgwerXr5++++47Pfjgg9q3b5++/fZbSdIPP/ygbdu2KTQ0tNjf%0AM+AiVtrwCPHx8frqq69cl6OiojRq1ChFRkYqKCjoN//jzMvLU7du3eR0OhUfH+96p/rLL7+sl156%0AybX6njt37jVX2BfVrl1bCQkJGjp0qAoLC+Xr66t58+a5dmFfS1JSksaNG6fFixcrMDBQQUFB8vX1%0AVfPmzbVmzRp17NhRZcqUUVhYmM6ePesKtqLo0aOHjh8/rp49e8rhcOiuu+7StGnT5OPjo7Fjx2rU%0AqFHy8fGRw+HQlClTrli9/xbjxo3TK6+8oi5dusjpdKpZs2YaMGCACgoKtGzZMrVv317ly5dXgwYN%0AVKVKFR04cEAtWrTQnj171Lt3b0m/fC8TExO1Zs2aItV85plnFBcXp86dO6ts2bK6//77XV8PHDhQ%0A/fv3l8PhkL+/v+bMmSOHw6ERI0bohRdeUMWKFVW+fHk9/PDDOnjwoHr06KEOHTroySef1B133CFf%0AX1/Fx8erSpUqmj17thITE3X+/Hk5HA5NnTpVNWrU0Ndff13s7xsgSQ7DPhrgljZ37ly1a9dOtWrV%0AUlZWlh577DG98cYbql27dmm3BqCEsdIGbnH33XefRowYIS8vLxUWFmrgwIEENnCbYqUNAIAleCMa%0AAACWILQBALDELfua9vnz57Vz505VrVrVdVwqAACerLCwUCdPnlT9+vUvO7b/ols2tHfu3Kmnn366%0AtNsAAKDELVq0SCEhIVdsv2VDu2rVqpJ+afziqf8AAPBkx44d09NPP+3KwF+7ZUP74i7x3/3udwoK%0ACirlbgAAKDnXelmYN6IBAGAJQhsAAEsQ2gAAWILQBgDAEoQ2AACWILQBALAEoQ0AgCUIbQAALEFo%0AAwBgCUIbAABLENoAAFjilj33OFBSnl3ZvrRbuK53un1SpNt1WvG6mzv57T5+4vnSbgHwCKy0AQCw%0ABKENAIAlCG0AACxBaAMAYAlCGwAASxDaAABYgtAGAMAShDYAAJYgtAEAsAShDQCAJQhtAAAs4bZz%0Aj69YsUIrV66UJOXl5WnXrl1avHixpkyZIofDoeDgYCUkJMjLi+cNAAAUhdsS84knntDChQu1cOFC%0APfDAA4qPj9drr72m6OhoLV68WMYYpaamuqs8AAAex+3L3B07dmjPnj3q1auXMjIyFBoaKkmKiIhQ%0AWlqau8sDAOAx3B7a8+fP1wsvvCBJMsbI4XBIkvz8/JSVleXu8gAAeAy3hnZmZqb27dunpk2b/lLs%0Aktevc3JyFBAQ4M7yAAB4FLeG9rZt2xQWFua6XK9ePaWnp0uSNm3apJCQEHeWBwDAo7g1tPft26eg%0AoCDX5djYWCUnJ6tXr15yOp2KjIx0Z3kAADyK2w75kqQBAwZcdrlGjRpKSUlxZ0mUsIXv3rpPvKL6%0AfVraLQDATcVB0gAAWILQBgDAEoQ2AACWILQBALAEoQ0AgCUIbQAALEFoAwBgCUIbAABLENoAAFiC%0A0AYAwBKENgAAliC0AQCwBKENAIAlCG0AACxBaAMAYAlCGwAASxDaAABYgtAGAMAShDYAAJYgtAEA%0AsAShDQCAJQhtAAAsQWgDAGAJQhsAAEsQ2gAAWILQBgDAEoQ2AACWILQBALAEoQ0AgCUIbQAALEFo%0AAwBgCR93Pvj8+fP1r3/9S06nU71791ZoaKji4uLkcDgUHByshIQEeXnxvAEAgKJwW2Kmp6fr66+/%0A1gcffKCFCxfq2LFjmjp1qqKjo7V48WIZY5Samuqu8gAAeBy3hfbnn3+uOnXq6IUXXtBzzz2nRx99%0AVBkZGQoNDZUkRUREKC0tzV3lAQDwOG7bPf7zzz/ryJEjmjdvng4fPqwhQ4bIGCOHwyFJ8vPzU1ZW%0AlrvKAwDgcdwW2pUqVVLNmjVVtmxZ1axZU+XKldOxY8dc1+fk5CggIMBd5QEA8Dhu2z3euHFjffbZ%0AZzLG6Pjx4zp37pzCwsKUnp4uSdq0aZNCQkLcVR4AAI/jtpV2y5YttW3bNnXv3l3GGE2YMEFBQUEa%0AP368Zs6cqZo1ayoyMtJd5QEA8DhuPeRr9OjRV2xLSUlxZ0lrfDv3sdJu4boaDFld2i0AAH6Fg6QB%0AALAEoQ0AgCUIbQAALOHW17QB4EY8tuzvpd3Cda3u3rm0W8BtjpU2AACWILQBALAEu8cBAB7r+Kxv%0AS7uF6woc0eCGbs9KGwAASxDaAABYgtAGAMAS1r2mfXLurX0a1KpD/lDaLQDATbH5/ZOl3cI1hfet%0AWtotlApW2gAAWILQBgDAEoQ2AACWILQBALAEoQ0AgCUIbQAALEFoAwBgCeuO0waAW93wlYdKu4Xr%0AerXbPaXdAn4jVtoAAFiC0AYAwBKENgAAliC0AQCwBKENAIAlCG0AACxBaAMAYAlCGwAASxDaAABY%0AgtAGAMAShDYAAJZw67nHu3XrJn9/f0lSUFCQnnvuOcXFxcnhcCg4OFgJCQny8uJ5AwAAReG20M7L%0Ay5MxRgsXLnRte+655xQdHa0mTZpowoQJSk1NVdu2bd3VAgAAHsVty9zdu3fr3Llz6t+/v/r27avt%0A27crIyNDoaGhkqSIiAilpaW5qzwAAB7HbSttX19f/fGPf1SPHj20f/9+DRw4UMYYORwOSZKfn5+y%0AsrLcVR4AAI/jttCuUaOGqlevLofDoRo1aqhSpUrKyMhwXZ+Tk6OAgAB3lQcAwOO4bff4smXLNG3a%0ANEnS8ePHlZ2drfDwcKWnp0uSNm3apJCQEHeVBwDA47htpd29e3eNGTNGvXv3lsPh0JQpU1S5cmWN%0AHz9eM2fOVM2aNRUZGemu8gAAeBy3hXbZsmU1Y8aMK7anpKS4qyQAAB6Ng6QBALAEoQ0AgCUIbQAA%0ALEFoAwBgCUIbAABLENoAAFiC0AYAwBKENgAAliC0AQCwBKENAIAlCG0AACxBaAMAYAlCGwAASxDa%0AAABYgtAGAMAShDYAAJYgtAEAsAShDQCAJQhtAAAsQWgDAGAJQhsAAEsQ2gAAWILQBgDAEoQ2AACW%0AILQBALAEoQ0AgCUIbQAALFGk0E5MTLxiW2xs7E1vBgAAXJvP9a4cN26cDh06pJ07d+qHH35wbS8o%0AKFBWVpbbmwMAAP/nuqE9ZMgQ/fjjj3rllVc0dOhQ13Zvb2/VqlXL7c0BAID/c93QDgoKUlBQkFav%0AXq3s7GxlZWXJGCNJys3NVaVKlUqkSQAA8B9C+6L58+dr/vz5l4W0w+FQamrqde/3008/6YknntDb%0Ab78tHx8fxcXFyeFwKDg4WAkJCfLy4n1wAAAUVZFC+6OPPtK6detUpUqVIj+w0+nUhAkT5OvrK0ma%0AOnWqoqOj1aRJE02YMEGpqalq27btb+saAIDbUJGWunfddZcqVqx4Qw+clJSkp556StWqVZMkZWRk%0AKDQ0VJIUERGhtLS0G2wVAIDbW5FW2vfdd5/69OmjJk2aqGzZsq7tl7457VIrVqxQlSpV1Lx5cy1Y%0AsECSZIyRw+GQJPn5+fHucwAAblCRQjswMFCBgYFFftDly5fL4XBoy5Yt2rVrl2JjY3X69GnX9Tk5%0AOQoICLjxbgEAuI0VKbSvtaK+lkWLFrm+joqK0sSJEzV9+nSlp6erSZMm2rRpk5o2bXpjnQIAcJsr%0AUmjXrVvXtWv7omrVqmnjxo1FLhQbG6vx48dr5syZqlmzpiIjI2+sUwAAbnNFCu3du3e7vnY6nVq3%0Abp22b99epAILFy50fZ2SknKD7QEAgItu+EDpMmXKqEOHDtq6das7+gEAANdQpJX2qlWrXF8bY/TD%0ADz+oTJkybmsKAABcqUihnZ6eftnlypUra9asWW5pCAAAXF2RQnvq1KlyOp3at2+fCgsLFRwcLB+f%0AIt0VAADcJEVK3p07d2r48OGqVKmSLly4oFOnTum1117Tgw8+6O7+AADA/1ek0J48ebJmzZrlCunt%0A27crMTFRy5Ytc2tzAADg/xTp3eO5ubmXraobNmyovLw8tzUFAACuVKTQrlixotatW+e6vG7dOj5L%0AGwCAElak3eOJiYkaPHiwxo0b59q2ZMkStzUFAACuVKSV9qZNm1S+fHmtX79e7733nqpUqaIvvvjC%0A3b0BAIBLFCm0P/zwQ33wwQe64447VLduXa1YsYJTkgIAUMKKFNpOp/OyM6BxNjQAAEpekV7TbtOm%0AjZ555hl16NBBkrRmzRq1bt3arY0BAIDLFSm0Y2Ji9Mknn2jbtm3y8fFR37591aZNG3f3BgAALlHk%0Ac5G2b99e7du3d2cvAADgOm74ozkBAEDpILQBALAEoQ0AgCUIbQAALEFoAwBgCUIbAABLENoAAFiC%0A0AYAwBKENgAAliC0AQCwBKENAIAlCG0AACxBaAMAYAlCGwAASxDaAABYosifp32jCgsLFR8fr337%0A9snhcGjSpEkqV66c4uLi5HA4FBwcrISEBHl58bwBAICicFtor1+/XpK0ZMkSpaena9asWTLGKDo6%0AWk2aNNGECROUmpqqtm3buqsFAAA8ituWuW3atFFiYqIk6ciRIwoICFBGRoZCQ0MlSREREUpLS3NX%0AeQAAPI5b9037+PgoNjZWiYmJ6tKli4wxcjgckiQ/Pz9lZWW5szwAAB7F7S8oJyUl6dNPP9X48eOV%0Al5fn2p6Tk6OAgAB3lwcAwGO4LbRXrVql+fPnS5LKly8vh8Oh+vXrKz09XZK0adMmhYSEuKs8AAAe%0Ax21vRGvXrp3GjBmjp59+WgUFBRo7dqxq1aql8ePHa+bMmapZs6YiIyPdVR4AAI/jttC+4447NHv2%0A7Cu2p6SkuKskAAAejYOkAQCwBKENAIAlCG0AACxBaAMAYAlCGwAASxDaAABYgtAGAMAShDYAAJYg%0AtAEAsAShDQCAJQhtAAAsQWgDAGAJQhsAAEsQ2gAAWILQBgDAEoQ2AACWILQBALAEoQ0AgCUIbQAA%0ALEFoAwBgCUIbAABLENoAAFiC0AYAwBKENgAAliC0AQCwBKENAIAlCG0AACxBaAMAYAlCGwAASxDa%0AAABYgtAGAMASPu54UKfTqbFjx+rHH39Ufn6+hgwZotq1aysuLk4Oh0PBwcFKSEiQlxfPGQAAKCq3%0AhPbq1atVqVIlTZ8+XWfOnNHjjz+uunXrKjo6Wk2aNNGECROUmpqqtm3buqM8AAAeyS1L3fbt2+vF%0AF1+UJBlj5O3trYyMDIWGhkqSIiIilJaW5o7SAAB4LLeEtp+fn/z9/ZWdna3hw4crOjpaxhg5HA7X%0A9VlZWe4oDQCAx3Lbi8pHjx5V37591bVrV3Xp0uWy169zcnIUEBDgrtIAAHgkt4T2qVOn1L9/f8XE%0AxKh79+6SpHr16ik9PV2StGnTJoWEhLijNAAAHsstoT1v3jxlZmbq9ddfV1RUlKKiohQdHa3k5GT1%0A6tVLTqdTkZGR7igNAIDHcsu7x+Pj4xUfH3/F9pSUFHeUAwDgtsCB0gAAWILQBgDAEoQ2AACWILQB%0AALAEoQ0AgCUIbQAALEFoAwBgCUIbAABLENoAAFiC0AYAwBKENgAAliC0AQCwBKENAIAlCG0AACxB%0AaAMAYAlCGwAASxDaAABYgtAGAMAShDYAAJYgtAEAsAShDQCAJQhtAAAsQWgDAGAJQhsAAEsQ2gAA%0AWILQBgDAEoQ2AACWILQBALAEoQ0AgCUIbQAALOHW0P7mm28UFRUlSTpw4IB69+6tPn36KCEhQRcu%0AXHBnaQAAPI7bQvuNN95QfHy88vLyJElTp05VdHS0Fi9eLGOMUlNT3VUaAACP5LbQvvfee5WcnOy6%0AnJGRodDQUElSRESE0tLS3FUaAACP5LbQjoyMlI+Pj+uyMUYOh0OS5Ofnp6ysLHeVBgDAI5XYG9G8%0AvP6vVE5OjgICAkqqNAAAHqHEQrtevXpKT0+XJG3atEkhISElVRoAAI9QYqEdGxur5ORk9erVS06n%0AU5GRkSVVGgAAj+Dzn2/y2wUFBenDDz+UJNWoUUMpKSnuLAcAgEfj5CoAAFiC0AYAwBKENgAAliC0%0AAQCwBKENAIAlCG0AACxBaAMAYAlCGwAASxDaAABYgtAGAMAShDYAAJYgtAEAsAShDQCAJQhtAAAs%0AQWgDAGAJQhsAAEsQ2gAAWILQBgDAEoQ2AACWILQBALAEoQ0AgCUIbQAALEFoAwBgCUIbAABLENoA%0AAFiC0AYAwBKENgAAliC0AQCwBKENAIAlCG0AACxBaAMAYAmfkix24cIFTZw4Ud99953Kli2ryZMn%0Aq3r16iXZAgAA1irRlfa6deuUn5+vpUuXauTIkZo2bVpJlgcAwGolutL+6quv1Lx5c0lSw4YNtXPn%0AzmvetrCwUJJ07Nixy7afPnvGfQ3eBHmHDxfpdifOOt3cSfEcLuIcZ87cunMUdYbzp2/dGaSiz+H8%0AOdPNnfx2RZ/htJs7KZ6iznHu9LH/fKNSdPiwo0i3O3Xm1v15HD6cV6Tbnco84eZOisf5q9+pi5l3%0AMQN/zWGMMW7v6v8bN26c2rVrpxYtWkiSHn30Ua1bt04+Plc+d/jyyy/19NNPl1RrAADcMhYtWqSQ%0AkJArtpfoStvf3185OTmuyxcuXLhqYEtS/fr1tWjRIlWtWlXe3t4l1SIAAKWmsLBQJ0+eVP369a96%0AfYmGdqNGjbR+/Xp17NhR27dvV506da55W19f36s+ywAAwJNd7w3aJbp7/OK7x7///nsZYzRlyhTV%0AqlWrpMoDAGC1Eg1tAADw23FyFQAALEFoAwBgiRJ9I1pJcTqdGjt2rH788Ufl5+dryJAhql27tuLi%0A4uRwOBQcHKyEhAR5eXnpww8/1JIlS+Tj46MhQ4aoZcuWysrK0ogRI5Sbm6uyZctq+vTpqlq16i09%0AhySdPn1avXv31urVq1WuXDmdP39eMTEx+umnn+Tn56ekpCRVqVLFqhkuWrt2rT755BPNmDGjRPu/%0AWXNkZWUpJiZG2dnZcjqdiouL00MPPWTdHLm5uRo5cqQyMzNVpkwZJSUlKTAw0KoZLtq7d6969uyp%0AtLS0y7bbMocxRhEREbrvvvsk/XLui5EjR1o1Q2FhoaZOnaqdO3cqPz9fw4YNU8uWLUt0hpsxx4IF%0AC/TZZ59JkjIzM3Xq1Clt3rzZPc0aD7Rs2TIzefJkY4wxP//8s2nRooUZPHiw2bp1qzHGmPHjx5s1%0Aa9aYEydOmM6dO5u8vDyTmZnp+vrdd981SUlJxhhjli5daqZOnXpLz2GMMZs2bTJdu3Y1Dz30kDl/%0A/rwxxpi3337bvPrqq8YYY/7+97+bxMRE62YwxpjExEQTGRlpoqOjS7z/i4o7x+zZs80777xjjDFm%0A79695vHHHy/5IUzx53jnnXdMcnKyMcaY5cuXW/s7lZWVZQYOHGiaNm162faSVNw59u/fbwYPHlwq%0AvV9U3BmWL19uEhISjDHGHDt2zPU3UtJuxu/URYMGDTKfffaZ23r1yN3j7du314svvihJMsbI29tb%0AGRkZCg0NlSRFREQoLS1N3377rR566CGVLVtWFSpU0L333qvdu3erTp06ruPJs7Ozr3ks+a0yhyR5%0AeXnpnXduSxEtAAAHPklEQVTeUaVKlVz3v/QMdBEREdqyZUsJT1D8GaRfDhWcOHFiifb9a8Wdo1+/%0Afnrqqack/XIcZmms7KSbM8eQIUMkSUeOHFFAQEAJT1D8GYwxGj9+vF566SWVL1++xPu/qLhzZGRk%0A6Pjx44qKitLAgQP1v//7v9bN8PnnnyswMFCDBg1SfHy8WrVqVeIzSDfn/5QkrVmzRgEBAXrkkUfc%0A1qtHhrafn5/8/f2VnZ2t4cOHKzo6WsYYORwO1/VZWVnKzs5WhQoVLrtfdna2KleurM2bN6tjx456%0A66231L1791t6DkkKDw9X5cqVL7v/pfNdetuSVNwZJKljx46u25eW4s4REBAgX19fnTx5UjExMXrp%0ApZdKfAbp5vw8vL291bdvX6WkpKht27Yl2r9U/BnmzJmjFi1aqG7duiXe+6WKO0fVqlU1aNAgLVy4%0AUIMHD1ZMTIx1M/z88886ePCg5s+fr4EDB2rMmDElPoN0c/4uJGn+/PkaOnSoW3v1yNCWpKNHj6pv%0A377q2rWrunTp4notQpJycnIUEBBwxRnacnJyVKFCBc2ZM0cDBgzQP/7xD7311lsaNmxYaYwgqWhz%0AXMul8/2n27pTcWa4lRR3ju+++079+vXTiBEjXM/gS8PN+Hm8//77WrRoUan9bRRnhtWrV2v58uWK%0AiorSyZMn1b9//5Jo+aqKM0f9+vXVunVrSVJISIhOnDghUwpH8BZnhkqVKunRRx+Vw+FQaGio9u/f%0AXwIdX11x/y727NmjgIAAt39ypUeG9qlTp9S/f3/FxMS4Vsn16tVTenq6JGnTpk0KCQlRgwYN9NVX%0AXykvL09ZWVnau3ev6tSpo4CAANcK9c4777ws2G/FOa6lUaNG2rhxo+u2jRs3dn/Tv1LcGW4VxZ1j%0Az549evHFFzVjxgzXufdLQ3HnmD9/vlatWiXpl9VHaZxiuLgzrF27VgsXLtTChQtVtWpVvf322yXS%0A968Vd445c+bovffekyTt3r1bd911V4nvkSruDI0bN3b9j7o4Q2m4Gf+n0tLSFBER4fZePfLkKpMn%0AT9Y///lP1axZ07Vt3Lhxmjx5spxOp2rWrKnJkyfL29tbH374oZYuXSpjjAYPHqzIyEgdP35c8fHx%0Ays3NVUFBgYYPH67w8PBbeo6LWrVqpX/+858qV66czp07p9jYWJ08eVJlypTRjBkzSvxd8MWd4aL0%0A9HQtWbJEs2bNKtH+LyruHEOGDNF3332nu+++W9Ive0Hmzp1r3RynTp1SbGys8vPzVVhYqJEjR5b4%0Ak8Gb9Tt1ve0lobhznD17VjExMcrNzZW3t7cmTJhQ4meYLO4M+fn5SkhI0N69e2WM0cSJE/XAAw+U%0A6Aw3Yw5JmjRpksLDw9WmTRu39uqRoQ0AgCfyyN3jAAB4IkIbAABLENoAAFiC0AYAwBKENgAAliC0%0AAQCwBKENAIAlPPKjOYHb2bFjxzRq1Cjl5ubKy8tL8fHx8vLy0tSpU3X+/HlVrlxZkyZN0j333KMv%0AvvhCs2bN0vnz510n6+jQoYP+9re/6c0335S3t7eCgoI0ffp0lStXTvPmzdPq1avl7e2t8PBwxcTE%0A6OjRoxo6dKiCg4O1a9cu3XnnnZo9e/ZVP1ABQDG57fPDAJSK5ORk88YbbxhjjNm6datZsGCB6dKl%0Ai/nxxx+NMb98tOAzzzxjjDFm2LBhZs+ePcYYY9LS0kznzp2NMca0atXKnDp1yhhjzMyZM83//M//%0AmA0bNpgePXqYc+fOGafTaZ577jmTkpJiDh06ZO6//36TkZFhjDFm6NCh5v333y/JkYHbBittwMOE%0AhYVp2LBh2rVrl1q0aKEWLVro9ddfd32kpvTLJ8BJ0vTp07V+/Xp98skn+uabb1zn2W/ZsqV69+6t%0A1q1bKzIyUr///e+1evVqderUSb6+vpKkJ598UqtWrVKLFi105513ql69epKk4OBgnT17toSnBm4P%0AhDbgYRo3bqyPP/5YGzZs0D/+8Q999NFHCgoK0l//+ldJv3ye96lTpyRJffr0UZMmTdSkSROFhYVp%0A1KhRkqT4+Hjt3r1bGzduVExMjIYOHaoLFy5cUaugoECSLjt3t8PhKJVPmwJuB7wRDfAwf/rTn/TX%0Av/5V3bp104QJE7R7926dPXtWX375pSRp+fLlGjVqlM6cOaP9+/frxRdfVIsWLbR582YVFhaqoKBA%0A7dq1U+XKlTV48GB17dpVu3btUtOmTfXxxx/r/PnzKigo0PLly9W0adNSnha4vbDSBjxMVFSURo4c%0AqZUrV8rb21uTJk3SXXfdpVdeeUV5eXny9/dXUlKSKlWqpB49eqhTp07y9/dXw4YNdf78eeXn52v4%0A8OF69tln5evrq4CAACUlJSkwMFC7du3Sk08+qYKCAjVv3lx/+MMfdOzYsdIeGbht8ClfAABYgt3j%0AAABYgtAGAMAShDYAAJYgtAEAsAShDQCAJQhtAAAsQWgDAGAJQhsAAEv8P28VFZLbwUHKAAAAAElF%0ATkSuQmCC">
            <a:extLst>
              <a:ext uri="{FF2B5EF4-FFF2-40B4-BE49-F238E27FC236}">
                <a16:creationId xmlns:a16="http://schemas.microsoft.com/office/drawing/2014/main" id="{B08AE298-CBDC-43AC-9A47-536BE21701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75722" y="3276600"/>
            <a:ext cx="3372678" cy="337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9088BE-E1D9-4D3A-A5B0-5110FB639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71" y="742121"/>
            <a:ext cx="8206710" cy="564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9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92CD5F-A1C4-42BA-AF07-A3ED9C27E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6413" y="765287"/>
            <a:ext cx="13384825" cy="535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6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157E78-85EA-4C0F-989F-E3059C7E3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422" y="976623"/>
            <a:ext cx="7134187" cy="4904754"/>
          </a:xfrm>
        </p:spPr>
      </p:pic>
    </p:spTree>
    <p:extLst>
      <p:ext uri="{BB962C8B-B14F-4D97-AF65-F5344CB8AC3E}">
        <p14:creationId xmlns:p14="http://schemas.microsoft.com/office/powerpoint/2010/main" val="67676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1232</Words>
  <Application>Microsoft Office PowerPoint</Application>
  <PresentationFormat>Widescreen</PresentationFormat>
  <Paragraphs>219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Beating the bookies</vt:lpstr>
      <vt:lpstr>Why cricket? And why the IPL?</vt:lpstr>
      <vt:lpstr>T20 cricket in one minute</vt:lpstr>
      <vt:lpstr>Methodology</vt:lpstr>
      <vt:lpstr>The data</vt:lpstr>
      <vt:lpstr>Feature set of 56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A quick peek under the hood: Logit model</vt:lpstr>
      <vt:lpstr>Reducing the feature set</vt:lpstr>
      <vt:lpstr>Including betting odds as features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Beating the bookies</dc:title>
  <dc:creator>Martin Odendaal</dc:creator>
  <cp:lastModifiedBy>Martin Odendaal</cp:lastModifiedBy>
  <cp:revision>42</cp:revision>
  <dcterms:created xsi:type="dcterms:W3CDTF">2018-05-22T14:00:06Z</dcterms:created>
  <dcterms:modified xsi:type="dcterms:W3CDTF">2018-05-23T20:02:28Z</dcterms:modified>
</cp:coreProperties>
</file>