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7" r:id="rId9"/>
    <p:sldId id="265" r:id="rId10"/>
    <p:sldId id="266" r:id="rId11"/>
    <p:sldId id="263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5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5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8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32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58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3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3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82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11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57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9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521D-5F7F-49B1-9544-B9AD879250E9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D43E-4B36-469A-BCC4-7CB52495D9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8A1-26A5-40BC-961E-81E2D40F5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6376"/>
            <a:ext cx="7772400" cy="1442624"/>
          </a:xfrm>
        </p:spPr>
        <p:txBody>
          <a:bodyPr>
            <a:normAutofit/>
          </a:bodyPr>
          <a:lstStyle/>
          <a:p>
            <a:r>
              <a:rPr lang="en-CA" sz="4400" dirty="0"/>
              <a:t>Supervised learning on the 20 newsgroups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9471C-797D-4B4D-A465-A0ED99C1C32B}"/>
              </a:ext>
            </a:extLst>
          </p:cNvPr>
          <p:cNvSpPr txBox="1"/>
          <p:nvPr/>
        </p:nvSpPr>
        <p:spPr>
          <a:xfrm>
            <a:off x="2657061" y="3830480"/>
            <a:ext cx="38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Thinkful</a:t>
            </a:r>
            <a:r>
              <a:rPr lang="en-CA" dirty="0"/>
              <a:t> supervised learning capstone</a:t>
            </a:r>
          </a:p>
        </p:txBody>
      </p:sp>
    </p:spTree>
    <p:extLst>
      <p:ext uri="{BB962C8B-B14F-4D97-AF65-F5344CB8AC3E}">
        <p14:creationId xmlns:p14="http://schemas.microsoft.com/office/powerpoint/2010/main" val="202633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0F3E-25C4-418F-B3CD-273DEFE8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Where did things go wrong (from </a:t>
            </a:r>
            <a:r>
              <a:rPr lang="en-CA" sz="3200" dirty="0" err="1"/>
              <a:t>xgboost</a:t>
            </a:r>
            <a:r>
              <a:rPr lang="en-CA" sz="3200" dirty="0"/>
              <a:t>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EA47B5-637A-42F9-9D0B-9C315B9C4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496401"/>
              </p:ext>
            </p:extLst>
          </p:nvPr>
        </p:nvGraphicFramePr>
        <p:xfrm>
          <a:off x="530086" y="1690689"/>
          <a:ext cx="7886703" cy="382987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490332">
                  <a:extLst>
                    <a:ext uri="{9D8B030D-6E8A-4147-A177-3AD203B41FA5}">
                      <a16:colId xmlns:a16="http://schemas.microsoft.com/office/drawing/2014/main" val="995740079"/>
                    </a:ext>
                  </a:extLst>
                </a:gridCol>
                <a:gridCol w="1054818">
                  <a:extLst>
                    <a:ext uri="{9D8B030D-6E8A-4147-A177-3AD203B41FA5}">
                      <a16:colId xmlns:a16="http://schemas.microsoft.com/office/drawing/2014/main" val="3995925166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976003189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1220354147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42407324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205308006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1338137152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839986778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3936793462"/>
                    </a:ext>
                  </a:extLst>
                </a:gridCol>
                <a:gridCol w="933528">
                  <a:extLst>
                    <a:ext uri="{9D8B030D-6E8A-4147-A177-3AD203B41FA5}">
                      <a16:colId xmlns:a16="http://schemas.microsoft.com/office/drawing/2014/main" val="3046554496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effectLst/>
                        </a:rPr>
                        <a:t>Predicted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83328"/>
                  </a:ext>
                </a:extLst>
              </a:tr>
              <a:tr h="344556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</a:rPr>
                        <a:t>Actual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hardware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windows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forsale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autos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baseball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hockey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crypt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electronics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581211"/>
                  </a:ext>
                </a:extLst>
              </a:tr>
              <a:tr h="384313">
                <a:tc vMerge="1">
                  <a:txBody>
                    <a:bodyPr/>
                    <a:lstStyle/>
                    <a:p>
                      <a:pPr algn="ctr" fontAlgn="b"/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hardware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73%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4%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319819"/>
                  </a:ext>
                </a:extLst>
              </a:tr>
              <a:tr h="39756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windows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80%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1%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77888"/>
                  </a:ext>
                </a:extLst>
              </a:tr>
              <a:tr h="50573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forsale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77%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106636"/>
                  </a:ext>
                </a:extLst>
              </a:tr>
              <a:tr h="33631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autos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69%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10%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689713"/>
                  </a:ext>
                </a:extLst>
              </a:tr>
              <a:tr h="41691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baseball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83%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420517"/>
                  </a:ext>
                </a:extLst>
              </a:tr>
              <a:tr h="33631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hockey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1%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79%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2%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457884"/>
                  </a:ext>
                </a:extLst>
              </a:tr>
              <a:tr h="33631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crypt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73%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2738474"/>
                  </a:ext>
                </a:extLst>
              </a:tr>
              <a:tr h="41405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electronics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9%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6%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2%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5%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60%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165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5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F6E-AA27-4B3A-943A-6B7DB43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improve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B258-75FA-4154-A5BA-D7617122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dirty="0"/>
              <a:t>Improve data setup and cleaning (e.g. how to deal with names)</a:t>
            </a:r>
          </a:p>
          <a:p>
            <a:r>
              <a:rPr lang="en-CA" sz="2400" dirty="0"/>
              <a:t>Feature creation and selection</a:t>
            </a:r>
          </a:p>
          <a:p>
            <a:pPr lvl="1"/>
            <a:r>
              <a:rPr lang="en-CA" sz="2000" dirty="0" err="1"/>
              <a:t>GridSearch</a:t>
            </a:r>
            <a:r>
              <a:rPr lang="en-CA" sz="2000" dirty="0"/>
              <a:t> for </a:t>
            </a:r>
            <a:r>
              <a:rPr lang="en-CA" sz="2000" dirty="0" err="1"/>
              <a:t>tf_idf</a:t>
            </a:r>
            <a:r>
              <a:rPr lang="en-CA" sz="2000" dirty="0"/>
              <a:t> parameters</a:t>
            </a:r>
          </a:p>
          <a:p>
            <a:pPr lvl="1"/>
            <a:r>
              <a:rPr lang="en-CA" sz="2000" dirty="0"/>
              <a:t>Latent Semantic Analysis</a:t>
            </a:r>
          </a:p>
          <a:p>
            <a:pPr lvl="1"/>
            <a:r>
              <a:rPr lang="en-CA" sz="2000" dirty="0"/>
              <a:t>Feature selection (e.g. trimming features with low </a:t>
            </a:r>
            <a:r>
              <a:rPr lang="en-CA" sz="2000" dirty="0" err="1"/>
              <a:t>tf_idf</a:t>
            </a:r>
            <a:r>
              <a:rPr lang="en-CA" sz="2000" dirty="0"/>
              <a:t> scores means that more can be added initial through </a:t>
            </a:r>
            <a:r>
              <a:rPr lang="en-CA" sz="2000" dirty="0" err="1"/>
              <a:t>n_grams</a:t>
            </a:r>
            <a:r>
              <a:rPr lang="en-CA" sz="2000" dirty="0"/>
              <a:t> or a lower min_ </a:t>
            </a:r>
            <a:r>
              <a:rPr lang="en-CA" sz="2000" dirty="0" err="1"/>
              <a:t>df</a:t>
            </a:r>
            <a:r>
              <a:rPr lang="en-CA" sz="2000" dirty="0"/>
              <a:t>)</a:t>
            </a:r>
          </a:p>
          <a:p>
            <a:pPr lvl="1"/>
            <a:r>
              <a:rPr lang="en-CA" sz="2100" dirty="0"/>
              <a:t>Better feature selection could also mean that the model can be trained on all 20 categories (the real test!)</a:t>
            </a:r>
          </a:p>
          <a:p>
            <a:r>
              <a:rPr lang="en-CA" sz="2400" dirty="0" err="1"/>
              <a:t>GridSearch</a:t>
            </a:r>
            <a:r>
              <a:rPr lang="en-CA" sz="2400" dirty="0"/>
              <a:t> is still a bit haphazard (requires knowledge of possible values). </a:t>
            </a:r>
            <a:r>
              <a:rPr lang="en-CA" sz="2400" dirty="0" err="1"/>
              <a:t>RandomGridSearch</a:t>
            </a:r>
            <a:r>
              <a:rPr lang="en-CA" sz="2400" dirty="0"/>
              <a:t> is arguably a better approach (but then need to know possible distribution)</a:t>
            </a:r>
          </a:p>
          <a:p>
            <a:r>
              <a:rPr lang="en-CA" sz="2400" dirty="0"/>
              <a:t>Use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757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81C2-6A9D-46DC-A396-31E8F89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013C-86F3-4265-A5B2-66381BD4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Keep it simple, but the ‘simple’ dataset could tilt things in favour of Naïve Bayes Classifier</a:t>
            </a:r>
          </a:p>
          <a:p>
            <a:r>
              <a:rPr lang="en-CA" dirty="0" err="1"/>
              <a:t>Xgboost</a:t>
            </a:r>
            <a:r>
              <a:rPr lang="en-CA" dirty="0"/>
              <a:t> not particularly well suited for text classification</a:t>
            </a:r>
          </a:p>
          <a:p>
            <a:r>
              <a:rPr lang="en-CA" dirty="0"/>
              <a:t>In </a:t>
            </a:r>
            <a:r>
              <a:rPr lang="en-CA" dirty="0" err="1"/>
              <a:t>scikit</a:t>
            </a:r>
            <a:r>
              <a:rPr lang="en-CA" dirty="0"/>
              <a:t> learn we trust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92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25E9-D24A-4A75-AE6F-E5BC7D85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Stochastic gradient 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A680F-F78B-4D8B-8E21-F2303BB3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22533"/>
            <a:ext cx="7685980" cy="3303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E4097-4DCB-4F3E-8DC4-FF197DC6D5E5}"/>
              </a:ext>
            </a:extLst>
          </p:cNvPr>
          <p:cNvSpPr txBox="1"/>
          <p:nvPr/>
        </p:nvSpPr>
        <p:spPr>
          <a:xfrm>
            <a:off x="6789982" y="5688668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Quora</a:t>
            </a:r>
          </a:p>
        </p:txBody>
      </p:sp>
    </p:spTree>
    <p:extLst>
      <p:ext uri="{BB962C8B-B14F-4D97-AF65-F5344CB8AC3E}">
        <p14:creationId xmlns:p14="http://schemas.microsoft.com/office/powerpoint/2010/main" val="195684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8181-3557-4E1A-83CF-C083F598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Xgboost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EA98-0EFF-41FC-91DA-E560E771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“[</a:t>
            </a:r>
            <a:r>
              <a:rPr lang="en-US" dirty="0" err="1"/>
              <a:t>Xgboost</a:t>
            </a:r>
            <a:r>
              <a:rPr lang="en-US" dirty="0"/>
              <a:t>] is developed with both deep consideration in terms of </a:t>
            </a:r>
            <a:r>
              <a:rPr lang="en-US" b="1" i="1" dirty="0"/>
              <a:t>systems optimization</a:t>
            </a:r>
            <a:r>
              <a:rPr lang="en-US" dirty="0"/>
              <a:t> and </a:t>
            </a:r>
            <a:r>
              <a:rPr lang="en-US" b="1" i="1" dirty="0"/>
              <a:t>principles in machine learning</a:t>
            </a:r>
            <a:r>
              <a:rPr lang="en-US" dirty="0"/>
              <a:t>. The goal of this library is to push the extreme of the computation limits of machines to provide a </a:t>
            </a:r>
            <a:r>
              <a:rPr lang="en-US" b="1" i="1" dirty="0"/>
              <a:t>scalable</a:t>
            </a:r>
            <a:r>
              <a:rPr lang="en-US" dirty="0"/>
              <a:t>, </a:t>
            </a:r>
            <a:r>
              <a:rPr lang="en-US" b="1" i="1" dirty="0"/>
              <a:t>portable</a:t>
            </a:r>
            <a:r>
              <a:rPr lang="en-US" dirty="0"/>
              <a:t> and </a:t>
            </a:r>
            <a:r>
              <a:rPr lang="en-US" b="1" i="1" dirty="0"/>
              <a:t>accurate</a:t>
            </a:r>
            <a:r>
              <a:rPr lang="en-US" dirty="0"/>
              <a:t> library”</a:t>
            </a:r>
          </a:p>
          <a:p>
            <a:pPr marL="0" indent="0" algn="r">
              <a:buNone/>
            </a:pPr>
            <a:r>
              <a:rPr lang="en-CA" sz="1800" dirty="0" err="1"/>
              <a:t>xgboost</a:t>
            </a:r>
            <a:r>
              <a:rPr lang="en-CA" sz="1800" dirty="0"/>
              <a:t> source docs</a:t>
            </a:r>
          </a:p>
        </p:txBody>
      </p:sp>
    </p:spTree>
    <p:extLst>
      <p:ext uri="{BB962C8B-B14F-4D97-AF65-F5344CB8AC3E}">
        <p14:creationId xmlns:p14="http://schemas.microsoft.com/office/powerpoint/2010/main" val="26790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4A0F-9112-4D04-92F2-A1C663E8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9683"/>
            <a:ext cx="7886700" cy="1325563"/>
          </a:xfrm>
        </p:spPr>
        <p:txBody>
          <a:bodyPr/>
          <a:lstStyle/>
          <a:p>
            <a:r>
              <a:rPr lang="en-CA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43F9-8FC0-4522-AE7E-42909162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8093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Compare the performance of various text-based classifying models</a:t>
            </a:r>
          </a:p>
          <a:p>
            <a:r>
              <a:rPr lang="en-US" sz="2400" dirty="0"/>
              <a:t>Apply findings (or at least knowledge gained) to Scribendi.com</a:t>
            </a:r>
          </a:p>
          <a:p>
            <a:pPr lvl="1"/>
            <a:r>
              <a:rPr lang="en-US" sz="2000" dirty="0" err="1"/>
              <a:t>Scribendi</a:t>
            </a:r>
            <a:r>
              <a:rPr lang="en-US" sz="2000" dirty="0"/>
              <a:t> provides online editing and proofreading services</a:t>
            </a:r>
          </a:p>
          <a:p>
            <a:pPr lvl="1"/>
            <a:r>
              <a:rPr lang="en-CA" sz="2000" dirty="0"/>
              <a:t>It needs to classify the type of document that has been submitted for editing</a:t>
            </a:r>
          </a:p>
          <a:p>
            <a:pPr lvl="1"/>
            <a:r>
              <a:rPr lang="en-CA" sz="2000" dirty="0"/>
              <a:t>E.g. is the document a novel, a business report, or an academic paper</a:t>
            </a:r>
          </a:p>
        </p:txBody>
      </p:sp>
    </p:spTree>
    <p:extLst>
      <p:ext uri="{BB962C8B-B14F-4D97-AF65-F5344CB8AC3E}">
        <p14:creationId xmlns:p14="http://schemas.microsoft.com/office/powerpoint/2010/main" val="4520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9984-2699-4E81-91E0-39B73FD3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6825"/>
            <a:ext cx="7886700" cy="803864"/>
          </a:xfrm>
        </p:spPr>
        <p:txBody>
          <a:bodyPr/>
          <a:lstStyle/>
          <a:p>
            <a:r>
              <a:rPr lang="en-CA" dirty="0"/>
              <a:t>The dataset: 20 newsgroups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98C9-BA61-4850-B6CE-3AF7D804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8071"/>
            <a:ext cx="7309402" cy="4134678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/>
              <a:t>Text-based dataset built into the </a:t>
            </a:r>
            <a:r>
              <a:rPr lang="en-US" sz="2100" dirty="0" err="1"/>
              <a:t>scikit</a:t>
            </a:r>
            <a:r>
              <a:rPr lang="en-US" sz="2100" dirty="0"/>
              <a:t> learn library</a:t>
            </a:r>
          </a:p>
          <a:p>
            <a:r>
              <a:rPr lang="en-US" sz="2100" dirty="0"/>
              <a:t>Comprises of 18,000 newsgroups posts on 20 topics</a:t>
            </a:r>
          </a:p>
          <a:p>
            <a:r>
              <a:rPr lang="en-US" sz="2100" dirty="0"/>
              <a:t>I only use 8 randomly chosen categories – roughly 4,800 posts</a:t>
            </a:r>
          </a:p>
          <a:p>
            <a:pPr lvl="1"/>
            <a:r>
              <a:rPr lang="en-US" sz="1800" dirty="0" err="1"/>
              <a:t>comp.sys.mac.hardware</a:t>
            </a:r>
            <a:endParaRPr lang="en-US" sz="1800" dirty="0"/>
          </a:p>
          <a:p>
            <a:pPr lvl="1"/>
            <a:r>
              <a:rPr lang="en-US" sz="1800" dirty="0" err="1"/>
              <a:t>comp.windows.x</a:t>
            </a:r>
            <a:endParaRPr lang="en-US" sz="1800" dirty="0"/>
          </a:p>
          <a:p>
            <a:pPr lvl="1"/>
            <a:r>
              <a:rPr lang="en-US" sz="1800" dirty="0" err="1"/>
              <a:t>misc.forsale</a:t>
            </a:r>
            <a:endParaRPr lang="en-US" sz="1800" dirty="0"/>
          </a:p>
          <a:p>
            <a:pPr lvl="1"/>
            <a:r>
              <a:rPr lang="en-US" sz="1800" dirty="0" err="1"/>
              <a:t>rec.autos</a:t>
            </a:r>
            <a:endParaRPr lang="en-US" sz="1800" dirty="0"/>
          </a:p>
          <a:p>
            <a:pPr lvl="1"/>
            <a:r>
              <a:rPr lang="en-US" sz="1800" dirty="0" err="1"/>
              <a:t>rec.sport.baseball</a:t>
            </a:r>
            <a:endParaRPr lang="en-US" sz="1800" dirty="0"/>
          </a:p>
          <a:p>
            <a:pPr lvl="1"/>
            <a:r>
              <a:rPr lang="en-US" sz="1800" dirty="0" err="1"/>
              <a:t>rec.sport.hockey</a:t>
            </a:r>
            <a:endParaRPr lang="en-US" sz="1800" dirty="0"/>
          </a:p>
          <a:p>
            <a:pPr lvl="1"/>
            <a:r>
              <a:rPr lang="en-US" sz="1800" dirty="0" err="1"/>
              <a:t>sci.crypt</a:t>
            </a:r>
            <a:endParaRPr lang="en-US" sz="1800" dirty="0"/>
          </a:p>
          <a:p>
            <a:pPr lvl="1"/>
            <a:r>
              <a:rPr lang="en-US" sz="1800" dirty="0" err="1"/>
              <a:t>sci.electronics</a:t>
            </a:r>
            <a:endParaRPr lang="en-US" sz="1800" dirty="0"/>
          </a:p>
          <a:p>
            <a:r>
              <a:rPr lang="en-US" sz="2100" dirty="0"/>
              <a:t>This dataset does have several tutorials and examples which helped for this project, but it also sets a difficult benchmark to beat.</a:t>
            </a:r>
          </a:p>
          <a:p>
            <a:r>
              <a:rPr lang="en-US" sz="2100" dirty="0"/>
              <a:t>Dataset is balanced (about 600 entries in each category)</a:t>
            </a:r>
          </a:p>
          <a:p>
            <a:r>
              <a:rPr lang="en-US" sz="2100" dirty="0"/>
              <a:t>Already split into train and test (60:40)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B0AF2-2E33-4990-9DC4-0212EC700896}"/>
              </a:ext>
            </a:extLst>
          </p:cNvPr>
          <p:cNvSpPr txBox="1"/>
          <p:nvPr/>
        </p:nvSpPr>
        <p:spPr>
          <a:xfrm>
            <a:off x="4323523" y="5671093"/>
            <a:ext cx="13685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350" dirty="0"/>
          </a:p>
        </p:txBody>
      </p:sp>
    </p:spTree>
    <p:extLst>
      <p:ext uri="{BB962C8B-B14F-4D97-AF65-F5344CB8AC3E}">
        <p14:creationId xmlns:p14="http://schemas.microsoft.com/office/powerpoint/2010/main" val="191525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ADE2-2F57-4B1C-A9DB-9DFD352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630D-FDA2-465B-AD31-90325620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2234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Clean and process the text</a:t>
            </a:r>
          </a:p>
          <a:p>
            <a:r>
              <a:rPr lang="en-US" dirty="0"/>
              <a:t>Create vectors based on term frequencies (weighted with inverse document frequencies)</a:t>
            </a:r>
          </a:p>
          <a:p>
            <a:r>
              <a:rPr lang="en-US" dirty="0"/>
              <a:t>Compare the results of baseline and optimized models</a:t>
            </a:r>
          </a:p>
          <a:p>
            <a:pPr lvl="1"/>
            <a:r>
              <a:rPr lang="en-US" dirty="0"/>
              <a:t>Naïve Bayes Classifier </a:t>
            </a:r>
          </a:p>
          <a:p>
            <a:pPr lvl="1"/>
            <a:r>
              <a:rPr lang="en-US" dirty="0"/>
              <a:t>Support Vector Machine Classifier</a:t>
            </a:r>
          </a:p>
          <a:p>
            <a:pPr lvl="1"/>
            <a:r>
              <a:rPr lang="en-US" dirty="0"/>
              <a:t>Extreme Gradient Boosting Classifier (</a:t>
            </a:r>
            <a:r>
              <a:rPr lang="en-US" dirty="0" err="1"/>
              <a:t>xbgoost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Stochastic Gradient Descent Classifier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8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F4CC-373F-462B-8689-7786AF7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Preparing the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FF3897-5D87-4F67-958D-91974355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771938"/>
            <a:ext cx="3496089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/>
              <a:t>Example text (Classified: </a:t>
            </a:r>
            <a:r>
              <a:rPr lang="en-US" altLang="en-US" sz="1350" b="1" dirty="0" err="1"/>
              <a:t>rec.sport.hockey</a:t>
            </a:r>
            <a:r>
              <a:rPr lang="en-US" altLang="en-US" sz="1350" b="1" dirty="0"/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/>
              <a:t>\</a:t>
            </a:r>
            <a:r>
              <a:rPr lang="en-US" altLang="en-US" sz="1350" dirty="0" err="1"/>
              <a:t>nFirst,Happy</a:t>
            </a:r>
            <a:r>
              <a:rPr lang="en-US" altLang="en-US" sz="1350" dirty="0"/>
              <a:t> </a:t>
            </a:r>
            <a:r>
              <a:rPr lang="en-US" altLang="en-US" sz="1350" dirty="0" err="1"/>
              <a:t>Birthday,Val</a:t>
            </a:r>
            <a:r>
              <a:rPr lang="en-US" altLang="en-US" sz="1350" dirty="0"/>
              <a:t>. Second, ESPN's affinity with Patrick has probably\</a:t>
            </a:r>
            <a:r>
              <a:rPr lang="en-US" altLang="en-US" sz="1350" dirty="0" err="1"/>
              <a:t>nmore</a:t>
            </a:r>
            <a:r>
              <a:rPr lang="en-US" altLang="en-US" sz="1350" dirty="0"/>
              <a:t> to do with the travel/production costs for a once a week NHN(National Hockey\</a:t>
            </a:r>
            <a:r>
              <a:rPr lang="en-US" altLang="en-US" sz="1350" dirty="0" err="1"/>
              <a:t>nNight</a:t>
            </a:r>
            <a:r>
              <a:rPr lang="en-US" altLang="en-US" sz="1350" dirty="0"/>
              <a:t>) affair.(ESPN-ABC </a:t>
            </a:r>
            <a:r>
              <a:rPr lang="en-US" altLang="en-US" sz="1350" dirty="0" err="1"/>
              <a:t>owner,Capital</a:t>
            </a:r>
            <a:r>
              <a:rPr lang="en-US" altLang="en-US" sz="1350" dirty="0"/>
              <a:t> Cities, is a company known for being\</a:t>
            </a:r>
            <a:r>
              <a:rPr lang="en-US" altLang="en-US" sz="1350" dirty="0" err="1"/>
              <a:t>nquite</a:t>
            </a:r>
            <a:r>
              <a:rPr lang="en-US" altLang="en-US" sz="1350" dirty="0"/>
              <a:t> thrifty with minimal overhead costs. It's quite possible that Jim\</a:t>
            </a:r>
            <a:r>
              <a:rPr lang="en-US" altLang="en-US" sz="1350" dirty="0" err="1"/>
              <a:t>nSchoenfeld</a:t>
            </a:r>
            <a:r>
              <a:rPr lang="en-US" altLang="en-US" sz="1350" dirty="0"/>
              <a:t> may be working for doughnuts :-).\n\</a:t>
            </a:r>
            <a:r>
              <a:rPr lang="en-US" altLang="en-US" sz="1350" dirty="0" err="1"/>
              <a:t>nGary</a:t>
            </a:r>
            <a:r>
              <a:rPr lang="en-US" altLang="en-US" sz="1350" dirty="0"/>
              <a:t> Thorne and Bill Clement are both NJ-based and the rest of ESPN crew\</a:t>
            </a:r>
            <a:r>
              <a:rPr lang="en-US" altLang="en-US" sz="1350" dirty="0" err="1"/>
              <a:t>nresides</a:t>
            </a:r>
            <a:r>
              <a:rPr lang="en-US" altLang="en-US" sz="1350" dirty="0"/>
              <a:t> in the suburban CT with a very close proximity to tri-state area.\</a:t>
            </a:r>
            <a:r>
              <a:rPr lang="en-US" altLang="en-US" sz="1350" dirty="0" err="1"/>
              <a:t>nPlus,it</a:t>
            </a:r>
            <a:r>
              <a:rPr lang="en-US" altLang="en-US" sz="1350" dirty="0"/>
              <a:t> makes sense in terms of solid hockey following in the </a:t>
            </a:r>
            <a:r>
              <a:rPr lang="en-US" altLang="en-US" sz="1350" dirty="0" err="1"/>
              <a:t>NorthEast</a:t>
            </a:r>
            <a:r>
              <a:rPr lang="en-US" altLang="en-US" sz="1350" dirty="0"/>
              <a:t>\</a:t>
            </a:r>
            <a:r>
              <a:rPr lang="en-US" altLang="en-US" sz="1350" dirty="0" err="1"/>
              <a:t>ncorridor</a:t>
            </a:r>
            <a:r>
              <a:rPr lang="en-US" altLang="en-US" sz="1350" dirty="0"/>
              <a:t>(PA-NY-NJ-DC/Maryland). </a:t>
            </a:r>
            <a:r>
              <a:rPr lang="en-US" altLang="en-US" sz="1350" dirty="0" err="1"/>
              <a:t>Whereas,in</a:t>
            </a:r>
            <a:r>
              <a:rPr lang="en-US" altLang="en-US" sz="1350" dirty="0"/>
              <a:t> the Adams you have only\n3-American based teams, out of which 2(Buffalo and Hartford) are not\</a:t>
            </a:r>
            <a:r>
              <a:rPr lang="en-US" altLang="en-US" sz="1350" dirty="0" err="1"/>
              <a:t>nin</a:t>
            </a:r>
            <a:r>
              <a:rPr lang="en-US" altLang="en-US" sz="1350" dirty="0"/>
              <a:t> Top-20 US TV-markets."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B0A64-FF73-4692-926E-A5A77F219E26}"/>
              </a:ext>
            </a:extLst>
          </p:cNvPr>
          <p:cNvSpPr txBox="1"/>
          <p:nvPr/>
        </p:nvSpPr>
        <p:spPr>
          <a:xfrm>
            <a:off x="5098774" y="1771938"/>
            <a:ext cx="3128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b="1" dirty="0"/>
              <a:t>Cleaned text</a:t>
            </a:r>
          </a:p>
          <a:p>
            <a:endParaRPr lang="en-CA" sz="1350" dirty="0"/>
          </a:p>
          <a:p>
            <a:r>
              <a:rPr lang="en-CA" sz="1350" dirty="0"/>
              <a:t>first </a:t>
            </a:r>
            <a:r>
              <a:rPr lang="en-CA" sz="1350" dirty="0" err="1"/>
              <a:t>happi</a:t>
            </a:r>
            <a:r>
              <a:rPr lang="en-CA" sz="1350" dirty="0"/>
              <a:t> birthday </a:t>
            </a:r>
            <a:r>
              <a:rPr lang="en-CA" sz="1350" dirty="0" err="1"/>
              <a:t>val</a:t>
            </a:r>
            <a:r>
              <a:rPr lang="en-CA" sz="1350" dirty="0"/>
              <a:t> second </a:t>
            </a:r>
            <a:r>
              <a:rPr lang="en-CA" sz="1350" dirty="0" err="1"/>
              <a:t>espn</a:t>
            </a:r>
            <a:r>
              <a:rPr lang="en-CA" sz="1350" dirty="0"/>
              <a:t> </a:t>
            </a:r>
            <a:r>
              <a:rPr lang="en-CA" sz="1350" dirty="0" err="1"/>
              <a:t>affin</a:t>
            </a:r>
            <a:r>
              <a:rPr lang="en-CA" sz="1350" dirty="0"/>
              <a:t> </a:t>
            </a:r>
            <a:r>
              <a:rPr lang="en-CA" sz="1350" dirty="0" err="1"/>
              <a:t>patrick</a:t>
            </a:r>
            <a:r>
              <a:rPr lang="en-CA" sz="1350" dirty="0"/>
              <a:t> </a:t>
            </a:r>
            <a:r>
              <a:rPr lang="en-CA" sz="1350" dirty="0" err="1"/>
              <a:t>probabl</a:t>
            </a:r>
            <a:r>
              <a:rPr lang="en-CA" sz="1350" dirty="0"/>
              <a:t> travel product cost week </a:t>
            </a:r>
            <a:r>
              <a:rPr lang="en-CA" sz="1350" dirty="0" err="1"/>
              <a:t>nhn</a:t>
            </a:r>
            <a:r>
              <a:rPr lang="en-CA" sz="1350" dirty="0"/>
              <a:t> nation hockey night affair </a:t>
            </a:r>
            <a:r>
              <a:rPr lang="en-CA" sz="1350" dirty="0" err="1"/>
              <a:t>espn</a:t>
            </a:r>
            <a:r>
              <a:rPr lang="en-CA" sz="1350" dirty="0"/>
              <a:t> </a:t>
            </a:r>
            <a:r>
              <a:rPr lang="en-CA" sz="1350" dirty="0" err="1"/>
              <a:t>abc</a:t>
            </a:r>
            <a:r>
              <a:rPr lang="en-CA" sz="1350" dirty="0"/>
              <a:t> owner </a:t>
            </a:r>
            <a:r>
              <a:rPr lang="en-CA" sz="1350" dirty="0" err="1"/>
              <a:t>capit</a:t>
            </a:r>
            <a:r>
              <a:rPr lang="en-CA" sz="1350" dirty="0"/>
              <a:t> </a:t>
            </a:r>
            <a:r>
              <a:rPr lang="en-CA" sz="1350" dirty="0" err="1"/>
              <a:t>citi</a:t>
            </a:r>
            <a:r>
              <a:rPr lang="en-CA" sz="1350" dirty="0"/>
              <a:t> </a:t>
            </a:r>
            <a:r>
              <a:rPr lang="en-CA" sz="1350" dirty="0" err="1"/>
              <a:t>compani</a:t>
            </a:r>
            <a:r>
              <a:rPr lang="en-CA" sz="1350" dirty="0"/>
              <a:t> known quit </a:t>
            </a:r>
            <a:r>
              <a:rPr lang="en-CA" sz="1350" dirty="0" err="1"/>
              <a:t>thrifti</a:t>
            </a:r>
            <a:r>
              <a:rPr lang="en-CA" sz="1350" dirty="0"/>
              <a:t> minim overhead cost quit </a:t>
            </a:r>
            <a:r>
              <a:rPr lang="en-CA" sz="1350" dirty="0" err="1"/>
              <a:t>possibl</a:t>
            </a:r>
            <a:r>
              <a:rPr lang="en-CA" sz="1350" dirty="0"/>
              <a:t> </a:t>
            </a:r>
            <a:r>
              <a:rPr lang="en-CA" sz="1350" dirty="0" err="1"/>
              <a:t>jim</a:t>
            </a:r>
            <a:r>
              <a:rPr lang="en-CA" sz="1350" dirty="0"/>
              <a:t> </a:t>
            </a:r>
            <a:r>
              <a:rPr lang="en-CA" sz="1350" dirty="0" err="1"/>
              <a:t>schoenfeld</a:t>
            </a:r>
            <a:r>
              <a:rPr lang="en-CA" sz="1350" dirty="0"/>
              <a:t> may work doughnut </a:t>
            </a:r>
            <a:r>
              <a:rPr lang="en-CA" sz="1350" dirty="0" err="1"/>
              <a:t>gari</a:t>
            </a:r>
            <a:r>
              <a:rPr lang="en-CA" sz="1350" dirty="0"/>
              <a:t> thorn bill clement base rest </a:t>
            </a:r>
            <a:r>
              <a:rPr lang="en-CA" sz="1350" dirty="0" err="1"/>
              <a:t>espn</a:t>
            </a:r>
            <a:r>
              <a:rPr lang="en-CA" sz="1350" dirty="0"/>
              <a:t> crew </a:t>
            </a:r>
            <a:r>
              <a:rPr lang="en-CA" sz="1350" dirty="0" err="1"/>
              <a:t>resid</a:t>
            </a:r>
            <a:r>
              <a:rPr lang="en-CA" sz="1350" dirty="0"/>
              <a:t> suburban close </a:t>
            </a:r>
            <a:r>
              <a:rPr lang="en-CA" sz="1350" dirty="0" err="1"/>
              <a:t>proxim</a:t>
            </a:r>
            <a:r>
              <a:rPr lang="en-CA" sz="1350" dirty="0"/>
              <a:t> tri state area </a:t>
            </a:r>
            <a:r>
              <a:rPr lang="en-CA" sz="1350" dirty="0" err="1"/>
              <a:t>plu</a:t>
            </a:r>
            <a:r>
              <a:rPr lang="en-CA" sz="1350" dirty="0"/>
              <a:t> make </a:t>
            </a:r>
            <a:r>
              <a:rPr lang="en-CA" sz="1350" dirty="0" err="1"/>
              <a:t>sens</a:t>
            </a:r>
            <a:r>
              <a:rPr lang="en-CA" sz="1350" dirty="0"/>
              <a:t> term solid hockey follow northeast corridor </a:t>
            </a:r>
            <a:r>
              <a:rPr lang="en-CA" sz="1350" dirty="0" err="1"/>
              <a:t>maryland</a:t>
            </a:r>
            <a:r>
              <a:rPr lang="en-CA" sz="1350" dirty="0"/>
              <a:t> </a:t>
            </a:r>
            <a:r>
              <a:rPr lang="en-CA" sz="1350" dirty="0" err="1"/>
              <a:t>wherea</a:t>
            </a:r>
            <a:r>
              <a:rPr lang="en-CA" sz="1350" dirty="0"/>
              <a:t> </a:t>
            </a:r>
            <a:r>
              <a:rPr lang="en-CA" sz="1350" dirty="0" err="1"/>
              <a:t>adam</a:t>
            </a:r>
            <a:r>
              <a:rPr lang="en-CA" sz="1350" dirty="0"/>
              <a:t> </a:t>
            </a:r>
            <a:r>
              <a:rPr lang="en-CA" sz="1350" dirty="0" err="1"/>
              <a:t>american</a:t>
            </a:r>
            <a:r>
              <a:rPr lang="en-CA" sz="1350" dirty="0"/>
              <a:t> base team buffalo </a:t>
            </a:r>
            <a:r>
              <a:rPr lang="en-CA" sz="1350" dirty="0" err="1"/>
              <a:t>hartford</a:t>
            </a:r>
            <a:r>
              <a:rPr lang="en-CA" sz="1350" dirty="0"/>
              <a:t> top market</a:t>
            </a:r>
          </a:p>
          <a:p>
            <a:endParaRPr lang="en-CA" sz="1350" dirty="0"/>
          </a:p>
          <a:p>
            <a:endParaRPr lang="en-CA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88CE82-AE0E-45C2-A938-C5B1A55B72CD}"/>
              </a:ext>
            </a:extLst>
          </p:cNvPr>
          <p:cNvSpPr/>
          <p:nvPr/>
        </p:nvSpPr>
        <p:spPr>
          <a:xfrm>
            <a:off x="4403035" y="3352483"/>
            <a:ext cx="417443" cy="546653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4478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984E-C0D9-4F36-B027-ECC502D0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Words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EAC8-8ABF-4334-9C07-29A92E8F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05750" cy="4351338"/>
          </a:xfrm>
        </p:spPr>
        <p:txBody>
          <a:bodyPr>
            <a:normAutofit/>
          </a:bodyPr>
          <a:lstStyle/>
          <a:p>
            <a:r>
              <a:rPr lang="en-CA" sz="2000" dirty="0"/>
              <a:t>Use </a:t>
            </a:r>
            <a:r>
              <a:rPr lang="en-CA" sz="2000" dirty="0" err="1"/>
              <a:t>scikit</a:t>
            </a:r>
            <a:r>
              <a:rPr lang="en-CA" sz="2000" dirty="0"/>
              <a:t> </a:t>
            </a:r>
            <a:r>
              <a:rPr lang="en-CA" sz="2000" dirty="0" err="1"/>
              <a:t>learn’s</a:t>
            </a:r>
            <a:r>
              <a:rPr lang="en-CA" sz="2000" dirty="0"/>
              <a:t> </a:t>
            </a:r>
            <a:r>
              <a:rPr lang="en-CA" sz="2000" dirty="0" err="1"/>
              <a:t>TfidfVectorizer</a:t>
            </a:r>
            <a:r>
              <a:rPr lang="en-CA" sz="2000" dirty="0"/>
              <a:t>()</a:t>
            </a:r>
          </a:p>
          <a:p>
            <a:r>
              <a:rPr lang="en-CA" sz="2000" dirty="0"/>
              <a:t>Several choices here which have a big impact on the performance of models (in terms of prediction and run time)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F77988-DFA4-4E99-B649-3744CCB0355A}"/>
              </a:ext>
            </a:extLst>
          </p:cNvPr>
          <p:cNvSpPr txBox="1">
            <a:spLocks/>
          </p:cNvSpPr>
          <p:nvPr/>
        </p:nvSpPr>
        <p:spPr>
          <a:xfrm>
            <a:off x="628650" y="4842220"/>
            <a:ext cx="7905750" cy="92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err="1"/>
              <a:t>X_train.shape</a:t>
            </a:r>
            <a:endParaRPr lang="en-CA" sz="2000" dirty="0"/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CA" sz="1800" dirty="0"/>
              <a:t>(4733, 8474)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0AB79-5C73-48CE-A5A8-B8BA33EE543E}"/>
              </a:ext>
            </a:extLst>
          </p:cNvPr>
          <p:cNvSpPr/>
          <p:nvPr/>
        </p:nvSpPr>
        <p:spPr>
          <a:xfrm>
            <a:off x="887895" y="3203713"/>
            <a:ext cx="7076662" cy="1182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 err="1">
                <a:solidFill>
                  <a:schemeClr val="tx1"/>
                </a:solidFill>
              </a:rPr>
              <a:t>TfidfVectorizer</a:t>
            </a:r>
            <a:r>
              <a:rPr lang="en-CA" sz="2000" dirty="0">
                <a:solidFill>
                  <a:schemeClr val="tx1"/>
                </a:solidFill>
              </a:rPr>
              <a:t>(</a:t>
            </a:r>
            <a:r>
              <a:rPr lang="en-CA" sz="2000" dirty="0" err="1">
                <a:solidFill>
                  <a:schemeClr val="tx1"/>
                </a:solidFill>
              </a:rPr>
              <a:t>min_df</a:t>
            </a:r>
            <a:r>
              <a:rPr lang="en-CA" sz="2000" dirty="0">
                <a:solidFill>
                  <a:schemeClr val="tx1"/>
                </a:solidFill>
              </a:rPr>
              <a:t>=6,  </a:t>
            </a:r>
            <a:r>
              <a:rPr lang="en-CA" sz="2000" dirty="0" err="1">
                <a:solidFill>
                  <a:schemeClr val="tx1"/>
                </a:solidFill>
              </a:rPr>
              <a:t>strip_accents</a:t>
            </a:r>
            <a:r>
              <a:rPr lang="en-CA" sz="2000" dirty="0">
                <a:solidFill>
                  <a:schemeClr val="tx1"/>
                </a:solidFill>
              </a:rPr>
              <a:t>='ascii', analyzer='word’,  lowercase=True, </a:t>
            </a:r>
            <a:r>
              <a:rPr lang="en-CA" sz="2000" dirty="0" err="1">
                <a:solidFill>
                  <a:schemeClr val="tx1"/>
                </a:solidFill>
              </a:rPr>
              <a:t>ngram_range</a:t>
            </a:r>
            <a:r>
              <a:rPr lang="en-CA" sz="2000" dirty="0">
                <a:solidFill>
                  <a:schemeClr val="tx1"/>
                </a:solidFill>
              </a:rPr>
              <a:t>=(1,2),  </a:t>
            </a:r>
            <a:r>
              <a:rPr lang="en-CA" sz="2000" dirty="0" err="1">
                <a:solidFill>
                  <a:schemeClr val="tx1"/>
                </a:solidFill>
              </a:rPr>
              <a:t>sublinear_tf</a:t>
            </a:r>
            <a:r>
              <a:rPr lang="en-CA" sz="2000" dirty="0">
                <a:solidFill>
                  <a:schemeClr val="tx1"/>
                </a:solidFill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284434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8D8C-00B5-4B4E-90BC-97B6061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384D-789C-4F9E-83B9-9F48CF8F4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61881"/>
              </p:ext>
            </p:extLst>
          </p:nvPr>
        </p:nvGraphicFramePr>
        <p:xfrm>
          <a:off x="1828800" y="2082790"/>
          <a:ext cx="5685180" cy="229265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742122">
                  <a:extLst>
                    <a:ext uri="{9D8B030D-6E8A-4147-A177-3AD203B41FA5}">
                      <a16:colId xmlns:a16="http://schemas.microsoft.com/office/drawing/2014/main" val="1464984074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975349323"/>
                    </a:ext>
                  </a:extLst>
                </a:gridCol>
                <a:gridCol w="927653">
                  <a:extLst>
                    <a:ext uri="{9D8B030D-6E8A-4147-A177-3AD203B41FA5}">
                      <a16:colId xmlns:a16="http://schemas.microsoft.com/office/drawing/2014/main" val="760131065"/>
                    </a:ext>
                  </a:extLst>
                </a:gridCol>
                <a:gridCol w="1245118">
                  <a:extLst>
                    <a:ext uri="{9D8B030D-6E8A-4147-A177-3AD203B41FA5}">
                      <a16:colId xmlns:a16="http://schemas.microsoft.com/office/drawing/2014/main" val="4089114017"/>
                    </a:ext>
                  </a:extLst>
                </a:gridCol>
                <a:gridCol w="729161">
                  <a:extLst>
                    <a:ext uri="{9D8B030D-6E8A-4147-A177-3AD203B41FA5}">
                      <a16:colId xmlns:a16="http://schemas.microsoft.com/office/drawing/2014/main" val="1122973907"/>
                    </a:ext>
                  </a:extLst>
                </a:gridCol>
                <a:gridCol w="729161">
                  <a:extLst>
                    <a:ext uri="{9D8B030D-6E8A-4147-A177-3AD203B41FA5}">
                      <a16:colId xmlns:a16="http://schemas.microsoft.com/office/drawing/2014/main" val="219875521"/>
                    </a:ext>
                  </a:extLst>
                </a:gridCol>
              </a:tblGrid>
              <a:tr h="514636">
                <a:tc>
                  <a:txBody>
                    <a:bodyPr/>
                    <a:lstStyle/>
                    <a:p>
                      <a:pPr algn="ctr" fontAlgn="ctr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Run time (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Accuracy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Precision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Recall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f1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15404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NB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0.03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161857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SVC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19.06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88640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</a:rPr>
                        <a:t>XGC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19.53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0.74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877539"/>
                  </a:ext>
                </a:extLst>
              </a:tr>
              <a:tr h="4445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</a:rPr>
                        <a:t>SGD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0.18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0.81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0.81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05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6A6-ED60-43BD-A619-A5553DA8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 results by 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4D41D1-066D-4D02-A2C4-30DC7E2ED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15232"/>
              </p:ext>
            </p:extLst>
          </p:nvPr>
        </p:nvGraphicFramePr>
        <p:xfrm>
          <a:off x="1610140" y="2080591"/>
          <a:ext cx="5280992" cy="288897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506048">
                  <a:extLst>
                    <a:ext uri="{9D8B030D-6E8A-4147-A177-3AD203B41FA5}">
                      <a16:colId xmlns:a16="http://schemas.microsoft.com/office/drawing/2014/main" val="2665075678"/>
                    </a:ext>
                  </a:extLst>
                </a:gridCol>
                <a:gridCol w="896017">
                  <a:extLst>
                    <a:ext uri="{9D8B030D-6E8A-4147-A177-3AD203B41FA5}">
                      <a16:colId xmlns:a16="http://schemas.microsoft.com/office/drawing/2014/main" val="2920554389"/>
                    </a:ext>
                  </a:extLst>
                </a:gridCol>
                <a:gridCol w="896017">
                  <a:extLst>
                    <a:ext uri="{9D8B030D-6E8A-4147-A177-3AD203B41FA5}">
                      <a16:colId xmlns:a16="http://schemas.microsoft.com/office/drawing/2014/main" val="3055882177"/>
                    </a:ext>
                  </a:extLst>
                </a:gridCol>
                <a:gridCol w="896017">
                  <a:extLst>
                    <a:ext uri="{9D8B030D-6E8A-4147-A177-3AD203B41FA5}">
                      <a16:colId xmlns:a16="http://schemas.microsoft.com/office/drawing/2014/main" val="2729969346"/>
                    </a:ext>
                  </a:extLst>
                </a:gridCol>
                <a:gridCol w="86893">
                  <a:extLst>
                    <a:ext uri="{9D8B030D-6E8A-4147-A177-3AD203B41FA5}">
                      <a16:colId xmlns:a16="http://schemas.microsoft.com/office/drawing/2014/main" val="375911723"/>
                    </a:ext>
                  </a:extLst>
                </a:gridCol>
              </a:tblGrid>
              <a:tr h="274270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Precision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recall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f1-score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9800269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comp.sys.mac.hardware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0.78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88525583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comp.windows.x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74897592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misc.forsale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6856606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rec.autos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37152933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rec.sport.baseball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0.92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49471042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rec.sport.hockey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0.73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0.92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33458804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sci.crypt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0.78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864380294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sci.electronics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0.61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0.68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59001241"/>
                  </a:ext>
                </a:extLst>
              </a:tr>
              <a:tr h="29052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avg</a:t>
                      </a:r>
                      <a:r>
                        <a:rPr lang="en-CA" sz="1400" u="none" strike="noStrike" dirty="0">
                          <a:effectLst/>
                        </a:rPr>
                        <a:t>/ total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3323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5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0FBF-0E5C-4F93-8871-D548B3AB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5130"/>
            <a:ext cx="7886700" cy="895559"/>
          </a:xfrm>
        </p:spPr>
        <p:txBody>
          <a:bodyPr>
            <a:noAutofit/>
          </a:bodyPr>
          <a:lstStyle/>
          <a:p>
            <a:r>
              <a:rPr lang="en-CA" sz="3600" dirty="0"/>
              <a:t>Highest scoring features for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2BC0-6D84-4E0A-A6CF-6D12B3AD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7524"/>
            <a:ext cx="8104533" cy="3040337"/>
          </a:xfrm>
        </p:spPr>
        <p:txBody>
          <a:bodyPr>
            <a:noAutofit/>
          </a:bodyPr>
          <a:lstStyle/>
          <a:p>
            <a:r>
              <a:rPr lang="en-CA" sz="1600" b="1" dirty="0" err="1"/>
              <a:t>comp.hardware</a:t>
            </a:r>
            <a:r>
              <a:rPr lang="en-CA" sz="1600" dirty="0"/>
              <a:t>	monitor get one card </a:t>
            </a:r>
            <a:r>
              <a:rPr lang="en-CA" sz="1600" dirty="0" err="1"/>
              <a:t>simm</a:t>
            </a:r>
            <a:r>
              <a:rPr lang="en-CA" sz="1600" dirty="0"/>
              <a:t> use problem drive </a:t>
            </a:r>
            <a:r>
              <a:rPr lang="en-CA" sz="1600" dirty="0" err="1"/>
              <a:t>appl</a:t>
            </a:r>
            <a:r>
              <a:rPr lang="en-CA" sz="1600" dirty="0"/>
              <a:t> mac</a:t>
            </a:r>
          </a:p>
          <a:p>
            <a:r>
              <a:rPr lang="en-CA" sz="1600" b="1" dirty="0" err="1"/>
              <a:t>comp.windows.</a:t>
            </a:r>
            <a:r>
              <a:rPr lang="en-CA" sz="1600" dirty="0" err="1"/>
              <a:t>x</a:t>
            </a:r>
            <a:r>
              <a:rPr lang="en-CA" sz="1600" dirty="0"/>
              <a:t>	</a:t>
            </a:r>
            <a:r>
              <a:rPr lang="en-CA" sz="1600" dirty="0" err="1"/>
              <a:t>applic</a:t>
            </a:r>
            <a:r>
              <a:rPr lang="en-CA" sz="1600" dirty="0"/>
              <a:t> display file run program motif widget server use window</a:t>
            </a:r>
          </a:p>
          <a:p>
            <a:r>
              <a:rPr lang="en-CA" sz="1600" b="1" dirty="0" err="1"/>
              <a:t>misc.forsale</a:t>
            </a:r>
            <a:r>
              <a:rPr lang="en-CA" sz="1600" dirty="0"/>
              <a:t>	use pleas price </a:t>
            </a:r>
            <a:r>
              <a:rPr lang="en-CA" sz="1600" dirty="0" err="1"/>
              <a:t>condit</a:t>
            </a:r>
            <a:r>
              <a:rPr lang="en-CA" sz="1600" dirty="0"/>
              <a:t> new </a:t>
            </a:r>
            <a:r>
              <a:rPr lang="en-CA" sz="1600" dirty="0" err="1"/>
              <a:t>includ</a:t>
            </a:r>
            <a:r>
              <a:rPr lang="en-CA" sz="1600" dirty="0"/>
              <a:t> sell ship offer sale</a:t>
            </a:r>
          </a:p>
          <a:p>
            <a:r>
              <a:rPr lang="en-CA" sz="1600" b="1" dirty="0" err="1"/>
              <a:t>rec.autos</a:t>
            </a:r>
            <a:r>
              <a:rPr lang="en-CA" sz="1600" dirty="0"/>
              <a:t>	good look dealer drive one </a:t>
            </a:r>
            <a:r>
              <a:rPr lang="en-CA" sz="1600" dirty="0" err="1"/>
              <a:t>engin</a:t>
            </a:r>
            <a:r>
              <a:rPr lang="en-CA" sz="1600" dirty="0"/>
              <a:t> get would like car</a:t>
            </a:r>
          </a:p>
          <a:p>
            <a:r>
              <a:rPr lang="en-CA" sz="1600" b="1" dirty="0" err="1"/>
              <a:t>rec.sport.baseball</a:t>
            </a:r>
            <a:r>
              <a:rPr lang="en-CA" sz="1600" dirty="0"/>
              <a:t>	win think run </a:t>
            </a:r>
            <a:r>
              <a:rPr lang="en-CA" sz="1600" dirty="0" err="1"/>
              <a:t>basebal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FF0000"/>
                </a:solidFill>
              </a:rPr>
              <a:t>player</a:t>
            </a:r>
            <a:r>
              <a:rPr lang="en-CA" sz="1600" dirty="0"/>
              <a:t> hit pitch </a:t>
            </a:r>
            <a:r>
              <a:rPr lang="en-CA" sz="1600" dirty="0">
                <a:solidFill>
                  <a:srgbClr val="FF0000"/>
                </a:solidFill>
              </a:rPr>
              <a:t>team game year</a:t>
            </a:r>
          </a:p>
          <a:p>
            <a:r>
              <a:rPr lang="en-CA" sz="1600" b="1" dirty="0" err="1"/>
              <a:t>rec.sport.hockey</a:t>
            </a:r>
            <a:r>
              <a:rPr lang="en-CA" sz="1600" dirty="0"/>
              <a:t>	would playoff </a:t>
            </a:r>
            <a:r>
              <a:rPr lang="en-CA" sz="1600" dirty="0" err="1"/>
              <a:t>nhl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FF0000"/>
                </a:solidFill>
              </a:rPr>
              <a:t>year</a:t>
            </a:r>
            <a:r>
              <a:rPr lang="en-CA" sz="1600" dirty="0"/>
              <a:t> season player hockey </a:t>
            </a:r>
            <a:r>
              <a:rPr lang="en-CA" sz="1600" dirty="0">
                <a:solidFill>
                  <a:srgbClr val="FF0000"/>
                </a:solidFill>
              </a:rPr>
              <a:t>play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FF0000"/>
                </a:solidFill>
              </a:rPr>
              <a:t>team game</a:t>
            </a:r>
          </a:p>
          <a:p>
            <a:r>
              <a:rPr lang="en-CA" sz="1600" b="1" dirty="0" err="1"/>
              <a:t>sci.crypt</a:t>
            </a:r>
            <a:r>
              <a:rPr lang="en-CA" sz="1600" dirty="0"/>
              <a:t>	</a:t>
            </a:r>
            <a:r>
              <a:rPr lang="en-CA" sz="1600" dirty="0" err="1"/>
              <a:t>peopl</a:t>
            </a:r>
            <a:r>
              <a:rPr lang="en-CA" sz="1600" dirty="0"/>
              <a:t> system would </a:t>
            </a:r>
            <a:r>
              <a:rPr lang="en-CA" sz="1600" dirty="0" err="1"/>
              <a:t>secur</a:t>
            </a:r>
            <a:r>
              <a:rPr lang="en-CA" sz="1600" dirty="0"/>
              <a:t> use govern clipper </a:t>
            </a:r>
            <a:r>
              <a:rPr lang="en-CA" sz="1600" dirty="0" err="1"/>
              <a:t>chipencrypt</a:t>
            </a:r>
            <a:r>
              <a:rPr lang="en-CA" sz="1600" dirty="0"/>
              <a:t> key</a:t>
            </a:r>
          </a:p>
          <a:p>
            <a:r>
              <a:rPr lang="en-CA" sz="1600" b="1" dirty="0" err="1"/>
              <a:t>sci.electronics</a:t>
            </a:r>
            <a:r>
              <a:rPr lang="en-CA" sz="1600" dirty="0"/>
              <a:t>	work get know like power </a:t>
            </a:r>
            <a:r>
              <a:rPr lang="en-CA" sz="1600" dirty="0" err="1"/>
              <a:t>anyon</a:t>
            </a:r>
            <a:r>
              <a:rPr lang="en-CA" sz="1600" dirty="0"/>
              <a:t> circuit would one use</a:t>
            </a:r>
          </a:p>
        </p:txBody>
      </p:sp>
    </p:spTree>
    <p:extLst>
      <p:ext uri="{BB962C8B-B14F-4D97-AF65-F5344CB8AC3E}">
        <p14:creationId xmlns:p14="http://schemas.microsoft.com/office/powerpoint/2010/main" val="23165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983</Words>
  <Application>Microsoft Office PowerPoint</Application>
  <PresentationFormat>On-screen Show (4:3)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Supervised learning on the 20 newsgroups dataset</vt:lpstr>
      <vt:lpstr>Objectives </vt:lpstr>
      <vt:lpstr>The dataset: 20 newsgroups</vt:lpstr>
      <vt:lpstr>Approach</vt:lpstr>
      <vt:lpstr>Preparing the data</vt:lpstr>
      <vt:lpstr>Words to vectors</vt:lpstr>
      <vt:lpstr>Results</vt:lpstr>
      <vt:lpstr>Naïve Bayes results by category</vt:lpstr>
      <vt:lpstr>Highest scoring features for Naïve Bayes</vt:lpstr>
      <vt:lpstr>Where did things go wrong (from xgboost)</vt:lpstr>
      <vt:lpstr>How to improve model</vt:lpstr>
      <vt:lpstr>Conclusion</vt:lpstr>
      <vt:lpstr>Stochastic gradient descent</vt:lpstr>
      <vt:lpstr>Xgboost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Supervised learning on 20 newsgroups</dc:title>
  <dc:creator>Martin Odendaal</dc:creator>
  <cp:lastModifiedBy>Martin Odendaal</cp:lastModifiedBy>
  <cp:revision>35</cp:revision>
  <dcterms:created xsi:type="dcterms:W3CDTF">2018-04-12T19:31:38Z</dcterms:created>
  <dcterms:modified xsi:type="dcterms:W3CDTF">2018-04-20T19:20:03Z</dcterms:modified>
</cp:coreProperties>
</file>