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6858000" cx="12188825"/>
  <p:notesSz cx="6858000" cy="9144000"/>
  <p:embeddedFontLst>
    <p:embeddedFont>
      <p:font typeface="Inter"/>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7" roundtripDataSignature="AMtx7mjQR15vouSo+kylOV1G+FIUaOOEf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Inter-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Inter-italic.fntdata"/><Relationship Id="rId14" Type="http://schemas.openxmlformats.org/officeDocument/2006/relationships/font" Target="fonts/Inter-bold.fntdata"/><Relationship Id="rId17" Type="http://customschemas.google.com/relationships/presentationmetadata" Target="metadata"/><Relationship Id="rId16" Type="http://schemas.openxmlformats.org/officeDocument/2006/relationships/font" Target="fonts/Int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1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1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1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1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1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7"/>
          <p:cNvSpPr/>
          <p:nvPr>
            <p:ph idx="2" type="pic"/>
          </p:nvPr>
        </p:nvSpPr>
        <p:spPr>
          <a:xfrm>
            <a:off x="1792288" y="612775"/>
            <a:ext cx="5486400" cy="4114800"/>
          </a:xfrm>
          <a:prstGeom prst="rect">
            <a:avLst/>
          </a:prstGeom>
          <a:noFill/>
          <a:ln>
            <a:noFill/>
          </a:ln>
        </p:spPr>
      </p:sp>
      <p:sp>
        <p:nvSpPr>
          <p:cNvPr id="64" name="Google Shape;64;p1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7365D"/>
        </a:solidFill>
      </p:bgPr>
    </p:bg>
    <p:spTree>
      <p:nvGrpSpPr>
        <p:cNvPr id="83" name="Shape 83"/>
        <p:cNvGrpSpPr/>
        <p:nvPr/>
      </p:nvGrpSpPr>
      <p:grpSpPr>
        <a:xfrm>
          <a:off x="0" y="0"/>
          <a:ext cx="0" cy="0"/>
          <a:chOff x="0" y="0"/>
          <a:chExt cx="0" cy="0"/>
        </a:xfrm>
      </p:grpSpPr>
      <p:sp>
        <p:nvSpPr>
          <p:cNvPr id="84" name="Google Shape;84;p1"/>
          <p:cNvSpPr txBox="1"/>
          <p:nvPr/>
        </p:nvSpPr>
        <p:spPr>
          <a:xfrm>
            <a:off x="3544454" y="853945"/>
            <a:ext cx="6580909"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6000" u="none" cap="none" strike="noStrike">
                <a:solidFill>
                  <a:schemeClr val="lt1"/>
                </a:solidFill>
                <a:latin typeface="Calibri"/>
                <a:ea typeface="Calibri"/>
                <a:cs typeface="Calibri"/>
                <a:sym typeface="Calibri"/>
              </a:rPr>
              <a:t>Proyecto APT</a:t>
            </a:r>
            <a:endParaRPr/>
          </a:p>
        </p:txBody>
      </p:sp>
      <p:sp>
        <p:nvSpPr>
          <p:cNvPr id="85" name="Google Shape;85;p1"/>
          <p:cNvSpPr txBox="1"/>
          <p:nvPr/>
        </p:nvSpPr>
        <p:spPr>
          <a:xfrm>
            <a:off x="2830945" y="1847273"/>
            <a:ext cx="5894371"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lt1"/>
                </a:solidFill>
                <a:latin typeface="Calibri"/>
                <a:ea typeface="Calibri"/>
                <a:cs typeface="Calibri"/>
                <a:sym typeface="Calibri"/>
              </a:rPr>
              <a:t>Plataforma de </a:t>
            </a:r>
            <a:r>
              <a:rPr lang="es-ES" sz="2000">
                <a:solidFill>
                  <a:schemeClr val="lt1"/>
                </a:solidFill>
                <a:latin typeface="Calibri"/>
                <a:ea typeface="Calibri"/>
                <a:cs typeface="Calibri"/>
                <a:sym typeface="Calibri"/>
              </a:rPr>
              <a:t>Gestión</a:t>
            </a:r>
            <a:r>
              <a:rPr b="0" i="0" lang="es-ES" sz="2000" u="none" cap="none" strike="noStrike">
                <a:solidFill>
                  <a:schemeClr val="lt1"/>
                </a:solidFill>
                <a:latin typeface="Calibri"/>
                <a:ea typeface="Calibri"/>
                <a:cs typeface="Calibri"/>
                <a:sym typeface="Calibri"/>
              </a:rPr>
              <a:t> de Ingreso de Vehículos al Taller</a:t>
            </a:r>
            <a:endParaRPr/>
          </a:p>
        </p:txBody>
      </p:sp>
      <p:sp>
        <p:nvSpPr>
          <p:cNvPr id="86" name="Google Shape;86;p1"/>
          <p:cNvSpPr txBox="1"/>
          <p:nvPr/>
        </p:nvSpPr>
        <p:spPr>
          <a:xfrm>
            <a:off x="457200" y="676655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Profesor:</a:t>
            </a:r>
            <a:endParaRPr/>
          </a:p>
        </p:txBody>
      </p:sp>
      <p:sp>
        <p:nvSpPr>
          <p:cNvPr id="87" name="Google Shape;87;p1"/>
          <p:cNvSpPr txBox="1"/>
          <p:nvPr/>
        </p:nvSpPr>
        <p:spPr>
          <a:xfrm>
            <a:off x="457200" y="731519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Luis Alberto Bravo Yanes</a:t>
            </a:r>
            <a:endParaRPr/>
          </a:p>
        </p:txBody>
      </p:sp>
      <p:sp>
        <p:nvSpPr>
          <p:cNvPr id="88" name="Google Shape;88;p1"/>
          <p:cNvSpPr txBox="1"/>
          <p:nvPr/>
        </p:nvSpPr>
        <p:spPr>
          <a:xfrm>
            <a:off x="457200" y="786383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Fecha:</a:t>
            </a:r>
            <a:endParaRPr/>
          </a:p>
        </p:txBody>
      </p:sp>
      <p:sp>
        <p:nvSpPr>
          <p:cNvPr id="89" name="Google Shape;89;p1"/>
          <p:cNvSpPr txBox="1"/>
          <p:nvPr/>
        </p:nvSpPr>
        <p:spPr>
          <a:xfrm>
            <a:off x="457200" y="841247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11 de Septiembre, 2025</a:t>
            </a:r>
            <a:endParaRPr/>
          </a:p>
        </p:txBody>
      </p:sp>
      <p:sp>
        <p:nvSpPr>
          <p:cNvPr id="90" name="Google Shape;90;p1"/>
          <p:cNvSpPr txBox="1"/>
          <p:nvPr/>
        </p:nvSpPr>
        <p:spPr>
          <a:xfrm>
            <a:off x="640080" y="8961119"/>
            <a:ext cx="1097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Claudia Ortega</a:t>
            </a:r>
            <a:endParaRPr/>
          </a:p>
        </p:txBody>
      </p:sp>
      <p:sp>
        <p:nvSpPr>
          <p:cNvPr id="91" name="Google Shape;91;p1"/>
          <p:cNvSpPr txBox="1"/>
          <p:nvPr/>
        </p:nvSpPr>
        <p:spPr>
          <a:xfrm>
            <a:off x="640080" y="9418319"/>
            <a:ext cx="1097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Martin Orellana</a:t>
            </a:r>
            <a:endParaRPr/>
          </a:p>
        </p:txBody>
      </p:sp>
      <p:sp>
        <p:nvSpPr>
          <p:cNvPr id="92" name="Google Shape;92;p1"/>
          <p:cNvSpPr txBox="1"/>
          <p:nvPr/>
        </p:nvSpPr>
        <p:spPr>
          <a:xfrm>
            <a:off x="640080" y="9875519"/>
            <a:ext cx="1097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2000" u="none" cap="none" strike="noStrike">
                <a:solidFill>
                  <a:schemeClr val="dk1"/>
                </a:solidFill>
                <a:latin typeface="Calibri"/>
                <a:ea typeface="Calibri"/>
                <a:cs typeface="Calibri"/>
                <a:sym typeface="Calibri"/>
              </a:rPr>
              <a:t>• Fernando Araneda</a:t>
            </a:r>
            <a:endParaRPr/>
          </a:p>
        </p:txBody>
      </p:sp>
      <p:sp>
        <p:nvSpPr>
          <p:cNvPr id="93" name="Google Shape;93;p1"/>
          <p:cNvSpPr/>
          <p:nvPr/>
        </p:nvSpPr>
        <p:spPr>
          <a:xfrm>
            <a:off x="2706255" y="2525771"/>
            <a:ext cx="6862618" cy="3543443"/>
          </a:xfrm>
          <a:prstGeom prst="roundRect">
            <a:avLst>
              <a:gd fmla="val 16667" name="adj"/>
            </a:avLst>
          </a:prstGeom>
          <a:gradFill>
            <a:gsLst>
              <a:gs pos="0">
                <a:srgbClr val="3E7FCD"/>
              </a:gs>
              <a:gs pos="100000">
                <a:srgbClr val="96C0FF"/>
              </a:gs>
            </a:gsLst>
            <a:lin ang="16200000" scaled="0"/>
          </a:gradFill>
          <a:ln cap="flat" cmpd="sng" w="9525">
            <a:solidFill>
              <a:srgbClr val="4A7DBA"/>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94" name="Google Shape;94;p1"/>
          <p:cNvSpPr txBox="1"/>
          <p:nvPr/>
        </p:nvSpPr>
        <p:spPr>
          <a:xfrm>
            <a:off x="2978934" y="2760062"/>
            <a:ext cx="559839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800" u="none" cap="none" strike="noStrike">
                <a:solidFill>
                  <a:srgbClr val="FFFFFF"/>
                </a:solidFill>
                <a:latin typeface="Inter"/>
                <a:ea typeface="Inter"/>
                <a:cs typeface="Inter"/>
                <a:sym typeface="Inter"/>
              </a:rPr>
              <a:t>Diagnóstico y Propuesta de Solución para PepsiCo Chile</a:t>
            </a:r>
            <a:endParaRPr sz="1800">
              <a:solidFill>
                <a:schemeClr val="dk1"/>
              </a:solidFill>
              <a:latin typeface="Calibri"/>
              <a:ea typeface="Calibri"/>
              <a:cs typeface="Calibri"/>
              <a:sym typeface="Calibri"/>
            </a:endParaRPr>
          </a:p>
        </p:txBody>
      </p:sp>
      <p:sp>
        <p:nvSpPr>
          <p:cNvPr id="95" name="Google Shape;95;p1"/>
          <p:cNvSpPr txBox="1"/>
          <p:nvPr/>
        </p:nvSpPr>
        <p:spPr>
          <a:xfrm>
            <a:off x="3369067" y="3437777"/>
            <a:ext cx="2225963" cy="116955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400">
                <a:solidFill>
                  <a:srgbClr val="FFFFFF"/>
                </a:solidFill>
                <a:latin typeface="Inter"/>
                <a:ea typeface="Inter"/>
                <a:cs typeface="Inter"/>
                <a:sym typeface="Inter"/>
              </a:rPr>
              <a:t>Estudiantes:</a:t>
            </a:r>
            <a:endParaRPr/>
          </a:p>
          <a:p>
            <a:pPr indent="-88900" lvl="0" marL="0" marR="0" rtl="0" algn="l">
              <a:spcBef>
                <a:spcPts val="0"/>
              </a:spcBef>
              <a:spcAft>
                <a:spcPts val="0"/>
              </a:spcAft>
              <a:buClr>
                <a:srgbClr val="FFFFFF"/>
              </a:buClr>
              <a:buSzPts val="1400"/>
              <a:buFont typeface="Arial"/>
              <a:buChar char="•"/>
            </a:pPr>
            <a:r>
              <a:rPr b="0" i="0" lang="es-ES" sz="1400">
                <a:solidFill>
                  <a:srgbClr val="FFFFFF"/>
                </a:solidFill>
                <a:latin typeface="Inter"/>
                <a:ea typeface="Inter"/>
                <a:cs typeface="Inter"/>
                <a:sym typeface="Inter"/>
              </a:rPr>
              <a:t>Claudia Ortega</a:t>
            </a:r>
            <a:endParaRPr/>
          </a:p>
          <a:p>
            <a:pPr indent="-88900" lvl="0" marL="0" marR="0" rtl="0" algn="l">
              <a:spcBef>
                <a:spcPts val="0"/>
              </a:spcBef>
              <a:spcAft>
                <a:spcPts val="0"/>
              </a:spcAft>
              <a:buClr>
                <a:srgbClr val="FFFFFF"/>
              </a:buClr>
              <a:buSzPts val="1400"/>
              <a:buFont typeface="Arial"/>
              <a:buChar char="•"/>
            </a:pPr>
            <a:r>
              <a:rPr b="0" i="0" lang="es-ES" sz="1400">
                <a:solidFill>
                  <a:srgbClr val="FFFFFF"/>
                </a:solidFill>
                <a:latin typeface="Inter"/>
                <a:ea typeface="Inter"/>
                <a:cs typeface="Inter"/>
                <a:sym typeface="Inter"/>
              </a:rPr>
              <a:t>Martin Orellana</a:t>
            </a:r>
            <a:endParaRPr/>
          </a:p>
          <a:p>
            <a:pPr indent="-88900" lvl="0" marL="0" marR="0" rtl="0" algn="l">
              <a:spcBef>
                <a:spcPts val="0"/>
              </a:spcBef>
              <a:spcAft>
                <a:spcPts val="0"/>
              </a:spcAft>
              <a:buClr>
                <a:srgbClr val="FFFFFF"/>
              </a:buClr>
              <a:buSzPts val="1400"/>
              <a:buFont typeface="Arial"/>
              <a:buChar char="•"/>
            </a:pPr>
            <a:r>
              <a:rPr b="0" i="0" lang="es-ES" sz="1400">
                <a:solidFill>
                  <a:srgbClr val="FFFFFF"/>
                </a:solidFill>
                <a:latin typeface="Inter"/>
                <a:ea typeface="Inter"/>
                <a:cs typeface="Inter"/>
                <a:sym typeface="Inter"/>
              </a:rPr>
              <a:t>Fernando Araneda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sp>
        <p:nvSpPr>
          <p:cNvPr id="96" name="Google Shape;96;p1"/>
          <p:cNvSpPr txBox="1"/>
          <p:nvPr/>
        </p:nvSpPr>
        <p:spPr>
          <a:xfrm>
            <a:off x="3369067" y="4729852"/>
            <a:ext cx="3006230" cy="80021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400">
                <a:solidFill>
                  <a:srgbClr val="FFFFFF"/>
                </a:solidFill>
                <a:latin typeface="Inter"/>
                <a:ea typeface="Inter"/>
                <a:cs typeface="Inter"/>
                <a:sym typeface="Inter"/>
              </a:rPr>
              <a:t>Asignatura:</a:t>
            </a:r>
            <a:endParaRPr/>
          </a:p>
          <a:p>
            <a:pPr indent="0" lvl="0" marL="0" marR="0" rtl="0" algn="l">
              <a:spcBef>
                <a:spcPts val="0"/>
              </a:spcBef>
              <a:spcAft>
                <a:spcPts val="0"/>
              </a:spcAft>
              <a:buNone/>
            </a:pPr>
            <a:r>
              <a:rPr b="0" i="0" lang="es-ES" sz="1400">
                <a:solidFill>
                  <a:srgbClr val="FFFFFF"/>
                </a:solidFill>
                <a:latin typeface="Inter"/>
                <a:ea typeface="Inter"/>
                <a:cs typeface="Inter"/>
                <a:sym typeface="Inter"/>
              </a:rPr>
              <a:t>CAPSTONE_004D / Portafolio de Título</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
          <p:cNvSpPr txBox="1"/>
          <p:nvPr/>
        </p:nvSpPr>
        <p:spPr>
          <a:xfrm>
            <a:off x="6983929" y="3396406"/>
            <a:ext cx="2560308"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a:solidFill>
                  <a:srgbClr val="FFFFFF"/>
                </a:solidFill>
                <a:latin typeface="Inter"/>
                <a:ea typeface="Inter"/>
                <a:cs typeface="Inter"/>
                <a:sym typeface="Inter"/>
              </a:rPr>
              <a:t>Carrera:</a:t>
            </a:r>
            <a:endParaRPr/>
          </a:p>
          <a:p>
            <a:pPr indent="0" lvl="0" marL="0" marR="0" rtl="0" algn="l">
              <a:spcBef>
                <a:spcPts val="0"/>
              </a:spcBef>
              <a:spcAft>
                <a:spcPts val="0"/>
              </a:spcAft>
              <a:buNone/>
            </a:pPr>
            <a:r>
              <a:rPr b="0" i="0" lang="es-ES" sz="1600">
                <a:solidFill>
                  <a:srgbClr val="FFFFFF"/>
                </a:solidFill>
                <a:latin typeface="Inter"/>
                <a:ea typeface="Inter"/>
                <a:cs typeface="Inter"/>
                <a:sym typeface="Inter"/>
              </a:rPr>
              <a:t>Ingeniería en Informática</a:t>
            </a:r>
            <a:endParaRPr/>
          </a:p>
          <a:p>
            <a:pPr indent="0" lvl="0" marL="0" marR="0" rtl="0" algn="l">
              <a:spcBef>
                <a:spcPts val="0"/>
              </a:spcBef>
              <a:spcAft>
                <a:spcPts val="0"/>
              </a:spcAft>
              <a:buNone/>
            </a:pPr>
            <a:r>
              <a:rPr b="1" i="0" lang="es-ES" sz="1600">
                <a:solidFill>
                  <a:srgbClr val="FFFFFF"/>
                </a:solidFill>
                <a:latin typeface="Inter"/>
                <a:ea typeface="Inter"/>
                <a:cs typeface="Inter"/>
                <a:sym typeface="Inter"/>
              </a:rPr>
              <a:t>Sede:</a:t>
            </a:r>
            <a:endParaRPr/>
          </a:p>
          <a:p>
            <a:pPr indent="0" lvl="0" marL="0" marR="0" rtl="0" algn="l">
              <a:spcBef>
                <a:spcPts val="0"/>
              </a:spcBef>
              <a:spcAft>
                <a:spcPts val="0"/>
              </a:spcAft>
              <a:buNone/>
            </a:pPr>
            <a:r>
              <a:rPr b="0" i="0" lang="es-ES" sz="1600">
                <a:solidFill>
                  <a:srgbClr val="FFFFFF"/>
                </a:solidFill>
                <a:latin typeface="Inter"/>
                <a:ea typeface="Inter"/>
                <a:cs typeface="Inter"/>
                <a:sym typeface="Inter"/>
              </a:rPr>
              <a:t>Plaza Oeste</a:t>
            </a:r>
            <a:endParaRPr/>
          </a:p>
          <a:p>
            <a:pPr indent="0" lvl="0" marL="0" marR="0" rtl="0" algn="l">
              <a:spcBef>
                <a:spcPts val="0"/>
              </a:spcBef>
              <a:spcAft>
                <a:spcPts val="0"/>
              </a:spcAft>
              <a:buNone/>
            </a:pPr>
            <a:r>
              <a:rPr b="1" i="0" lang="es-ES" sz="1600">
                <a:solidFill>
                  <a:srgbClr val="FFFFFF"/>
                </a:solidFill>
                <a:latin typeface="Inter"/>
                <a:ea typeface="Inter"/>
                <a:cs typeface="Inter"/>
                <a:sym typeface="Inter"/>
              </a:rPr>
              <a:t>Profesor:</a:t>
            </a:r>
            <a:endParaRPr/>
          </a:p>
          <a:p>
            <a:pPr indent="0" lvl="0" marL="0" marR="0" rtl="0" algn="l">
              <a:spcBef>
                <a:spcPts val="0"/>
              </a:spcBef>
              <a:spcAft>
                <a:spcPts val="0"/>
              </a:spcAft>
              <a:buNone/>
            </a:pPr>
            <a:r>
              <a:rPr b="0" i="0" lang="es-ES" sz="1600">
                <a:solidFill>
                  <a:srgbClr val="FFFFFF"/>
                </a:solidFill>
                <a:latin typeface="Inter"/>
                <a:ea typeface="Inter"/>
                <a:cs typeface="Inter"/>
                <a:sym typeface="Inter"/>
              </a:rPr>
              <a:t>Luis Alberto Bravo Yañes</a:t>
            </a:r>
            <a:endParaRPr b="0" i="0" sz="1600">
              <a:solidFill>
                <a:srgbClr val="FFFFFF"/>
              </a:solidFill>
              <a:latin typeface="Inter"/>
              <a:ea typeface="Inter"/>
              <a:cs typeface="Inter"/>
              <a:sym typeface="Inter"/>
            </a:endParaRPr>
          </a:p>
          <a:p>
            <a:pPr indent="0" lvl="0" marL="0" marR="0" rtl="0" algn="l">
              <a:spcBef>
                <a:spcPts val="0"/>
              </a:spcBef>
              <a:spcAft>
                <a:spcPts val="0"/>
              </a:spcAft>
              <a:buNone/>
            </a:pPr>
            <a:r>
              <a:rPr b="1" i="0" lang="es-ES" sz="1600">
                <a:solidFill>
                  <a:srgbClr val="FFFFFF"/>
                </a:solidFill>
                <a:latin typeface="Inter"/>
                <a:ea typeface="Inter"/>
                <a:cs typeface="Inter"/>
                <a:sym typeface="Inter"/>
              </a:rPr>
              <a:t>Fecha:</a:t>
            </a:r>
            <a:endParaRPr/>
          </a:p>
          <a:p>
            <a:pPr indent="0" lvl="0" marL="0" marR="0" rtl="0" algn="l">
              <a:spcBef>
                <a:spcPts val="0"/>
              </a:spcBef>
              <a:spcAft>
                <a:spcPts val="0"/>
              </a:spcAft>
              <a:buNone/>
            </a:pPr>
            <a:r>
              <a:rPr b="0" i="0" lang="es-ES" sz="1600">
                <a:solidFill>
                  <a:srgbClr val="FFFFFF"/>
                </a:solidFill>
                <a:latin typeface="Inter"/>
                <a:ea typeface="Inter"/>
                <a:cs typeface="Inter"/>
                <a:sym typeface="Inter"/>
              </a:rPr>
              <a:t>11 de Septiembre, 2025</a:t>
            </a:r>
            <a:endParaRPr/>
          </a:p>
          <a:p>
            <a:pPr indent="0" lvl="0" marL="0" marR="0" rtl="0" algn="l">
              <a:spcBef>
                <a:spcPts val="0"/>
              </a:spcBef>
              <a:spcAft>
                <a:spcPts val="0"/>
              </a:spcAft>
              <a:buNone/>
            </a:pPr>
            <a:r>
              <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
          <p:cNvSpPr txBox="1"/>
          <p:nvPr/>
        </p:nvSpPr>
        <p:spPr>
          <a:xfrm>
            <a:off x="2479963" y="625302"/>
            <a:ext cx="6323654"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Introducción al Proyecto APT</a:t>
            </a:r>
            <a:endParaRPr/>
          </a:p>
        </p:txBody>
      </p:sp>
      <p:sp>
        <p:nvSpPr>
          <p:cNvPr id="103" name="Google Shape;103;p2"/>
          <p:cNvSpPr/>
          <p:nvPr/>
        </p:nvSpPr>
        <p:spPr>
          <a:xfrm>
            <a:off x="934318" y="2383328"/>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4" name="Google Shape;104;p2"/>
          <p:cNvSpPr txBox="1"/>
          <p:nvPr/>
        </p:nvSpPr>
        <p:spPr>
          <a:xfrm>
            <a:off x="1376300" y="2179502"/>
            <a:ext cx="23184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a:solidFill>
                  <a:srgbClr val="1F2937"/>
                </a:solidFill>
                <a:latin typeface="Inter"/>
                <a:ea typeface="Inter"/>
                <a:cs typeface="Inter"/>
                <a:sym typeface="Inter"/>
              </a:rPr>
              <a:t>Contexto General</a:t>
            </a:r>
            <a:endParaRPr/>
          </a:p>
          <a:p>
            <a:pPr indent="0" lvl="0" marL="0" marR="0" rtl="0" algn="l">
              <a:spcBef>
                <a:spcPts val="0"/>
              </a:spcBef>
              <a:spcAft>
                <a:spcPts val="0"/>
              </a:spcAft>
              <a:buNone/>
            </a:pPr>
            <a:r>
              <a:t/>
            </a:r>
            <a:endParaRPr b="1" i="0" sz="1600">
              <a:solidFill>
                <a:srgbClr val="1F2937"/>
              </a:solidFill>
              <a:latin typeface="Inter"/>
              <a:ea typeface="Inter"/>
              <a:cs typeface="Inter"/>
              <a:sym typeface="Inter"/>
            </a:endParaRPr>
          </a:p>
          <a:p>
            <a:pPr indent="0" lvl="0" marL="0" marR="0" rtl="0" algn="just">
              <a:spcBef>
                <a:spcPts val="0"/>
              </a:spcBef>
              <a:spcAft>
                <a:spcPts val="0"/>
              </a:spcAft>
              <a:buNone/>
            </a:pPr>
            <a:r>
              <a:rPr b="0" i="0" lang="es-ES" sz="1600">
                <a:solidFill>
                  <a:srgbClr val="1F2937"/>
                </a:solidFill>
                <a:latin typeface="Inter"/>
                <a:ea typeface="Inter"/>
                <a:cs typeface="Inter"/>
                <a:sym typeface="Inter"/>
              </a:rPr>
              <a:t>Este proyecto APT busca dar respuesta a una problemática real en la gestión de la flota de camiones de PepsiCo Chile, optimizando un proceso crítico para su operación logística.</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5" name="Google Shape;105;p2"/>
          <p:cNvSpPr/>
          <p:nvPr/>
        </p:nvSpPr>
        <p:spPr>
          <a:xfrm>
            <a:off x="4222465" y="2336801"/>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6" name="Google Shape;106;p2"/>
          <p:cNvSpPr/>
          <p:nvPr/>
        </p:nvSpPr>
        <p:spPr>
          <a:xfrm>
            <a:off x="7510610" y="2383328"/>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2"/>
          <p:cNvSpPr txBox="1"/>
          <p:nvPr/>
        </p:nvSpPr>
        <p:spPr>
          <a:xfrm>
            <a:off x="4545725" y="2179500"/>
            <a:ext cx="24594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a:solidFill>
                  <a:srgbClr val="1F2937"/>
                </a:solidFill>
                <a:latin typeface="Inter"/>
                <a:ea typeface="Inter"/>
                <a:cs typeface="Inter"/>
                <a:sym typeface="Inter"/>
              </a:rPr>
              <a:t>Competencias a Desarrollar</a:t>
            </a:r>
            <a:endParaRPr/>
          </a:p>
          <a:p>
            <a:pPr indent="0" lvl="0" marL="0" marR="0" rtl="0" algn="l">
              <a:spcBef>
                <a:spcPts val="0"/>
              </a:spcBef>
              <a:spcAft>
                <a:spcPts val="0"/>
              </a:spcAft>
              <a:buNone/>
            </a:pPr>
            <a:r>
              <a:t/>
            </a:r>
            <a:endParaRPr b="1" i="0" sz="1600">
              <a:solidFill>
                <a:srgbClr val="1F2937"/>
              </a:solidFill>
              <a:latin typeface="Inter"/>
              <a:ea typeface="Inter"/>
              <a:cs typeface="Inter"/>
              <a:sym typeface="Inter"/>
            </a:endParaRPr>
          </a:p>
          <a:p>
            <a:pPr indent="-101600" lvl="0" marL="0" marR="0" rtl="0" algn="l">
              <a:spcBef>
                <a:spcPts val="0"/>
              </a:spcBef>
              <a:spcAft>
                <a:spcPts val="0"/>
              </a:spcAft>
              <a:buClr>
                <a:srgbClr val="1F2937"/>
              </a:buClr>
              <a:buSzPts val="1600"/>
              <a:buFont typeface="Arial"/>
              <a:buChar char="•"/>
            </a:pPr>
            <a:r>
              <a:rPr b="0" i="0" lang="es-ES" sz="1600">
                <a:solidFill>
                  <a:srgbClr val="1F2937"/>
                </a:solidFill>
                <a:latin typeface="Inter"/>
                <a:ea typeface="Inter"/>
                <a:cs typeface="Inter"/>
                <a:sym typeface="Inter"/>
              </a:rPr>
              <a:t>Diseñar e implementar soluciones tecnológicas.</a:t>
            </a:r>
            <a:endParaRPr/>
          </a:p>
          <a:p>
            <a:pPr indent="-101600" lvl="0" marL="0" marR="0" rtl="0" algn="l">
              <a:spcBef>
                <a:spcPts val="0"/>
              </a:spcBef>
              <a:spcAft>
                <a:spcPts val="0"/>
              </a:spcAft>
              <a:buClr>
                <a:srgbClr val="1F2937"/>
              </a:buClr>
              <a:buSzPts val="1600"/>
              <a:buFont typeface="Arial"/>
              <a:buChar char="•"/>
            </a:pPr>
            <a:r>
              <a:rPr b="0" i="0" lang="es-ES" sz="1600">
                <a:solidFill>
                  <a:srgbClr val="1F2937"/>
                </a:solidFill>
                <a:latin typeface="Inter"/>
                <a:ea typeface="Inter"/>
                <a:cs typeface="Inter"/>
                <a:sym typeface="Inter"/>
              </a:rPr>
              <a:t>Aplicar metodologías de gestión de proyectos.</a:t>
            </a:r>
            <a:endParaRPr/>
          </a:p>
          <a:p>
            <a:pPr indent="-101600" lvl="0" marL="0" marR="0" rtl="0" algn="l">
              <a:spcBef>
                <a:spcPts val="0"/>
              </a:spcBef>
              <a:spcAft>
                <a:spcPts val="0"/>
              </a:spcAft>
              <a:buClr>
                <a:srgbClr val="1F2937"/>
              </a:buClr>
              <a:buSzPts val="1600"/>
              <a:buFont typeface="Arial"/>
              <a:buChar char="•"/>
            </a:pPr>
            <a:r>
              <a:rPr b="0" i="0" lang="es-ES" sz="1600">
                <a:solidFill>
                  <a:srgbClr val="1F2937"/>
                </a:solidFill>
                <a:latin typeface="Inter"/>
                <a:ea typeface="Inter"/>
                <a:cs typeface="Inter"/>
                <a:sym typeface="Inter"/>
              </a:rPr>
              <a:t>Integrar conceptos de seguridad y buenas prácticas.</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
        <p:nvSpPr>
          <p:cNvPr id="108" name="Google Shape;108;p2"/>
          <p:cNvSpPr txBox="1"/>
          <p:nvPr/>
        </p:nvSpPr>
        <p:spPr>
          <a:xfrm>
            <a:off x="7856157" y="2233462"/>
            <a:ext cx="2318400" cy="329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1600">
                <a:solidFill>
                  <a:srgbClr val="1F2937"/>
                </a:solidFill>
                <a:latin typeface="Inter"/>
                <a:ea typeface="Inter"/>
                <a:cs typeface="Inter"/>
                <a:sym typeface="Inter"/>
              </a:rPr>
              <a:t>Intereses Profesionales</a:t>
            </a:r>
            <a:endParaRPr/>
          </a:p>
          <a:p>
            <a:pPr indent="0" lvl="0" marL="0" marR="0" rtl="0" algn="l">
              <a:spcBef>
                <a:spcPts val="0"/>
              </a:spcBef>
              <a:spcAft>
                <a:spcPts val="0"/>
              </a:spcAft>
              <a:buNone/>
            </a:pPr>
            <a:r>
              <a:t/>
            </a:r>
            <a:endParaRPr b="1" i="0" sz="1600">
              <a:solidFill>
                <a:srgbClr val="1F2937"/>
              </a:solidFill>
              <a:latin typeface="Inter"/>
              <a:ea typeface="Inter"/>
              <a:cs typeface="Inter"/>
              <a:sym typeface="Inter"/>
            </a:endParaRPr>
          </a:p>
          <a:p>
            <a:pPr indent="0" lvl="0" marL="0" marR="0" rtl="0" algn="l">
              <a:spcBef>
                <a:spcPts val="0"/>
              </a:spcBef>
              <a:spcAft>
                <a:spcPts val="0"/>
              </a:spcAft>
              <a:buNone/>
            </a:pPr>
            <a:r>
              <a:rPr b="0" i="0" lang="es-ES" sz="1600">
                <a:solidFill>
                  <a:srgbClr val="1F2937"/>
                </a:solidFill>
                <a:latin typeface="Inter"/>
                <a:ea typeface="Inter"/>
                <a:cs typeface="Inter"/>
                <a:sym typeface="Inter"/>
              </a:rPr>
              <a:t>Alineado con nuestro interés en desarrollar software que optimice procesos empresariales, fortaleciendo competencias técnicas y de trabajo colaborativo</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nvSpPr>
        <p:spPr>
          <a:xfrm>
            <a:off x="841204" y="300065"/>
            <a:ext cx="1058879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Diagnóstico: Gestión de Flota Manual en PepsiCo</a:t>
            </a:r>
            <a:endParaRPr/>
          </a:p>
        </p:txBody>
      </p:sp>
      <p:sp>
        <p:nvSpPr>
          <p:cNvPr id="114" name="Google Shape;114;p3"/>
          <p:cNvSpPr txBox="1"/>
          <p:nvPr/>
        </p:nvSpPr>
        <p:spPr>
          <a:xfrm>
            <a:off x="457200" y="676655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Dificultad para llevar un registro preciso y actualizado.</a:t>
            </a:r>
            <a:endParaRPr/>
          </a:p>
        </p:txBody>
      </p:sp>
      <p:sp>
        <p:nvSpPr>
          <p:cNvPr id="115" name="Google Shape;115;p3"/>
          <p:cNvSpPr txBox="1"/>
          <p:nvPr/>
        </p:nvSpPr>
        <p:spPr>
          <a:xfrm>
            <a:off x="457200" y="731519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Imposibilidad de seguir el historial y estado de cada vehículo.</a:t>
            </a:r>
            <a:endParaRPr/>
          </a:p>
        </p:txBody>
      </p:sp>
      <p:sp>
        <p:nvSpPr>
          <p:cNvPr id="116" name="Google Shape;116;p3"/>
          <p:cNvSpPr txBox="1"/>
          <p:nvPr/>
        </p:nvSpPr>
        <p:spPr>
          <a:xfrm>
            <a:off x="457200" y="786383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Comunicación ineficiente entre choferes, supervisores y mecánicos.</a:t>
            </a:r>
            <a:endParaRPr/>
          </a:p>
        </p:txBody>
      </p:sp>
      <p:sp>
        <p:nvSpPr>
          <p:cNvPr id="117" name="Google Shape;117;p3"/>
          <p:cNvSpPr txBox="1"/>
          <p:nvPr/>
        </p:nvSpPr>
        <p:spPr>
          <a:xfrm>
            <a:off x="457200" y="841247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Imposibilidad de medir tiempos de atención y productividad.</a:t>
            </a:r>
            <a:endParaRPr/>
          </a:p>
        </p:txBody>
      </p:sp>
      <p:sp>
        <p:nvSpPr>
          <p:cNvPr id="118" name="Google Shape;118;p3"/>
          <p:cNvSpPr txBox="1"/>
          <p:nvPr/>
        </p:nvSpPr>
        <p:spPr>
          <a:xfrm>
            <a:off x="457200" y="896111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Procesos manuales propensos a errores y redundancia.</a:t>
            </a:r>
            <a:endParaRPr/>
          </a:p>
        </p:txBody>
      </p:sp>
      <p:sp>
        <p:nvSpPr>
          <p:cNvPr id="119" name="Google Shape;119;p3"/>
          <p:cNvSpPr txBox="1"/>
          <p:nvPr/>
        </p:nvSpPr>
        <p:spPr>
          <a:xfrm>
            <a:off x="457200" y="950975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Dificultad para programar ingresos sin superponer citas.</a:t>
            </a:r>
            <a:endParaRPr/>
          </a:p>
        </p:txBody>
      </p:sp>
      <p:sp>
        <p:nvSpPr>
          <p:cNvPr id="120" name="Google Shape;120;p3"/>
          <p:cNvSpPr txBox="1"/>
          <p:nvPr/>
        </p:nvSpPr>
        <p:spPr>
          <a:xfrm>
            <a:off x="457200" y="10058399"/>
            <a:ext cx="10972800" cy="54864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Impacto:Esta problemática, ubicada en Santa Marta (RM), afecta directamente la productividad de toda la cadena logística de PepsiCo, motivando la búsqueda de una solución por parte de la Subgerencia de Flota Nacional.</a:t>
            </a:r>
            <a:endParaRPr/>
          </a:p>
        </p:txBody>
      </p:sp>
      <p:sp>
        <p:nvSpPr>
          <p:cNvPr id="121" name="Google Shape;121;p3"/>
          <p:cNvSpPr txBox="1"/>
          <p:nvPr/>
        </p:nvSpPr>
        <p:spPr>
          <a:xfrm>
            <a:off x="1158536" y="1014697"/>
            <a:ext cx="1027146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a:solidFill>
                  <a:srgbClr val="4B5563"/>
                </a:solidFill>
                <a:latin typeface="Inter"/>
                <a:ea typeface="Inter"/>
                <a:cs typeface="Inter"/>
                <a:sym typeface="Inter"/>
              </a:rPr>
              <a:t>El proceso de ingreso a talleres se basa en hojas de cálculo y WhatsApp, generando ineficiencias críticas.</a:t>
            </a:r>
            <a:endParaRPr sz="1800">
              <a:solidFill>
                <a:schemeClr val="dk1"/>
              </a:solidFill>
              <a:latin typeface="Calibri"/>
              <a:ea typeface="Calibri"/>
              <a:cs typeface="Calibri"/>
              <a:sym typeface="Calibri"/>
            </a:endParaRPr>
          </a:p>
        </p:txBody>
      </p:sp>
      <p:pic>
        <p:nvPicPr>
          <p:cNvPr id="122" name="Google Shape;122;p3"/>
          <p:cNvPicPr preferRelativeResize="0"/>
          <p:nvPr/>
        </p:nvPicPr>
        <p:blipFill rotWithShape="1">
          <a:blip r:embed="rId3">
            <a:alphaModFix/>
          </a:blip>
          <a:srcRect b="0" l="0" r="0" t="0"/>
          <a:stretch/>
        </p:blipFill>
        <p:spPr>
          <a:xfrm>
            <a:off x="307167" y="1807228"/>
            <a:ext cx="11574490" cy="441069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4"/>
          <p:cNvSpPr txBox="1"/>
          <p:nvPr/>
        </p:nvSpPr>
        <p:spPr>
          <a:xfrm>
            <a:off x="690112" y="848839"/>
            <a:ext cx="492211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Propuesta de Solución</a:t>
            </a:r>
            <a:endParaRPr sz="1800">
              <a:solidFill>
                <a:srgbClr val="0C0C0C"/>
              </a:solidFill>
              <a:latin typeface="Calibri"/>
              <a:ea typeface="Calibri"/>
              <a:cs typeface="Calibri"/>
              <a:sym typeface="Calibri"/>
            </a:endParaRPr>
          </a:p>
        </p:txBody>
      </p:sp>
      <p:sp>
        <p:nvSpPr>
          <p:cNvPr id="128" name="Google Shape;128;p4"/>
          <p:cNvSpPr txBox="1"/>
          <p:nvPr/>
        </p:nvSpPr>
        <p:spPr>
          <a:xfrm>
            <a:off x="690112" y="2372264"/>
            <a:ext cx="4922117"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ES" sz="1800">
                <a:solidFill>
                  <a:srgbClr val="0C0C0C"/>
                </a:solidFill>
                <a:latin typeface="Inter"/>
                <a:ea typeface="Inter"/>
                <a:cs typeface="Inter"/>
                <a:sym typeface="Inter"/>
              </a:rPr>
              <a:t>Desarrollar una </a:t>
            </a:r>
            <a:r>
              <a:rPr b="1" i="0" lang="es-ES" sz="1800">
                <a:solidFill>
                  <a:srgbClr val="0C0C0C"/>
                </a:solidFill>
                <a:latin typeface="Inter"/>
                <a:ea typeface="Inter"/>
                <a:cs typeface="Inter"/>
                <a:sym typeface="Inter"/>
              </a:rPr>
              <a:t>plataforma web responsiva</a:t>
            </a:r>
            <a:r>
              <a:rPr b="0" i="0" lang="es-ES" sz="1800">
                <a:solidFill>
                  <a:srgbClr val="0C0C0C"/>
                </a:solidFill>
                <a:latin typeface="Inter"/>
                <a:ea typeface="Inter"/>
                <a:cs typeface="Inter"/>
                <a:sym typeface="Inter"/>
              </a:rPr>
              <a:t> para la gestión centralizada del ingreso de vehículos al taller.</a:t>
            </a:r>
            <a:endParaRPr/>
          </a:p>
          <a:p>
            <a:pPr indent="0" lvl="0" marL="0" marR="0" rtl="0" algn="l">
              <a:spcBef>
                <a:spcPts val="0"/>
              </a:spcBef>
              <a:spcAft>
                <a:spcPts val="0"/>
              </a:spcAft>
              <a:buNone/>
            </a:pPr>
            <a:r>
              <a:t/>
            </a:r>
            <a:endParaRPr b="0" i="0" sz="1800">
              <a:solidFill>
                <a:srgbClr val="374151"/>
              </a:solidFill>
              <a:latin typeface="Inter"/>
              <a:ea typeface="Inter"/>
              <a:cs typeface="Inter"/>
              <a:sym typeface="Inter"/>
            </a:endParaRPr>
          </a:p>
          <a:p>
            <a:pPr indent="0" lvl="0" marL="0" marR="0" rtl="0" algn="l">
              <a:spcBef>
                <a:spcPts val="0"/>
              </a:spcBef>
              <a:spcAft>
                <a:spcPts val="0"/>
              </a:spcAft>
              <a:buNone/>
            </a:pPr>
            <a:r>
              <a:rPr b="0" i="0" lang="es-ES" sz="1800">
                <a:solidFill>
                  <a:srgbClr val="22C55E"/>
                </a:solidFill>
                <a:latin typeface="Inter"/>
                <a:ea typeface="Inter"/>
                <a:cs typeface="Inter"/>
                <a:sym typeface="Inter"/>
              </a:rPr>
              <a:t>✔</a:t>
            </a:r>
            <a:r>
              <a:rPr b="1" i="0" lang="es-ES" sz="1800">
                <a:solidFill>
                  <a:srgbClr val="1F2937"/>
                </a:solidFill>
                <a:latin typeface="Inter"/>
                <a:ea typeface="Inter"/>
                <a:cs typeface="Inter"/>
                <a:sym typeface="Inter"/>
              </a:rPr>
              <a:t>Optimizar</a:t>
            </a:r>
            <a:r>
              <a:rPr b="0" i="0" lang="es-ES" sz="1800">
                <a:solidFill>
                  <a:srgbClr val="1F2937"/>
                </a:solidFill>
                <a:latin typeface="Inter"/>
                <a:ea typeface="Inter"/>
                <a:cs typeface="Inter"/>
                <a:sym typeface="Inter"/>
              </a:rPr>
              <a:t> tiempos y registros.</a:t>
            </a:r>
            <a:endParaRPr/>
          </a:p>
          <a:p>
            <a:pPr indent="0" lvl="0" marL="0" marR="0" rtl="0" algn="l">
              <a:spcBef>
                <a:spcPts val="0"/>
              </a:spcBef>
              <a:spcAft>
                <a:spcPts val="0"/>
              </a:spcAft>
              <a:buNone/>
            </a:pPr>
            <a:r>
              <a:rPr b="0" i="0" lang="es-ES" sz="1800">
                <a:solidFill>
                  <a:srgbClr val="22C55E"/>
                </a:solidFill>
                <a:latin typeface="Inter"/>
                <a:ea typeface="Inter"/>
                <a:cs typeface="Inter"/>
                <a:sym typeface="Inter"/>
              </a:rPr>
              <a:t>✔</a:t>
            </a:r>
            <a:r>
              <a:rPr b="1" i="0" lang="es-ES" sz="1800">
                <a:solidFill>
                  <a:srgbClr val="1F2937"/>
                </a:solidFill>
                <a:latin typeface="Inter"/>
                <a:ea typeface="Inter"/>
                <a:cs typeface="Inter"/>
                <a:sym typeface="Inter"/>
              </a:rPr>
              <a:t>Mejorar</a:t>
            </a:r>
            <a:r>
              <a:rPr b="0" i="0" lang="es-ES" sz="1800">
                <a:solidFill>
                  <a:srgbClr val="1F2937"/>
                </a:solidFill>
                <a:latin typeface="Inter"/>
                <a:ea typeface="Inter"/>
                <a:cs typeface="Inter"/>
                <a:sym typeface="Inter"/>
              </a:rPr>
              <a:t> la comunicación y coordinación.</a:t>
            </a:r>
            <a:endParaRPr/>
          </a:p>
          <a:p>
            <a:pPr indent="0" lvl="0" marL="0" marR="0" rtl="0" algn="l">
              <a:spcBef>
                <a:spcPts val="0"/>
              </a:spcBef>
              <a:spcAft>
                <a:spcPts val="0"/>
              </a:spcAft>
              <a:buNone/>
            </a:pPr>
            <a:r>
              <a:rPr b="0" i="0" lang="es-ES" sz="1800">
                <a:solidFill>
                  <a:srgbClr val="22C55E"/>
                </a:solidFill>
                <a:latin typeface="Inter"/>
                <a:ea typeface="Inter"/>
                <a:cs typeface="Inter"/>
                <a:sym typeface="Inter"/>
              </a:rPr>
              <a:t>✔</a:t>
            </a:r>
            <a:r>
              <a:rPr b="1" i="0" lang="es-ES" sz="1800">
                <a:solidFill>
                  <a:srgbClr val="1F2937"/>
                </a:solidFill>
                <a:latin typeface="Inter"/>
                <a:ea typeface="Inter"/>
                <a:cs typeface="Inter"/>
                <a:sym typeface="Inter"/>
              </a:rPr>
              <a:t>Asegurar</a:t>
            </a:r>
            <a:r>
              <a:rPr b="0" i="0" lang="es-ES" sz="1800">
                <a:solidFill>
                  <a:srgbClr val="1F2937"/>
                </a:solidFill>
                <a:latin typeface="Inter"/>
                <a:ea typeface="Inter"/>
                <a:cs typeface="Inter"/>
                <a:sym typeface="Inter"/>
              </a:rPr>
              <a:t> la trazabilidad de la información.</a:t>
            </a:r>
            <a:endParaRPr/>
          </a:p>
          <a:p>
            <a:pPr indent="0" lvl="0" marL="0" marR="0" rtl="0" algn="l">
              <a:spcBef>
                <a:spcPts val="0"/>
              </a:spcBef>
              <a:spcAft>
                <a:spcPts val="0"/>
              </a:spcAft>
              <a:buNone/>
            </a:pPr>
            <a:r>
              <a:rPr b="0" i="0" lang="es-ES" sz="1800">
                <a:solidFill>
                  <a:srgbClr val="22C55E"/>
                </a:solidFill>
                <a:latin typeface="Inter"/>
                <a:ea typeface="Inter"/>
                <a:cs typeface="Inter"/>
                <a:sym typeface="Inter"/>
              </a:rPr>
              <a:t>✔</a:t>
            </a:r>
            <a:r>
              <a:rPr b="1" i="0" lang="es-ES" sz="1800">
                <a:solidFill>
                  <a:srgbClr val="1F2937"/>
                </a:solidFill>
                <a:latin typeface="Inter"/>
                <a:ea typeface="Inter"/>
                <a:cs typeface="Inter"/>
                <a:sym typeface="Inter"/>
              </a:rPr>
              <a:t>Modernizar</a:t>
            </a:r>
            <a:r>
              <a:rPr b="0" i="0" lang="es-ES" sz="1800">
                <a:solidFill>
                  <a:srgbClr val="1F2937"/>
                </a:solidFill>
                <a:latin typeface="Inter"/>
                <a:ea typeface="Inter"/>
                <a:cs typeface="Inter"/>
                <a:sym typeface="Inter"/>
              </a:rPr>
              <a:t> la operación con tecnología actual.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4"/>
          <p:cNvSpPr/>
          <p:nvPr/>
        </p:nvSpPr>
        <p:spPr>
          <a:xfrm>
            <a:off x="6576597" y="2372264"/>
            <a:ext cx="4470094" cy="2490432"/>
          </a:xfrm>
          <a:prstGeom prst="roundRect">
            <a:avLst>
              <a:gd fmla="val 16667" name="adj"/>
            </a:avLst>
          </a:prstGeom>
          <a:solidFill>
            <a:schemeClr val="lt1"/>
          </a:solidFill>
          <a:ln cap="flat" cmpd="sng" w="9525">
            <a:solidFill>
              <a:srgbClr val="F4F8FB"/>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2000">
                <a:solidFill>
                  <a:srgbClr val="1F2937"/>
                </a:solidFill>
                <a:latin typeface="Inter"/>
                <a:ea typeface="Inter"/>
                <a:cs typeface="Inter"/>
                <a:sym typeface="Inter"/>
              </a:rPr>
              <a:t>Alcance Inicial</a:t>
            </a:r>
            <a:endParaRPr/>
          </a:p>
          <a:p>
            <a:pPr indent="0" lvl="0" marL="0" marR="0" rtl="0" algn="l">
              <a:spcBef>
                <a:spcPts val="0"/>
              </a:spcBef>
              <a:spcAft>
                <a:spcPts val="0"/>
              </a:spcAft>
              <a:buNone/>
            </a:pPr>
            <a:r>
              <a:t/>
            </a:r>
            <a:endParaRPr b="1" i="0" sz="2000">
              <a:solidFill>
                <a:srgbClr val="1F2937"/>
              </a:solidFill>
              <a:latin typeface="Inter"/>
              <a:ea typeface="Inter"/>
              <a:cs typeface="Inter"/>
              <a:sym typeface="Inter"/>
            </a:endParaRPr>
          </a:p>
          <a:p>
            <a:pPr indent="-114300" lvl="0" marL="0" marR="0" rtl="0" algn="l">
              <a:spcBef>
                <a:spcPts val="0"/>
              </a:spcBef>
              <a:spcAft>
                <a:spcPts val="0"/>
              </a:spcAft>
              <a:buClr>
                <a:srgbClr val="374151"/>
              </a:buClr>
              <a:buSzPts val="1800"/>
              <a:buFont typeface="Arial"/>
              <a:buChar char="•"/>
            </a:pPr>
            <a:r>
              <a:rPr b="0" i="0" lang="es-ES" sz="1800">
                <a:solidFill>
                  <a:srgbClr val="374151"/>
                </a:solidFill>
                <a:latin typeface="Inter"/>
                <a:ea typeface="Inter"/>
                <a:cs typeface="Inter"/>
                <a:sym typeface="Inter"/>
              </a:rPr>
              <a:t>Registro y programación de ingresos.</a:t>
            </a:r>
            <a:endParaRPr/>
          </a:p>
          <a:p>
            <a:pPr indent="-114300" lvl="0" marL="0" marR="0" rtl="0" algn="l">
              <a:spcBef>
                <a:spcPts val="0"/>
              </a:spcBef>
              <a:spcAft>
                <a:spcPts val="0"/>
              </a:spcAft>
              <a:buClr>
                <a:srgbClr val="374151"/>
              </a:buClr>
              <a:buSzPts val="1800"/>
              <a:buFont typeface="Arial"/>
              <a:buChar char="•"/>
            </a:pPr>
            <a:r>
              <a:rPr b="0" i="0" lang="es-ES" sz="1800">
                <a:solidFill>
                  <a:srgbClr val="374151"/>
                </a:solidFill>
                <a:latin typeface="Inter"/>
                <a:ea typeface="Inter"/>
                <a:cs typeface="Inter"/>
                <a:sym typeface="Inter"/>
              </a:rPr>
              <a:t>Perfiles de usuario diferenciados.</a:t>
            </a:r>
            <a:endParaRPr/>
          </a:p>
          <a:p>
            <a:pPr indent="-114300" lvl="0" marL="0" marR="0" rtl="0" algn="l">
              <a:spcBef>
                <a:spcPts val="0"/>
              </a:spcBef>
              <a:spcAft>
                <a:spcPts val="0"/>
              </a:spcAft>
              <a:buClr>
                <a:srgbClr val="374151"/>
              </a:buClr>
              <a:buSzPts val="1800"/>
              <a:buFont typeface="Arial"/>
              <a:buChar char="•"/>
            </a:pPr>
            <a:r>
              <a:rPr b="0" i="0" lang="es-ES" sz="1800">
                <a:solidFill>
                  <a:srgbClr val="374151"/>
                </a:solidFill>
                <a:latin typeface="Inter"/>
                <a:ea typeface="Inter"/>
                <a:cs typeface="Inter"/>
                <a:sym typeface="Inter"/>
              </a:rPr>
              <a:t>Gestión de pausas en el proceso.</a:t>
            </a:r>
            <a:endParaRPr/>
          </a:p>
          <a:p>
            <a:pPr indent="-114300" lvl="0" marL="0" marR="0" rtl="0" algn="l">
              <a:spcBef>
                <a:spcPts val="0"/>
              </a:spcBef>
              <a:spcAft>
                <a:spcPts val="0"/>
              </a:spcAft>
              <a:buClr>
                <a:srgbClr val="374151"/>
              </a:buClr>
              <a:buSzPts val="1800"/>
              <a:buFont typeface="Arial"/>
              <a:buChar char="•"/>
            </a:pPr>
            <a:r>
              <a:rPr b="0" i="0" lang="es-ES" sz="1800">
                <a:solidFill>
                  <a:srgbClr val="374151"/>
                </a:solidFill>
                <a:latin typeface="Inter"/>
                <a:ea typeface="Inter"/>
                <a:cs typeface="Inter"/>
                <a:sym typeface="Inter"/>
              </a:rPr>
              <a:t>Subida de documentos, fotos e informes.</a:t>
            </a:r>
            <a:endParaRPr/>
          </a:p>
          <a:p>
            <a:pPr indent="-114300" lvl="0" marL="0" marR="0" rtl="0" algn="l">
              <a:spcBef>
                <a:spcPts val="0"/>
              </a:spcBef>
              <a:spcAft>
                <a:spcPts val="0"/>
              </a:spcAft>
              <a:buClr>
                <a:srgbClr val="374151"/>
              </a:buClr>
              <a:buSzPts val="1800"/>
              <a:buFont typeface="Arial"/>
              <a:buChar char="•"/>
            </a:pPr>
            <a:r>
              <a:rPr b="0" i="0" lang="es-ES" sz="1800">
                <a:solidFill>
                  <a:srgbClr val="374151"/>
                </a:solidFill>
                <a:latin typeface="Inter"/>
                <a:ea typeface="Inter"/>
                <a:cs typeface="Inter"/>
                <a:sym typeface="Inter"/>
              </a:rPr>
              <a:t>Notificaciones y reportes automáticos.</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nvSpPr>
        <p:spPr>
          <a:xfrm>
            <a:off x="3600524" y="542174"/>
            <a:ext cx="4987776"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Objetivos del Proyecto</a:t>
            </a:r>
            <a:endParaRPr/>
          </a:p>
        </p:txBody>
      </p:sp>
      <p:sp>
        <p:nvSpPr>
          <p:cNvPr id="135" name="Google Shape;135;p5"/>
          <p:cNvSpPr/>
          <p:nvPr/>
        </p:nvSpPr>
        <p:spPr>
          <a:xfrm>
            <a:off x="1217612" y="1376219"/>
            <a:ext cx="9753600" cy="2262908"/>
          </a:xfrm>
          <a:prstGeom prst="roundRect">
            <a:avLst>
              <a:gd fmla="val 16667" name="adj"/>
            </a:avLst>
          </a:prstGeom>
          <a:solidFill>
            <a:schemeClr val="lt1"/>
          </a:solidFill>
          <a:ln cap="flat" cmpd="sng" w="9525">
            <a:solidFill>
              <a:srgbClr val="F4F8FB"/>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2400">
                <a:solidFill>
                  <a:srgbClr val="1F2937"/>
                </a:solidFill>
                <a:latin typeface="Inter"/>
                <a:ea typeface="Inter"/>
                <a:cs typeface="Inter"/>
                <a:sym typeface="Inter"/>
              </a:rPr>
              <a:t>Objetivo</a:t>
            </a:r>
            <a:r>
              <a:rPr b="1" i="0" lang="es-ES" sz="2000">
                <a:solidFill>
                  <a:srgbClr val="1F2937"/>
                </a:solidFill>
                <a:latin typeface="Inter"/>
                <a:ea typeface="Inter"/>
                <a:cs typeface="Inter"/>
                <a:sym typeface="Inter"/>
              </a:rPr>
              <a:t> </a:t>
            </a:r>
            <a:r>
              <a:rPr b="1" i="0" lang="es-ES" sz="2400">
                <a:solidFill>
                  <a:srgbClr val="1F2937"/>
                </a:solidFill>
                <a:latin typeface="Inter"/>
                <a:ea typeface="Inter"/>
                <a:cs typeface="Inter"/>
                <a:sym typeface="Inter"/>
              </a:rPr>
              <a:t>General</a:t>
            </a:r>
            <a:endParaRPr b="1" i="0" sz="2000">
              <a:solidFill>
                <a:srgbClr val="1F2937"/>
              </a:solidFill>
              <a:latin typeface="Inter"/>
              <a:ea typeface="Inter"/>
              <a:cs typeface="Inter"/>
              <a:sym typeface="Inter"/>
            </a:endParaRPr>
          </a:p>
          <a:p>
            <a:pPr indent="0" lvl="0" marL="0" marR="0" rtl="0" algn="l">
              <a:spcBef>
                <a:spcPts val="0"/>
              </a:spcBef>
              <a:spcAft>
                <a:spcPts val="0"/>
              </a:spcAft>
              <a:buNone/>
            </a:pPr>
            <a:r>
              <a:t/>
            </a:r>
            <a:endParaRPr b="1" i="0" sz="2000">
              <a:solidFill>
                <a:srgbClr val="1F2937"/>
              </a:solidFill>
              <a:latin typeface="Inter"/>
              <a:ea typeface="Inter"/>
              <a:cs typeface="Inter"/>
              <a:sym typeface="Inter"/>
            </a:endParaRPr>
          </a:p>
          <a:p>
            <a:pPr indent="0" lvl="0" marL="0" marR="0" rtl="0" algn="l">
              <a:spcBef>
                <a:spcPts val="0"/>
              </a:spcBef>
              <a:spcAft>
                <a:spcPts val="0"/>
              </a:spcAft>
              <a:buNone/>
            </a:pPr>
            <a:r>
              <a:rPr b="0" i="0" lang="es-ES" sz="2000">
                <a:solidFill>
                  <a:srgbClr val="374151"/>
                </a:solidFill>
                <a:latin typeface="Inter"/>
                <a:ea typeface="Inter"/>
                <a:cs typeface="Inter"/>
                <a:sym typeface="Inter"/>
              </a:rPr>
              <a:t>Desarrollar una plataforma web responsiva que gestione de manera eficiente y centralizada el ingreso de vehículos al taller, optimizando tiempos, mejorando la comunicación y asegurando la trazabilidad de la información.</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6" name="Google Shape;136;p5"/>
          <p:cNvSpPr/>
          <p:nvPr/>
        </p:nvSpPr>
        <p:spPr>
          <a:xfrm>
            <a:off x="1217612" y="4008582"/>
            <a:ext cx="9753599" cy="2262908"/>
          </a:xfrm>
          <a:prstGeom prst="roundRect">
            <a:avLst>
              <a:gd fmla="val 16667" name="adj"/>
            </a:avLst>
          </a:prstGeom>
          <a:solidFill>
            <a:schemeClr val="lt1"/>
          </a:solidFill>
          <a:ln cap="flat" cmpd="sng" w="9525">
            <a:solidFill>
              <a:srgbClr val="F4F8FB"/>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2000">
              <a:solidFill>
                <a:srgbClr val="1F2937"/>
              </a:solidFill>
              <a:latin typeface="Inter"/>
              <a:ea typeface="Inter"/>
              <a:cs typeface="Inter"/>
              <a:sym typeface="Inte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7" name="Google Shape;137;p5"/>
          <p:cNvSpPr txBox="1"/>
          <p:nvPr/>
        </p:nvSpPr>
        <p:spPr>
          <a:xfrm>
            <a:off x="6326114" y="4604618"/>
            <a:ext cx="458123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rgbClr val="0C0C0C"/>
              </a:buClr>
              <a:buSzPts val="1800"/>
              <a:buFont typeface="Arial"/>
              <a:buChar char="•"/>
            </a:pPr>
            <a:r>
              <a:rPr lang="es-ES" sz="1800">
                <a:solidFill>
                  <a:srgbClr val="0C0C0C"/>
                </a:solidFill>
                <a:latin typeface="Inter"/>
                <a:ea typeface="Inter"/>
                <a:cs typeface="Inter"/>
                <a:sym typeface="Inter"/>
              </a:rPr>
              <a:t>Permitir la gestión en tiempo real de estados y pausas.</a:t>
            </a:r>
            <a:endParaRPr/>
          </a:p>
          <a:p>
            <a:pPr indent="114300" lvl="0" marL="0" marR="0" rtl="0" algn="l">
              <a:spcBef>
                <a:spcPts val="0"/>
              </a:spcBef>
              <a:spcAft>
                <a:spcPts val="0"/>
              </a:spcAft>
              <a:buClr>
                <a:schemeClr val="dk1"/>
              </a:buClr>
              <a:buSzPts val="1800"/>
              <a:buFont typeface="Arial"/>
              <a:buNone/>
            </a:pPr>
            <a:r>
              <a:t/>
            </a:r>
            <a:endParaRPr sz="1800">
              <a:solidFill>
                <a:srgbClr val="0C0C0C"/>
              </a:solidFill>
              <a:latin typeface="Inter"/>
              <a:ea typeface="Inter"/>
              <a:cs typeface="Inter"/>
              <a:sym typeface="Inter"/>
            </a:endParaRPr>
          </a:p>
          <a:p>
            <a:pPr indent="0" lvl="0" marL="0" marR="0" rtl="0" algn="l">
              <a:spcBef>
                <a:spcPts val="0"/>
              </a:spcBef>
              <a:spcAft>
                <a:spcPts val="0"/>
              </a:spcAft>
              <a:buClr>
                <a:srgbClr val="0C0C0C"/>
              </a:buClr>
              <a:buSzPts val="1800"/>
              <a:buFont typeface="Arial"/>
              <a:buChar char="•"/>
            </a:pPr>
            <a:r>
              <a:rPr lang="es-ES" sz="1800">
                <a:solidFill>
                  <a:srgbClr val="0C0C0C"/>
                </a:solidFill>
                <a:latin typeface="Inter"/>
                <a:ea typeface="Inter"/>
                <a:cs typeface="Inter"/>
                <a:sym typeface="Inter"/>
              </a:rPr>
              <a:t>Generar reportes automáticos para la toma de decisiones.</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38" name="Google Shape;138;p5"/>
          <p:cNvSpPr txBox="1"/>
          <p:nvPr/>
        </p:nvSpPr>
        <p:spPr>
          <a:xfrm>
            <a:off x="1477817" y="4666937"/>
            <a:ext cx="4248727" cy="150810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C0C0C"/>
              </a:buClr>
              <a:buSzPts val="1800"/>
              <a:buFont typeface="Arial"/>
              <a:buChar char="•"/>
            </a:pPr>
            <a:r>
              <a:rPr lang="es-ES" sz="1800">
                <a:solidFill>
                  <a:srgbClr val="0C0C0C"/>
                </a:solidFill>
                <a:latin typeface="Calibri"/>
                <a:ea typeface="Calibri"/>
                <a:cs typeface="Calibri"/>
                <a:sym typeface="Calibri"/>
              </a:rPr>
              <a:t> F</a:t>
            </a:r>
            <a:r>
              <a:rPr lang="es-ES" sz="1800">
                <a:solidFill>
                  <a:srgbClr val="0C0C0C"/>
                </a:solidFill>
                <a:latin typeface="Inter"/>
                <a:ea typeface="Inter"/>
                <a:cs typeface="Inter"/>
                <a:sym typeface="Inter"/>
              </a:rPr>
              <a:t>acilitar la programación y control de ingresos.</a:t>
            </a:r>
            <a:endParaRPr/>
          </a:p>
          <a:p>
            <a:pPr indent="0" lvl="0" marL="0" marR="0" rtl="0" algn="l">
              <a:spcBef>
                <a:spcPts val="0"/>
              </a:spcBef>
              <a:spcAft>
                <a:spcPts val="0"/>
              </a:spcAft>
              <a:buNone/>
            </a:pPr>
            <a:r>
              <a:t/>
            </a:r>
            <a:endParaRPr sz="1800">
              <a:solidFill>
                <a:srgbClr val="0C0C0C"/>
              </a:solidFill>
              <a:latin typeface="Inter"/>
              <a:ea typeface="Inter"/>
              <a:cs typeface="Inter"/>
              <a:sym typeface="Inter"/>
            </a:endParaRPr>
          </a:p>
          <a:p>
            <a:pPr indent="-285750" lvl="0" marL="285750" marR="0" rtl="0" algn="l">
              <a:spcBef>
                <a:spcPts val="0"/>
              </a:spcBef>
              <a:spcAft>
                <a:spcPts val="0"/>
              </a:spcAft>
              <a:buClr>
                <a:srgbClr val="0C0C0C"/>
              </a:buClr>
              <a:buSzPts val="1800"/>
              <a:buFont typeface="Arial"/>
              <a:buChar char="•"/>
            </a:pPr>
            <a:r>
              <a:rPr lang="es-ES" sz="1800">
                <a:solidFill>
                  <a:srgbClr val="0C0C0C"/>
                </a:solidFill>
                <a:latin typeface="Inter"/>
                <a:ea typeface="Inter"/>
                <a:cs typeface="Inter"/>
                <a:sym typeface="Inter"/>
              </a:rPr>
              <a:t> Integrar comunicación y documentación en un solo lugar</a:t>
            </a:r>
            <a:r>
              <a:rPr b="0" i="0" lang="es-ES" sz="2000">
                <a:solidFill>
                  <a:srgbClr val="374151"/>
                </a:solidFill>
                <a:latin typeface="Inter"/>
                <a:ea typeface="Inter"/>
                <a:cs typeface="Inter"/>
                <a:sym typeface="Inter"/>
              </a:rPr>
              <a:t>.</a:t>
            </a:r>
            <a:endParaRPr/>
          </a:p>
        </p:txBody>
      </p:sp>
      <p:sp>
        <p:nvSpPr>
          <p:cNvPr id="139" name="Google Shape;139;p5"/>
          <p:cNvSpPr txBox="1"/>
          <p:nvPr/>
        </p:nvSpPr>
        <p:spPr>
          <a:xfrm>
            <a:off x="1681018" y="4042397"/>
            <a:ext cx="4581236" cy="83099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s-ES" sz="2400">
                <a:solidFill>
                  <a:srgbClr val="1F2937"/>
                </a:solidFill>
                <a:latin typeface="Inter"/>
                <a:ea typeface="Inter"/>
                <a:cs typeface="Inter"/>
                <a:sym typeface="Inter"/>
              </a:rPr>
              <a:t>Objetivos Específicos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txBox="1"/>
          <p:nvPr/>
        </p:nvSpPr>
        <p:spPr>
          <a:xfrm>
            <a:off x="1796473" y="377421"/>
            <a:ext cx="8624797"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Metodología: Desarrollo Ágil con Scrum</a:t>
            </a:r>
            <a:endParaRPr/>
          </a:p>
        </p:txBody>
      </p:sp>
      <p:sp>
        <p:nvSpPr>
          <p:cNvPr id="145" name="Google Shape;145;p6"/>
          <p:cNvSpPr/>
          <p:nvPr/>
        </p:nvSpPr>
        <p:spPr>
          <a:xfrm>
            <a:off x="934318" y="2919037"/>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a:solidFill>
                  <a:srgbClr val="1F2937"/>
                </a:solidFill>
                <a:latin typeface="Inter"/>
                <a:ea typeface="Inter"/>
                <a:cs typeface="Inter"/>
                <a:sym typeface="Inter"/>
              </a:rPr>
              <a:t>Sprints Semanales</a:t>
            </a:r>
            <a:endParaRPr/>
          </a:p>
          <a:p>
            <a:pPr indent="0" lvl="0" marL="0" marR="0" rtl="0" algn="ctr">
              <a:spcBef>
                <a:spcPts val="0"/>
              </a:spcBef>
              <a:spcAft>
                <a:spcPts val="0"/>
              </a:spcAft>
              <a:buNone/>
            </a:pPr>
            <a:r>
              <a:t/>
            </a:r>
            <a:endParaRPr b="1" i="0" sz="1800">
              <a:solidFill>
                <a:srgbClr val="1F2937"/>
              </a:solidFill>
              <a:latin typeface="Inter"/>
              <a:ea typeface="Inter"/>
              <a:cs typeface="Inter"/>
              <a:sym typeface="Inter"/>
            </a:endParaRPr>
          </a:p>
          <a:p>
            <a:pPr indent="0" lvl="0" marL="0" marR="0" rtl="0" algn="ctr">
              <a:spcBef>
                <a:spcPts val="0"/>
              </a:spcBef>
              <a:spcAft>
                <a:spcPts val="0"/>
              </a:spcAft>
              <a:buNone/>
            </a:pPr>
            <a:r>
              <a:rPr b="0" i="0" lang="es-ES" sz="1800">
                <a:solidFill>
                  <a:srgbClr val="1F2937"/>
                </a:solidFill>
                <a:latin typeface="Inter"/>
                <a:ea typeface="Inter"/>
                <a:cs typeface="Inter"/>
                <a:sym typeface="Inter"/>
              </a:rPr>
              <a:t>Dividiremos el proyecto en iteraciones cortas con objetivos claros y entregables funcionales definidos.</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6" name="Google Shape;146;p6"/>
          <p:cNvSpPr/>
          <p:nvPr/>
        </p:nvSpPr>
        <p:spPr>
          <a:xfrm>
            <a:off x="4461163" y="2919037"/>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a:solidFill>
                  <a:srgbClr val="1F2937"/>
                </a:solidFill>
                <a:latin typeface="Inter"/>
                <a:ea typeface="Inter"/>
                <a:cs typeface="Inter"/>
                <a:sym typeface="Inter"/>
              </a:rPr>
              <a:t>Roles y Responsabilidades</a:t>
            </a:r>
            <a:endParaRPr/>
          </a:p>
          <a:p>
            <a:pPr indent="0" lvl="0" marL="0" marR="0" rtl="0" algn="ctr">
              <a:spcBef>
                <a:spcPts val="0"/>
              </a:spcBef>
              <a:spcAft>
                <a:spcPts val="0"/>
              </a:spcAft>
              <a:buNone/>
            </a:pPr>
            <a:r>
              <a:t/>
            </a:r>
            <a:endParaRPr b="1" i="0" sz="1800">
              <a:solidFill>
                <a:srgbClr val="1F2937"/>
              </a:solidFill>
              <a:latin typeface="Inter"/>
              <a:ea typeface="Inter"/>
              <a:cs typeface="Inter"/>
              <a:sym typeface="Inter"/>
            </a:endParaRPr>
          </a:p>
          <a:p>
            <a:pPr indent="0" lvl="0" marL="0" marR="0" rtl="0" algn="ctr">
              <a:spcBef>
                <a:spcPts val="0"/>
              </a:spcBef>
              <a:spcAft>
                <a:spcPts val="0"/>
              </a:spcAft>
              <a:buNone/>
            </a:pPr>
            <a:r>
              <a:rPr b="0" i="0" lang="es-ES" sz="1800">
                <a:solidFill>
                  <a:srgbClr val="1F2937"/>
                </a:solidFill>
                <a:latin typeface="Inter"/>
                <a:ea typeface="Inter"/>
                <a:cs typeface="Inter"/>
                <a:sym typeface="Inter"/>
              </a:rPr>
              <a:t>Cada integrante del equipo tendrá funciones específicas para asegurar la eficiencia y la calidad del trabajo.</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7" name="Google Shape;147;p6"/>
          <p:cNvSpPr/>
          <p:nvPr/>
        </p:nvSpPr>
        <p:spPr>
          <a:xfrm>
            <a:off x="7988008" y="2919037"/>
            <a:ext cx="2964873" cy="288635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1" i="0" lang="es-ES" sz="1800">
                <a:solidFill>
                  <a:srgbClr val="1F2937"/>
                </a:solidFill>
                <a:latin typeface="Inter"/>
                <a:ea typeface="Inter"/>
                <a:cs typeface="Inter"/>
                <a:sym typeface="Inter"/>
              </a:rPr>
              <a:t>Colaboración y Adaptabilidad</a:t>
            </a:r>
            <a:endParaRPr/>
          </a:p>
          <a:p>
            <a:pPr indent="0" lvl="0" marL="0" marR="0" rtl="0" algn="ctr">
              <a:spcBef>
                <a:spcPts val="0"/>
              </a:spcBef>
              <a:spcAft>
                <a:spcPts val="0"/>
              </a:spcAft>
              <a:buNone/>
            </a:pPr>
            <a:r>
              <a:t/>
            </a:r>
            <a:endParaRPr b="1" i="0" sz="1800">
              <a:solidFill>
                <a:srgbClr val="1F2937"/>
              </a:solidFill>
              <a:latin typeface="Inter"/>
              <a:ea typeface="Inter"/>
              <a:cs typeface="Inter"/>
              <a:sym typeface="Inter"/>
            </a:endParaRPr>
          </a:p>
          <a:p>
            <a:pPr indent="0" lvl="0" marL="0" marR="0" rtl="0" algn="ctr">
              <a:spcBef>
                <a:spcPts val="0"/>
              </a:spcBef>
              <a:spcAft>
                <a:spcPts val="0"/>
              </a:spcAft>
              <a:buNone/>
            </a:pPr>
            <a:r>
              <a:rPr b="0" i="0" lang="es-ES" sz="1800">
                <a:solidFill>
                  <a:srgbClr val="1F2937"/>
                </a:solidFill>
                <a:latin typeface="Inter"/>
                <a:ea typeface="Inter"/>
                <a:cs typeface="Inter"/>
                <a:sym typeface="Inter"/>
              </a:rPr>
              <a:t>Fomentaremos la comunicación constante con el cliente y estaremos preparados para adaptarnos a los cambios.</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8" name="Google Shape;148;p6"/>
          <p:cNvSpPr/>
          <p:nvPr/>
        </p:nvSpPr>
        <p:spPr>
          <a:xfrm>
            <a:off x="1072865" y="1419628"/>
            <a:ext cx="9753599" cy="1009535"/>
          </a:xfrm>
          <a:prstGeom prst="roundRect">
            <a:avLst>
              <a:gd fmla="val 16667" name="adj"/>
            </a:avLst>
          </a:prstGeom>
          <a:solidFill>
            <a:schemeClr val="lt1"/>
          </a:solidFill>
          <a:ln cap="flat" cmpd="sng" w="9525">
            <a:solidFill>
              <a:srgbClr val="F4F8FB"/>
            </a:solidFill>
            <a:prstDash val="solid"/>
            <a:round/>
            <a:headEnd len="sm" w="sm" type="none"/>
            <a:tailEnd len="sm" w="sm" type="none"/>
          </a:ln>
          <a:effectLst>
            <a:outerShdw blurRad="50800" rotWithShape="0" algn="t" dir="5400000" dist="38100">
              <a:srgbClr val="000000">
                <a:alpha val="40000"/>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b="1" i="0" sz="1600">
              <a:solidFill>
                <a:srgbClr val="1F2937"/>
              </a:solidFill>
              <a:latin typeface="Inter"/>
              <a:ea typeface="Inter"/>
              <a:cs typeface="Inter"/>
              <a:sym typeface="Inter"/>
            </a:endParaRPr>
          </a:p>
          <a:p>
            <a:pPr indent="0" lvl="0" marL="0" marR="0" rtl="0" algn="ctr">
              <a:spcBef>
                <a:spcPts val="0"/>
              </a:spcBef>
              <a:spcAft>
                <a:spcPts val="0"/>
              </a:spcAft>
              <a:buNone/>
            </a:pPr>
            <a:r>
              <a:rPr b="1" i="0" lang="es-ES" sz="1400">
                <a:solidFill>
                  <a:srgbClr val="1F2937"/>
                </a:solidFill>
                <a:latin typeface="Inter"/>
                <a:ea typeface="Inter"/>
                <a:cs typeface="Inter"/>
                <a:sym typeface="Inter"/>
              </a:rPr>
              <a:t>¿Por qué Scrum para PepsiCo?</a:t>
            </a:r>
            <a:r>
              <a:rPr b="0" i="0" lang="es-ES" sz="1400">
                <a:solidFill>
                  <a:srgbClr val="1F2937"/>
                </a:solidFill>
                <a:latin typeface="Inter"/>
                <a:ea typeface="Inter"/>
                <a:cs typeface="Inter"/>
                <a:sym typeface="Inter"/>
              </a:rPr>
              <a:t> Este enfoque nos permite entregar valor de forma continua. PepsiCo podrá ver y probar avances funcionales cada semana, asegurando que el producto final se alinee perfectamente con sus necesidades operativas</a:t>
            </a:r>
            <a:r>
              <a:rPr b="0" i="0" lang="es-ES" sz="1800">
                <a:solidFill>
                  <a:srgbClr val="1F2937"/>
                </a:solidFill>
                <a:latin typeface="Inter"/>
                <a:ea typeface="Inter"/>
                <a:cs typeface="Inter"/>
                <a:sym typeface="Inter"/>
              </a:rPr>
              <a:t>.</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7"/>
          <p:cNvSpPr txBox="1"/>
          <p:nvPr/>
        </p:nvSpPr>
        <p:spPr>
          <a:xfrm>
            <a:off x="2673928" y="357447"/>
            <a:ext cx="6405408"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s-ES" sz="4000">
                <a:solidFill>
                  <a:srgbClr val="0C0C0C"/>
                </a:solidFill>
                <a:latin typeface="Calibri"/>
                <a:ea typeface="Calibri"/>
                <a:cs typeface="Calibri"/>
                <a:sym typeface="Calibri"/>
              </a:rPr>
              <a:t>Factibilidad y Próximos Pasos</a:t>
            </a:r>
            <a:endParaRPr/>
          </a:p>
        </p:txBody>
      </p:sp>
      <p:sp>
        <p:nvSpPr>
          <p:cNvPr id="154" name="Google Shape;154;p7"/>
          <p:cNvSpPr txBox="1"/>
          <p:nvPr/>
        </p:nvSpPr>
        <p:spPr>
          <a:xfrm>
            <a:off x="640080" y="6949439"/>
            <a:ext cx="1097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 Diseñar el modelo y la arquitectura de la base de datos.</a:t>
            </a:r>
            <a:endParaRPr/>
          </a:p>
        </p:txBody>
      </p:sp>
      <p:sp>
        <p:nvSpPr>
          <p:cNvPr id="155" name="Google Shape;155;p7"/>
          <p:cNvSpPr txBox="1"/>
          <p:nvPr/>
        </p:nvSpPr>
        <p:spPr>
          <a:xfrm>
            <a:off x="640080" y="7406639"/>
            <a:ext cx="10972800" cy="457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s-ES" sz="2000">
                <a:solidFill>
                  <a:schemeClr val="dk1"/>
                </a:solidFill>
                <a:latin typeface="Calibri"/>
                <a:ea typeface="Calibri"/>
                <a:cs typeface="Calibri"/>
                <a:sym typeface="Calibri"/>
              </a:rPr>
              <a:t>• Crear los wireframes y mockups detallados de la interfaz.</a:t>
            </a:r>
            <a:endParaRPr/>
          </a:p>
        </p:txBody>
      </p:sp>
      <p:sp>
        <p:nvSpPr>
          <p:cNvPr id="156" name="Google Shape;156;p7"/>
          <p:cNvSpPr/>
          <p:nvPr/>
        </p:nvSpPr>
        <p:spPr>
          <a:xfrm>
            <a:off x="1779601" y="1184471"/>
            <a:ext cx="4513219" cy="2676751"/>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1800">
                <a:solidFill>
                  <a:srgbClr val="16A34A"/>
                </a:solidFill>
                <a:latin typeface="Inter"/>
                <a:ea typeface="Inter"/>
                <a:cs typeface="Inter"/>
                <a:sym typeface="Inter"/>
              </a:rPr>
              <a:t>Factibilidad del Proyecto</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Plazo de 18 semanas factible con 4 horas semanales.</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Recursos técnicos (computadores) asegurados.</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Uso de herramientas gratuitas (GitHub, VS Code, MySQL).</a:t>
            </a:r>
            <a:endParaRPr/>
          </a:p>
        </p:txBody>
      </p:sp>
      <p:sp>
        <p:nvSpPr>
          <p:cNvPr id="157" name="Google Shape;157;p7"/>
          <p:cNvSpPr/>
          <p:nvPr/>
        </p:nvSpPr>
        <p:spPr>
          <a:xfrm>
            <a:off x="1779601" y="4089822"/>
            <a:ext cx="4513219" cy="2402417"/>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1800">
                <a:solidFill>
                  <a:srgbClr val="1F2937"/>
                </a:solidFill>
                <a:latin typeface="Inter"/>
                <a:ea typeface="Inter"/>
                <a:cs typeface="Inter"/>
                <a:sym typeface="Inter"/>
              </a:rPr>
              <a:t> Próximos Pasos</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Definir las historias de usuario para el Sprint 1.</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Diseñar el modelo y la arquitectura de la base de datos.</a:t>
            </a:r>
            <a:endParaRPr/>
          </a:p>
          <a:p>
            <a:pPr indent="-114300" lvl="0" marL="0" marR="0" rtl="0" algn="l">
              <a:spcBef>
                <a:spcPts val="0"/>
              </a:spcBef>
              <a:spcAft>
                <a:spcPts val="0"/>
              </a:spcAft>
              <a:buClr>
                <a:srgbClr val="1F2937"/>
              </a:buClr>
              <a:buSzPts val="1800"/>
              <a:buFont typeface="Arial"/>
              <a:buChar char="•"/>
            </a:pPr>
            <a:r>
              <a:rPr b="0" i="0" lang="es-ES" sz="1800">
                <a:solidFill>
                  <a:srgbClr val="1F2937"/>
                </a:solidFill>
                <a:latin typeface="Inter"/>
                <a:ea typeface="Inter"/>
                <a:cs typeface="Inter"/>
                <a:sym typeface="Inter"/>
              </a:rPr>
              <a:t>Crear los wireframes y mockups detallados de la interfaz.</a:t>
            </a:r>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8" name="Google Shape;158;p7"/>
          <p:cNvSpPr/>
          <p:nvPr/>
        </p:nvSpPr>
        <p:spPr>
          <a:xfrm>
            <a:off x="6823494" y="1184471"/>
            <a:ext cx="4313208" cy="5307768"/>
          </a:xfrm>
          <a:prstGeom prst="roundRect">
            <a:avLst>
              <a:gd fmla="val 16667" name="adj"/>
            </a:avLst>
          </a:prstGeom>
          <a:solidFill>
            <a:schemeClr val="lt1"/>
          </a:solidFill>
          <a:ln>
            <a:noFill/>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b="1" i="0" lang="es-ES" sz="2000">
                <a:solidFill>
                  <a:srgbClr val="DC2626"/>
                </a:solidFill>
                <a:latin typeface="Inter"/>
                <a:ea typeface="Inter"/>
                <a:cs typeface="Inter"/>
                <a:sym typeface="Inter"/>
              </a:rPr>
              <a:t>Desafíos y Estrategias</a:t>
            </a:r>
            <a:endParaRPr/>
          </a:p>
          <a:p>
            <a:pPr indent="0" lvl="0" marL="0" marR="0" rtl="0" algn="l">
              <a:spcBef>
                <a:spcPts val="0"/>
              </a:spcBef>
              <a:spcAft>
                <a:spcPts val="0"/>
              </a:spcAft>
              <a:buNone/>
            </a:pPr>
            <a:r>
              <a:t/>
            </a:r>
            <a:endParaRPr b="1" i="0" sz="2000">
              <a:solidFill>
                <a:srgbClr val="DC2626"/>
              </a:solidFill>
              <a:latin typeface="Inter"/>
              <a:ea typeface="Inter"/>
              <a:cs typeface="Inter"/>
              <a:sym typeface="Inter"/>
            </a:endParaRPr>
          </a:p>
          <a:p>
            <a:pPr indent="0" lvl="0" marL="0" marR="0" rtl="0" algn="l">
              <a:spcBef>
                <a:spcPts val="0"/>
              </a:spcBef>
              <a:spcAft>
                <a:spcPts val="0"/>
              </a:spcAft>
              <a:buNone/>
            </a:pPr>
            <a:r>
              <a:rPr b="1" i="0" lang="es-ES" sz="2000">
                <a:solidFill>
                  <a:srgbClr val="1F2937"/>
                </a:solidFill>
                <a:latin typeface="Inter"/>
                <a:ea typeface="Inter"/>
                <a:cs typeface="Inter"/>
                <a:sym typeface="Inter"/>
              </a:rPr>
              <a:t>Internos: Posibles retrasos técnicos.</a:t>
            </a:r>
            <a:endParaRPr/>
          </a:p>
          <a:p>
            <a:pPr indent="0" lvl="0" marL="0" marR="0" rtl="0" algn="l">
              <a:spcBef>
                <a:spcPts val="0"/>
              </a:spcBef>
              <a:spcAft>
                <a:spcPts val="0"/>
              </a:spcAft>
              <a:buNone/>
            </a:pPr>
            <a:r>
              <a:rPr b="1" i="0" lang="es-ES" sz="2000">
                <a:solidFill>
                  <a:srgbClr val="4B5563"/>
                </a:solidFill>
                <a:latin typeface="Inter"/>
                <a:ea typeface="Inter"/>
                <a:cs typeface="Inter"/>
                <a:sym typeface="Inter"/>
              </a:rPr>
              <a:t>Solución:</a:t>
            </a:r>
            <a:r>
              <a:rPr b="0" i="0" lang="es-ES" sz="2000">
                <a:solidFill>
                  <a:srgbClr val="4B5563"/>
                </a:solidFill>
                <a:latin typeface="Inter"/>
                <a:ea typeface="Inter"/>
                <a:cs typeface="Inter"/>
                <a:sym typeface="Inter"/>
              </a:rPr>
              <a:t> Asignación clara de tareas, comunicación constante y reuniones diarias de seguimiento.</a:t>
            </a:r>
            <a:endParaRPr/>
          </a:p>
          <a:p>
            <a:pPr indent="0" lvl="0" marL="0" marR="0" rtl="0" algn="l">
              <a:spcBef>
                <a:spcPts val="0"/>
              </a:spcBef>
              <a:spcAft>
                <a:spcPts val="0"/>
              </a:spcAft>
              <a:buNone/>
            </a:pPr>
            <a:r>
              <a:t/>
            </a:r>
            <a:endParaRPr b="0" i="0" sz="2000">
              <a:solidFill>
                <a:srgbClr val="4B5563"/>
              </a:solidFill>
              <a:latin typeface="Inter"/>
              <a:ea typeface="Inter"/>
              <a:cs typeface="Inter"/>
              <a:sym typeface="Inter"/>
            </a:endParaRPr>
          </a:p>
          <a:p>
            <a:pPr indent="0" lvl="0" marL="0" marR="0" rtl="0" algn="l">
              <a:spcBef>
                <a:spcPts val="0"/>
              </a:spcBef>
              <a:spcAft>
                <a:spcPts val="0"/>
              </a:spcAft>
              <a:buNone/>
            </a:pPr>
            <a:r>
              <a:rPr b="1" i="0" lang="es-ES" sz="2000">
                <a:solidFill>
                  <a:srgbClr val="1F2937"/>
                </a:solidFill>
                <a:latin typeface="Inter"/>
                <a:ea typeface="Inter"/>
                <a:cs typeface="Inter"/>
                <a:sym typeface="Inter"/>
              </a:rPr>
              <a:t>Externos: Cambios en requerimientos.</a:t>
            </a:r>
            <a:endParaRPr/>
          </a:p>
          <a:p>
            <a:pPr indent="0" lvl="0" marL="0" marR="0" rtl="0" algn="l">
              <a:spcBef>
                <a:spcPts val="0"/>
              </a:spcBef>
              <a:spcAft>
                <a:spcPts val="0"/>
              </a:spcAft>
              <a:buNone/>
            </a:pPr>
            <a:r>
              <a:rPr b="1" i="0" lang="es-ES" sz="2000">
                <a:solidFill>
                  <a:srgbClr val="4B5563"/>
                </a:solidFill>
                <a:latin typeface="Inter"/>
                <a:ea typeface="Inter"/>
                <a:cs typeface="Inter"/>
                <a:sym typeface="Inter"/>
              </a:rPr>
              <a:t>Solución:</a:t>
            </a:r>
            <a:r>
              <a:rPr b="0" i="0" lang="es-ES" sz="2000">
                <a:solidFill>
                  <a:srgbClr val="4B5563"/>
                </a:solidFill>
                <a:latin typeface="Inter"/>
                <a:ea typeface="Inter"/>
                <a:cs typeface="Inter"/>
                <a:sym typeface="Inter"/>
              </a:rPr>
              <a:t> Mantener una comunicación fluida y proactiva con PepsiCo para gestionar expectativas y validar entregas en cada Sprint Review.</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cp:coreProperties>
</file>