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5"/>
  </p:notesMasterIdLst>
  <p:sldIdLst>
    <p:sldId id="271" r:id="rId2"/>
    <p:sldId id="260" r:id="rId3"/>
    <p:sldId id="257" r:id="rId4"/>
    <p:sldId id="258" r:id="rId5"/>
    <p:sldId id="259" r:id="rId6"/>
    <p:sldId id="261" r:id="rId7"/>
    <p:sldId id="262" r:id="rId8"/>
    <p:sldId id="263" r:id="rId9"/>
    <p:sldId id="272" r:id="rId10"/>
    <p:sldId id="264" r:id="rId11"/>
    <p:sldId id="269" r:id="rId12"/>
    <p:sldId id="265" r:id="rId13"/>
    <p:sldId id="270" r:id="rId14"/>
  </p:sldIdLst>
  <p:sldSz cx="18288000" cy="10287000"/>
  <p:notesSz cx="6858000" cy="9144000"/>
  <p:embeddedFontLst>
    <p:embeddedFont>
      <p:font typeface="Maven Pro" panose="020B0604020202020204" charset="0"/>
      <p:regular r:id="rId16"/>
    </p:embeddedFont>
    <p:embeddedFont>
      <p:font typeface="Maven Pro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74026" autoAdjust="0"/>
  </p:normalViewPr>
  <p:slideViewPr>
    <p:cSldViewPr>
      <p:cViewPr varScale="1">
        <p:scale>
          <a:sx n="56" d="100"/>
          <a:sy n="56" d="100"/>
        </p:scale>
        <p:origin x="161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531C8E-B942-41C7-BFA0-5AB79264F3BB}" type="datetimeFigureOut">
              <a:rPr lang="en-US" smtClean="0"/>
              <a:t>04/06/2025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C45AFB-C0D8-4FD5-BCC2-27C8DA8B36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674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Уважаемая Государственная экзаменационная комиссия,</a:t>
            </a:r>
          </a:p>
          <a:p>
            <a:endParaRPr lang="ru-RU" dirty="0"/>
          </a:p>
          <a:p>
            <a:r>
              <a:rPr lang="ru-RU" dirty="0"/>
              <a:t>Позвольте представить вашему вниманию дипломную работу по направлению: 09.03.04 Программная инженерия.</a:t>
            </a:r>
          </a:p>
          <a:p>
            <a:endParaRPr lang="ru-RU" dirty="0"/>
          </a:p>
          <a:p>
            <a:r>
              <a:rPr lang="ru-RU" dirty="0"/>
              <a:t>Я, Тавфик М.О.З., студент кафедры программирования и информационных технологий факультета компьютерных наук Воронежского государственного университета.</a:t>
            </a:r>
          </a:p>
          <a:p>
            <a:endParaRPr lang="ru-RU" dirty="0"/>
          </a:p>
          <a:p>
            <a:r>
              <a:rPr lang="ru-RU" dirty="0"/>
              <a:t>Научный руководитель — доцент кафедры программирования и информационных технологий, Алексей Александрович Вахтин.</a:t>
            </a:r>
          </a:p>
          <a:p>
            <a:endParaRPr lang="ru-RU" dirty="0"/>
          </a:p>
          <a:p>
            <a:r>
              <a:rPr lang="ru-RU" dirty="0"/>
              <a:t>Тема дипломной работы — «Мобильное приложение для отслеживания и формирования полезных привычек».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2147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Сейчас вы увидите демонстрацию работы приложения.</a:t>
            </a:r>
          </a:p>
          <a:p>
            <a:endParaRPr lang="ru-RU" dirty="0"/>
          </a:p>
          <a:p>
            <a:r>
              <a:rPr lang="ru-RU" dirty="0"/>
              <a:t>Я покажу, как пользователь добавляет привычку, настраивает напоминание, просматривает статистику и редактирует профиль.</a:t>
            </a:r>
          </a:p>
          <a:p>
            <a:endParaRPr lang="ru-RU" dirty="0"/>
          </a:p>
          <a:p>
            <a:r>
              <a:rPr lang="ru-RU" dirty="0"/>
              <a:t>Интерфейс построен с использованием Material Design, а все изменения синхронизируются с сервером.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2019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Сейчас вы увидите демонстрацию работы приложения.</a:t>
            </a:r>
          </a:p>
          <a:p>
            <a:endParaRPr lang="ru-RU" dirty="0"/>
          </a:p>
          <a:p>
            <a:r>
              <a:rPr lang="ru-RU" dirty="0"/>
              <a:t>Я покажу, как пользователь добавляет привычку, настраивает напоминание, просматривает статистику и редактирует профиль.</a:t>
            </a:r>
          </a:p>
          <a:p>
            <a:endParaRPr lang="ru-RU" dirty="0"/>
          </a:p>
          <a:p>
            <a:r>
              <a:rPr lang="ru-RU" dirty="0"/>
              <a:t>Интерфейс построен с использованием Material Design, а все изменения синхронизируются с сервером.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5562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результате работы было разработано полноценное Android-приложение Habit Tracker с клиент-серверной архитектурой.</a:t>
            </a:r>
          </a:p>
          <a:p>
            <a:endParaRPr lang="ru-RU" dirty="0"/>
          </a:p>
          <a:p>
            <a:r>
              <a:rPr lang="ru-RU" dirty="0"/>
              <a:t>Оно предоставляет пользователю удобный инструмент для управления привычками и способствует формированию полезных действий.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384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этом моя презентация завершена. Благодарю за внимание. Готов ответить на ваши вопросы.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7553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Проблема, на решение которой направлена моя работа — отсутствие удобного и наглядного инструмента для формирования и закрепления полезных привычек.</a:t>
            </a:r>
          </a:p>
          <a:p>
            <a:endParaRPr lang="ru-RU" dirty="0"/>
          </a:p>
          <a:p>
            <a:r>
              <a:rPr lang="ru-RU" dirty="0"/>
              <a:t>Это снижает мотивацию пользователей и затрудняет контроль над личной продуктивностью.</a:t>
            </a:r>
          </a:p>
          <a:p>
            <a:endParaRPr lang="ru-RU" dirty="0"/>
          </a:p>
          <a:p>
            <a:r>
              <a:rPr lang="ru-RU" dirty="0"/>
              <a:t>Существующие решения либо перегружены, либо имеют ограничения в функциональности.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21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Приложение ориентировано на студентов, профессионалов и всех, кто хочет стать более организованным.</a:t>
            </a:r>
          </a:p>
          <a:p>
            <a:endParaRPr lang="ru-RU" dirty="0"/>
          </a:p>
          <a:p>
            <a:r>
              <a:rPr lang="ru-RU" dirty="0"/>
              <a:t>Также его удобно использовать новичкам благодаря простому интерфейсу и визуальному контролю за задачами.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270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Приложение Habit Tracker позволяет:</a:t>
            </a:r>
          </a:p>
          <a:p>
            <a:endParaRPr lang="ru-RU" dirty="0"/>
          </a:p>
          <a:p>
            <a:r>
              <a:rPr lang="en-US" dirty="0"/>
              <a:t>1. </a:t>
            </a:r>
            <a:r>
              <a:rPr lang="ru-RU" dirty="0"/>
              <a:t>Создавать и управлять привычками</a:t>
            </a:r>
          </a:p>
          <a:p>
            <a:r>
              <a:rPr lang="en-US" dirty="0"/>
              <a:t>2. </a:t>
            </a:r>
            <a:r>
              <a:rPr lang="ru-RU" dirty="0"/>
              <a:t>Получать напоминания</a:t>
            </a:r>
          </a:p>
          <a:p>
            <a:r>
              <a:rPr lang="en-US" dirty="0"/>
              <a:t>3. </a:t>
            </a:r>
            <a:r>
              <a:rPr lang="ru-RU" dirty="0"/>
              <a:t>Отмечать выполнение задач</a:t>
            </a:r>
          </a:p>
          <a:p>
            <a:r>
              <a:rPr lang="en-US" dirty="0"/>
              <a:t>4. </a:t>
            </a:r>
            <a:r>
              <a:rPr lang="ru-RU" dirty="0"/>
              <a:t>Просматривать наглядную статистику</a:t>
            </a:r>
          </a:p>
          <a:p>
            <a:endParaRPr lang="ru-RU" dirty="0"/>
          </a:p>
          <a:p>
            <a:r>
              <a:rPr lang="ru-RU" dirty="0"/>
              <a:t>Кроме того, оно поддерживает личный профиль и хранение данных через серверную часть.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03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Приложение реализовано с использованием современного стека технологий:</a:t>
            </a:r>
          </a:p>
          <a:p>
            <a:endParaRPr lang="ru-RU" dirty="0"/>
          </a:p>
          <a:p>
            <a:r>
              <a:rPr lang="ru-RU" dirty="0"/>
              <a:t>Клиентская часть (</a:t>
            </a:r>
            <a:r>
              <a:rPr lang="en-US" dirty="0"/>
              <a:t>Frontend) — Android-</a:t>
            </a:r>
            <a:r>
              <a:rPr lang="ru-RU" dirty="0"/>
              <a:t>приложение на </a:t>
            </a:r>
            <a:r>
              <a:rPr lang="en-US" dirty="0"/>
              <a:t>Kotlin </a:t>
            </a:r>
            <a:r>
              <a:rPr lang="ru-RU" dirty="0"/>
              <a:t>с использованием </a:t>
            </a:r>
            <a:r>
              <a:rPr lang="en-US" dirty="0"/>
              <a:t>Jetpack Compose </a:t>
            </a:r>
            <a:r>
              <a:rPr lang="ru-RU" dirty="0"/>
              <a:t>и </a:t>
            </a:r>
            <a:r>
              <a:rPr lang="en-US" dirty="0"/>
              <a:t>Material Design 3.</a:t>
            </a:r>
          </a:p>
          <a:p>
            <a:endParaRPr lang="en-US" dirty="0"/>
          </a:p>
          <a:p>
            <a:r>
              <a:rPr lang="ru-RU" dirty="0"/>
              <a:t>Серверная часть (</a:t>
            </a:r>
            <a:r>
              <a:rPr lang="en-US" dirty="0"/>
              <a:t>Backend) — </a:t>
            </a:r>
            <a:r>
              <a:rPr lang="en-US" dirty="0" err="1"/>
              <a:t>Ktor</a:t>
            </a:r>
            <a:r>
              <a:rPr lang="en-US" dirty="0"/>
              <a:t> (</a:t>
            </a:r>
            <a:r>
              <a:rPr lang="ru-RU" dirty="0"/>
              <a:t>на </a:t>
            </a:r>
            <a:r>
              <a:rPr lang="en-US" dirty="0"/>
              <a:t>Kotlin), </a:t>
            </a:r>
            <a:r>
              <a:rPr lang="ru-RU" dirty="0"/>
              <a:t>база данных </a:t>
            </a:r>
            <a:r>
              <a:rPr lang="en-US" dirty="0"/>
              <a:t>PostgreSQL, </a:t>
            </a:r>
            <a:r>
              <a:rPr lang="ru-RU" dirty="0"/>
              <a:t>развёрнута через </a:t>
            </a:r>
            <a:r>
              <a:rPr lang="en-US" dirty="0"/>
              <a:t>Docker.</a:t>
            </a:r>
          </a:p>
          <a:p>
            <a:endParaRPr lang="en-US" dirty="0"/>
          </a:p>
          <a:p>
            <a:r>
              <a:rPr lang="ru-RU" dirty="0"/>
              <a:t>Аутентификация — </a:t>
            </a:r>
            <a:r>
              <a:rPr lang="en-US" dirty="0"/>
              <a:t>Firebase Authentication </a:t>
            </a:r>
            <a:r>
              <a:rPr lang="ru-RU" dirty="0"/>
              <a:t>и </a:t>
            </a:r>
            <a:r>
              <a:rPr lang="en-US" dirty="0"/>
              <a:t>Google Sign-In.</a:t>
            </a:r>
          </a:p>
          <a:p>
            <a:endParaRPr lang="en-US" dirty="0"/>
          </a:p>
          <a:p>
            <a:r>
              <a:rPr lang="ru-RU" dirty="0"/>
              <a:t>Все данные передаются через </a:t>
            </a:r>
            <a:r>
              <a:rPr lang="en-US" dirty="0"/>
              <a:t>REST API </a:t>
            </a:r>
            <a:r>
              <a:rPr lang="ru-RU" dirty="0"/>
              <a:t>в формате </a:t>
            </a:r>
            <a:r>
              <a:rPr lang="en-US" dirty="0"/>
              <a:t>JSON.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98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Здесь представлена диаграмма классов.</a:t>
            </a:r>
          </a:p>
          <a:p>
            <a:endParaRPr lang="en-US" dirty="0"/>
          </a:p>
          <a:p>
            <a:r>
              <a:rPr lang="ru-RU" dirty="0"/>
              <a:t>Она отражает основные сущности приложения: пользователь, привычка, напоминание, и связи между ними.</a:t>
            </a:r>
          </a:p>
          <a:p>
            <a:endParaRPr lang="ru-RU" dirty="0"/>
          </a:p>
          <a:p>
            <a:r>
              <a:rPr lang="ru-RU" dirty="0"/>
              <a:t>Каждый элемент (например, UserModel, HabitModel) связан с базой данных, API и пользовательским интерфейсом.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9270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Эта диаграмма показывает, что может делать пользователь в приложении:</a:t>
            </a:r>
          </a:p>
          <a:p>
            <a:endParaRPr lang="ru-RU" dirty="0"/>
          </a:p>
          <a:p>
            <a:r>
              <a:rPr lang="en-US" dirty="0"/>
              <a:t>1. </a:t>
            </a:r>
            <a:r>
              <a:rPr lang="ru-RU" dirty="0"/>
              <a:t>Зарегистрироваться и авторизоваться</a:t>
            </a:r>
          </a:p>
          <a:p>
            <a:r>
              <a:rPr lang="en-US" dirty="0"/>
              <a:t>2. </a:t>
            </a:r>
            <a:r>
              <a:rPr lang="ru-RU" dirty="0"/>
              <a:t>Добавить, изменить или удалить привычку</a:t>
            </a:r>
          </a:p>
          <a:p>
            <a:r>
              <a:rPr lang="en-US" dirty="0"/>
              <a:t>3. </a:t>
            </a:r>
            <a:r>
              <a:rPr lang="ru-RU" dirty="0"/>
              <a:t>Просматривать статистику</a:t>
            </a:r>
          </a:p>
          <a:p>
            <a:r>
              <a:rPr lang="en-US" dirty="0"/>
              <a:t>4. </a:t>
            </a:r>
            <a:r>
              <a:rPr lang="ru-RU" dirty="0"/>
              <a:t>Настроить напоминания</a:t>
            </a:r>
          </a:p>
          <a:p>
            <a:endParaRPr lang="ru-RU" dirty="0"/>
          </a:p>
          <a:p>
            <a:r>
              <a:rPr lang="ru-RU" dirty="0"/>
              <a:t>Все эти действия выполняются через простой и интуитивный интерфейс.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13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Диаграмма деятельности иллюстрирует процесс запуска и использования приложения.</a:t>
            </a:r>
          </a:p>
          <a:p>
            <a:endParaRPr lang="ru-RU" dirty="0"/>
          </a:p>
          <a:p>
            <a:r>
              <a:rPr lang="ru-RU" dirty="0"/>
              <a:t>От момента входа в систему до отображения экрана с привычками и взаимодействия с ними.</a:t>
            </a:r>
          </a:p>
          <a:p>
            <a:endParaRPr lang="ru-RU" dirty="0"/>
          </a:p>
          <a:p>
            <a:r>
              <a:rPr lang="ru-RU" dirty="0"/>
              <a:t>Отдельно отражены действия: загрузка данных, переход между экранами, установка напоминаний.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201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данной диаграмме показана структура базы данных.</a:t>
            </a:r>
          </a:p>
          <a:p>
            <a:endParaRPr lang="ru-RU" dirty="0"/>
          </a:p>
          <a:p>
            <a:r>
              <a:rPr lang="ru-RU" dirty="0"/>
              <a:t>Всего три основные таблицы: пользователи (users), привычки (habits), и напоминания (reminders).</a:t>
            </a:r>
          </a:p>
          <a:p>
            <a:endParaRPr lang="ru-RU" dirty="0"/>
          </a:p>
          <a:p>
            <a:r>
              <a:rPr lang="ru-RU" dirty="0"/>
              <a:t>Это позволяет гибко масштабировать систему и добавлять новые функции в будущем.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C45AFB-C0D8-4FD5-BCC2-27C8DA8B367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9696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04/06/2025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16.png"/><Relationship Id="rId5" Type="http://schemas.openxmlformats.org/officeDocument/2006/relationships/image" Target="../media/image1.png"/><Relationship Id="rId10" Type="http://schemas.openxmlformats.org/officeDocument/2006/relationships/image" Target="../media/image15.png"/><Relationship Id="rId4" Type="http://schemas.openxmlformats.org/officeDocument/2006/relationships/image" Target="../media/image4.sv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12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20.png"/><Relationship Id="rId5" Type="http://schemas.openxmlformats.org/officeDocument/2006/relationships/image" Target="../media/image1.png"/><Relationship Id="rId10" Type="http://schemas.openxmlformats.org/officeDocument/2006/relationships/image" Target="../media/image19.png"/><Relationship Id="rId4" Type="http://schemas.openxmlformats.org/officeDocument/2006/relationships/image" Target="../media/image4.sv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1663B9-D394-7FC6-4393-6A6B2D71F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F5B750AF-097D-94F2-2E1F-EC9F138B224A}"/>
              </a:ext>
            </a:extLst>
          </p:cNvPr>
          <p:cNvSpPr txBox="1"/>
          <p:nvPr/>
        </p:nvSpPr>
        <p:spPr>
          <a:xfrm>
            <a:off x="2587820" y="3840802"/>
            <a:ext cx="13112360" cy="1515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62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37" b="1" i="0" u="none" strike="noStrike" kern="1200" cap="none" spc="0" normalizeH="0" baseline="0" noProof="0" dirty="0">
                <a:ln>
                  <a:noFill/>
                </a:ln>
                <a:solidFill>
                  <a:srgbClr val="252930"/>
                </a:solidFill>
                <a:effectLst/>
                <a:uLnTx/>
                <a:uFillTx/>
                <a:latin typeface="Maven Pro Bold"/>
                <a:ea typeface="Maven Pro Bold"/>
                <a:cs typeface="Maven Pro Bold"/>
                <a:sym typeface="Maven Pro Bold"/>
              </a:rPr>
              <a:t>Habit Tracker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94907534-F630-4FC1-7211-6B299F2F5354}"/>
              </a:ext>
            </a:extLst>
          </p:cNvPr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E4D6A02F-7A5B-93B4-160D-64AC1708DACB}"/>
              </a:ext>
            </a:extLst>
          </p:cNvPr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C4869E93-9036-4470-73E8-B8CBDBC1857B}"/>
              </a:ext>
            </a:extLst>
          </p:cNvPr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2126F4F-1C2E-BE96-76D4-8BD1765EDB41}"/>
              </a:ext>
            </a:extLst>
          </p:cNvPr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B05AB498-3116-526B-D7EF-13B30FC94A4F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870B05D4-C713-88EB-9929-AEDE6194D34A}"/>
              </a:ext>
            </a:extLst>
          </p:cNvPr>
          <p:cNvSpPr txBox="1"/>
          <p:nvPr/>
        </p:nvSpPr>
        <p:spPr>
          <a:xfrm>
            <a:off x="3711618" y="5420865"/>
            <a:ext cx="10864763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73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736" b="0" i="0" u="none" strike="noStrike" kern="1200" cap="none" spc="0" normalizeH="0" baseline="0" noProof="0" dirty="0">
                <a:ln>
                  <a:noFill/>
                </a:ln>
                <a:solidFill>
                  <a:srgbClr val="252930"/>
                </a:solidFill>
                <a:effectLst/>
                <a:uLnTx/>
                <a:uFillTx/>
                <a:latin typeface="Maven Pro"/>
                <a:ea typeface="Maven Pro"/>
                <a:cs typeface="Maven Pro"/>
                <a:sym typeface="Maven Pro"/>
              </a:rPr>
              <a:t>Мобильное приложение для отслеживания и формирования полезных привычек</a:t>
            </a:r>
            <a:endParaRPr kumimoji="0" lang="en-US" sz="3736" b="0" i="0" u="none" strike="noStrike" kern="1200" cap="none" spc="0" normalizeH="0" baseline="0" noProof="0" dirty="0">
              <a:ln>
                <a:noFill/>
              </a:ln>
              <a:solidFill>
                <a:srgbClr val="252930"/>
              </a:solidFill>
              <a:effectLst/>
              <a:uLnTx/>
              <a:uFillTx/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6DFD84F1-AA32-E3A3-A536-DF2778696AA5}"/>
              </a:ext>
            </a:extLst>
          </p:cNvPr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7FA220B-13DD-974E-CE34-9A1B9D93FC0C}"/>
              </a:ext>
            </a:extLst>
          </p:cNvPr>
          <p:cNvSpPr txBox="1"/>
          <p:nvPr/>
        </p:nvSpPr>
        <p:spPr>
          <a:xfrm>
            <a:off x="6324599" y="9456003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Выполнил: студент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курса М.О.З. Тавфик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Руководитель: А. А. Вахтин, доцент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1DDF033-8A6D-864C-F992-7FDEB7A9A46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40" y="416414"/>
            <a:ext cx="2716317" cy="271631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908656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258110" y="419100"/>
            <a:ext cx="764066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u-RU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Демонстрация</a:t>
            </a:r>
            <a:endParaRPr lang="en-US" sz="8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D6C12F-F711-40BD-08E9-9D46165C7AC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20" y="1393658"/>
            <a:ext cx="4114800" cy="89154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C89F465-4828-DB86-6CED-69E20FC4E88B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199" y="1369891"/>
            <a:ext cx="4114801" cy="891540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B2A1E07-2B19-04E0-8EDC-87FF41F06FE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5139" y="1383929"/>
            <a:ext cx="4101843" cy="8887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A8CA1BB-40D9-2825-0BBD-8007D7A9E4F9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74" y="1433762"/>
            <a:ext cx="4086109" cy="8853237"/>
          </a:xfrm>
          <a:prstGeom prst="rect">
            <a:avLst/>
          </a:prstGeom>
        </p:spPr>
      </p:pic>
      <p:sp>
        <p:nvSpPr>
          <p:cNvPr id="19" name="Slide Number Placeholder 14">
            <a:extLst>
              <a:ext uri="{FF2B5EF4-FFF2-40B4-BE49-F238E27FC236}">
                <a16:creationId xmlns:a16="http://schemas.microsoft.com/office/drawing/2014/main" id="{20F172A1-A42E-2B03-F279-6708CE47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solidFill>
                  <a:schemeClr val="tx1"/>
                </a:solidFill>
              </a:rPr>
              <a:pPr/>
              <a:t>10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776451-CEC4-CDDA-6E8B-06959FED6C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>
            <a:extLst>
              <a:ext uri="{FF2B5EF4-FFF2-40B4-BE49-F238E27FC236}">
                <a16:creationId xmlns:a16="http://schemas.microsoft.com/office/drawing/2014/main" id="{BBA34684-73DF-8A66-0ADB-C8A6DD2D6CE8}"/>
              </a:ext>
            </a:extLst>
          </p:cNvPr>
          <p:cNvSpPr txBox="1"/>
          <p:nvPr/>
        </p:nvSpPr>
        <p:spPr>
          <a:xfrm>
            <a:off x="258110" y="419100"/>
            <a:ext cx="7640663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0" b="1" i="0" u="none" strike="noStrike" kern="1200" cap="none" spc="0" normalizeH="0" baseline="0" noProof="0" dirty="0">
                <a:ln>
                  <a:noFill/>
                </a:ln>
                <a:solidFill>
                  <a:srgbClr val="252930"/>
                </a:solidFill>
                <a:effectLst/>
                <a:uLnTx/>
                <a:uFillTx/>
                <a:latin typeface="Maven Pro Bold"/>
                <a:ea typeface="Maven Pro Bold"/>
                <a:cs typeface="Maven Pro Bold"/>
                <a:sym typeface="Maven Pro Bold"/>
              </a:rPr>
              <a:t>Демонстрация</a:t>
            </a:r>
            <a:endParaRPr kumimoji="0" lang="en-US" sz="8000" b="1" i="0" u="none" strike="noStrike" kern="1200" cap="none" spc="0" normalizeH="0" baseline="0" noProof="0" dirty="0">
              <a:ln>
                <a:noFill/>
              </a:ln>
              <a:solidFill>
                <a:srgbClr val="252930"/>
              </a:solidFill>
              <a:effectLst/>
              <a:uLnTx/>
              <a:uFillTx/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C59410D-E031-16B1-7959-3FA9ABE2D691}"/>
              </a:ext>
            </a:extLst>
          </p:cNvPr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1B9F70F4-5AAD-D11B-6869-2C00B58F5563}"/>
              </a:ext>
            </a:extLst>
          </p:cNvPr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94A8C8A7-53D9-BDE4-DB4C-65D41BE283F5}"/>
              </a:ext>
            </a:extLst>
          </p:cNvPr>
          <p:cNvSpPr/>
          <p:nvPr/>
        </p:nvSpPr>
        <p:spPr>
          <a:xfrm rot="-5400000">
            <a:off x="17992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5F04FDB-75F1-84F6-FDC5-A2982CEC5DA3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1956" y="1378962"/>
            <a:ext cx="4115589" cy="89171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9765795-4AD1-1105-36C3-64156CACCD94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909" y="1354146"/>
            <a:ext cx="4122856" cy="89328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CE4610C-047C-DFD7-53A7-91EA374C943B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02674" y="1354146"/>
            <a:ext cx="4122856" cy="8932855"/>
          </a:xfrm>
          <a:prstGeom prst="rect">
            <a:avLst/>
          </a:prstGeom>
        </p:spPr>
      </p:pic>
      <p:sp>
        <p:nvSpPr>
          <p:cNvPr id="21" name="Slide Number Placeholder 14">
            <a:extLst>
              <a:ext uri="{FF2B5EF4-FFF2-40B4-BE49-F238E27FC236}">
                <a16:creationId xmlns:a16="http://schemas.microsoft.com/office/drawing/2014/main" id="{26B4C32F-251E-6E3D-FF9E-C3E39DB91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solidFill>
                  <a:schemeClr val="tx1"/>
                </a:solidFill>
              </a:rPr>
              <a:pPr/>
              <a:t>11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5A8E51F-091C-5C94-DAD2-A555BAFE7E7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50" y="1378962"/>
            <a:ext cx="4088242" cy="8917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9764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145692" y="1899121"/>
            <a:ext cx="8865010" cy="8594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97"/>
              </a:lnSpc>
            </a:pPr>
            <a:r>
              <a:rPr lang="ru-RU" sz="8121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ЗАКЛЮЧЕНИЕ</a:t>
            </a:r>
            <a:endParaRPr lang="en-US" sz="8121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09650" y="3771900"/>
            <a:ext cx="16268700" cy="24365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91026" lvl="1" indent="-295513" algn="just">
              <a:lnSpc>
                <a:spcPts val="3832"/>
              </a:lnSpc>
              <a:buFont typeface="Arial"/>
              <a:buChar char="•"/>
            </a:pPr>
            <a:r>
              <a:rPr lang="ru-RU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В ходе практики было разработано мобильное приложение Habit Tracker с клиент-серверной архитектурой, реализующее функционал для создания, отслеживания и управления привычками, что позволило получить практический опыт в разработке Android-приложений, работе с REST API, базами данных и современным UI-дизайном.</a:t>
            </a: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8" name="Slide Number Placeholder 14">
            <a:extLst>
              <a:ext uri="{FF2B5EF4-FFF2-40B4-BE49-F238E27FC236}">
                <a16:creationId xmlns:a16="http://schemas.microsoft.com/office/drawing/2014/main" id="{D6577DAE-9521-1E7B-8AF6-028498992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solidFill>
                  <a:schemeClr val="tx1"/>
                </a:solidFill>
              </a:rPr>
              <a:pPr/>
              <a:t>12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61E10C-F0DE-2722-1111-02933FD1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4640C3F2-9163-F247-2CFE-D5F8924AEA63}"/>
              </a:ext>
            </a:extLst>
          </p:cNvPr>
          <p:cNvSpPr txBox="1"/>
          <p:nvPr/>
        </p:nvSpPr>
        <p:spPr>
          <a:xfrm>
            <a:off x="2587820" y="3840802"/>
            <a:ext cx="13112360" cy="15155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11629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537" b="1" i="0" u="none" strike="noStrike" kern="1200" cap="none" spc="0" normalizeH="0" baseline="0" noProof="0" dirty="0">
                <a:ln>
                  <a:noFill/>
                </a:ln>
                <a:solidFill>
                  <a:srgbClr val="252930"/>
                </a:solidFill>
                <a:effectLst/>
                <a:uLnTx/>
                <a:uFillTx/>
                <a:latin typeface="Maven Pro Bold"/>
                <a:ea typeface="Maven Pro Bold"/>
                <a:cs typeface="Maven Pro Bold"/>
                <a:sym typeface="Maven Pro Bold"/>
              </a:rPr>
              <a:t>Habit Tracker</a:t>
            </a:r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99C0F18-D1CC-2511-3A8D-7E230E1CE8B8}"/>
              </a:ext>
            </a:extLst>
          </p:cNvPr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05F57EE-4D90-75F3-1D89-8C245E1A03DC}"/>
              </a:ext>
            </a:extLst>
          </p:cNvPr>
          <p:cNvSpPr/>
          <p:nvPr/>
        </p:nvSpPr>
        <p:spPr>
          <a:xfrm flipV="1">
            <a:off x="14297025" y="62960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4114800"/>
                </a:moveTo>
                <a:lnTo>
                  <a:pt x="4114800" y="4114800"/>
                </a:lnTo>
                <a:lnTo>
                  <a:pt x="4114800" y="0"/>
                </a:lnTo>
                <a:lnTo>
                  <a:pt x="0" y="0"/>
                </a:lnTo>
                <a:lnTo>
                  <a:pt x="0" y="411480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3080DC83-E5B6-FE2C-FF4B-CF86806EE923}"/>
              </a:ext>
            </a:extLst>
          </p:cNvPr>
          <p:cNvSpPr/>
          <p:nvPr/>
        </p:nvSpPr>
        <p:spPr>
          <a:xfrm>
            <a:off x="0" y="8039083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5DACA105-2525-0233-C06F-45F848A213ED}"/>
              </a:ext>
            </a:extLst>
          </p:cNvPr>
          <p:cNvSpPr/>
          <p:nvPr/>
        </p:nvSpPr>
        <p:spPr>
          <a:xfrm>
            <a:off x="17657548" y="293921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0C84C239-48DB-1695-5D01-879C0A1E5D8A}"/>
              </a:ext>
            </a:extLst>
          </p:cNvPr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995CAC6D-6F22-C3E1-93AD-C3E6EC28973E}"/>
              </a:ext>
            </a:extLst>
          </p:cNvPr>
          <p:cNvSpPr txBox="1"/>
          <p:nvPr/>
        </p:nvSpPr>
        <p:spPr>
          <a:xfrm>
            <a:off x="3711618" y="5420865"/>
            <a:ext cx="10864763" cy="9489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3736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736" b="0" i="0" u="none" strike="noStrike" kern="1200" cap="none" spc="0" normalizeH="0" baseline="0" noProof="0" dirty="0">
                <a:ln>
                  <a:noFill/>
                </a:ln>
                <a:solidFill>
                  <a:srgbClr val="252930"/>
                </a:solidFill>
                <a:effectLst/>
                <a:uLnTx/>
                <a:uFillTx/>
                <a:latin typeface="Maven Pro"/>
                <a:ea typeface="Maven Pro"/>
                <a:cs typeface="Maven Pro"/>
                <a:sym typeface="Maven Pro"/>
              </a:rPr>
              <a:t>Мобильное приложение для отслеживания и формирования полезных привычек</a:t>
            </a:r>
            <a:endParaRPr kumimoji="0" lang="en-US" sz="3736" b="0" i="0" u="none" strike="noStrike" kern="1200" cap="none" spc="0" normalizeH="0" baseline="0" noProof="0" dirty="0">
              <a:ln>
                <a:noFill/>
              </a:ln>
              <a:solidFill>
                <a:srgbClr val="252930"/>
              </a:solidFill>
              <a:effectLst/>
              <a:uLnTx/>
              <a:uFillTx/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E498FB6-3BB7-83D8-4138-450A3D2FD386}"/>
              </a:ext>
            </a:extLst>
          </p:cNvPr>
          <p:cNvSpPr/>
          <p:nvPr/>
        </p:nvSpPr>
        <p:spPr>
          <a:xfrm flipV="1">
            <a:off x="14542983" y="-104775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1358159"/>
                </a:moveTo>
                <a:lnTo>
                  <a:pt x="2716317" y="1358159"/>
                </a:lnTo>
                <a:lnTo>
                  <a:pt x="2716317" y="0"/>
                </a:lnTo>
                <a:lnTo>
                  <a:pt x="0" y="0"/>
                </a:lnTo>
                <a:lnTo>
                  <a:pt x="0" y="1358159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1F66F1-1673-2E0F-C696-DD52E0D8CD98}"/>
              </a:ext>
            </a:extLst>
          </p:cNvPr>
          <p:cNvSpPr txBox="1"/>
          <p:nvPr/>
        </p:nvSpPr>
        <p:spPr>
          <a:xfrm>
            <a:off x="6324599" y="9456003"/>
            <a:ext cx="5638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Выполнил: студент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курса М.О.З. Тавфик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Руководитель: А. А. Вахтин, доцент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C4494EC-41FD-5BA5-8BE5-9C978D3E0E9B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85840" y="416414"/>
            <a:ext cx="2716317" cy="2716317"/>
          </a:xfrm>
          <a:prstGeom prst="ellipse">
            <a:avLst/>
          </a:prstGeom>
          <a:ln w="190500" cap="rnd">
            <a:solidFill>
              <a:srgbClr val="C8C6BD"/>
            </a:solidFill>
            <a:prstDash val="solid"/>
          </a:ln>
          <a:effectLst>
            <a:outerShdw blurRad="127000" algn="bl" rotWithShape="0">
              <a:srgbClr val="000000"/>
            </a:outerShdw>
          </a:effectLst>
          <a:scene3d>
            <a:camera prst="perspectiveFront" fov="5400000"/>
            <a:lightRig rig="threePt" dir="t">
              <a:rot lat="0" lon="0" rev="19200000"/>
            </a:lightRig>
          </a:scene3d>
          <a:sp3d extrusionH="25400">
            <a:bevelT w="304800" h="152400" prst="hardEdge"/>
            <a:extrusionClr>
              <a:srgbClr val="000000"/>
            </a:extrusionClr>
          </a:sp3d>
        </p:spPr>
      </p:pic>
    </p:spTree>
    <p:extLst>
      <p:ext uri="{BB962C8B-B14F-4D97-AF65-F5344CB8AC3E}">
        <p14:creationId xmlns:p14="http://schemas.microsoft.com/office/powerpoint/2010/main" val="1514005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987966" y="1620837"/>
            <a:ext cx="6918887" cy="846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u-RU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ПРОБЛЕМА </a:t>
            </a:r>
            <a:endParaRPr lang="en-US" sz="8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3987965" y="3498627"/>
            <a:ext cx="11206575" cy="22563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ru-RU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Отсутствие удобного инструмента для формирования и отслеживания полезных привычек, что приводит к снижению мотивации и потере контроля над личной продуктивностью.</a:t>
            </a:r>
            <a:endParaRPr lang="en-US" sz="320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3987966" y="5995302"/>
            <a:ext cx="11206575" cy="1102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just">
              <a:lnSpc>
                <a:spcPts val="4480"/>
              </a:lnSpc>
              <a:buFont typeface="Arial"/>
              <a:buChar char="•"/>
            </a:pPr>
            <a:r>
              <a:rPr lang="ru-RU" sz="3200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Пользователи сталкиваются с трудностями при формировании и закреплении полезных привычек.</a:t>
            </a:r>
            <a:endParaRPr lang="en-US" sz="3200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7E4E4D16-AEB3-87E9-039B-AA60519B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solidFill>
                  <a:schemeClr val="tx1"/>
                </a:solidFill>
              </a:rPr>
              <a:pPr/>
              <a:t>2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160009" y="3429683"/>
            <a:ext cx="13967983" cy="5060039"/>
            <a:chOff x="0" y="0"/>
            <a:chExt cx="3678810" cy="133268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3678810" cy="1332685"/>
            </a:xfrm>
            <a:custGeom>
              <a:avLst/>
              <a:gdLst/>
              <a:ahLst/>
              <a:cxnLst/>
              <a:rect l="l" t="t" r="r" b="b"/>
              <a:pathLst>
                <a:path w="3678810" h="1332685">
                  <a:moveTo>
                    <a:pt x="28267" y="0"/>
                  </a:moveTo>
                  <a:lnTo>
                    <a:pt x="3650543" y="0"/>
                  </a:lnTo>
                  <a:cubicBezTo>
                    <a:pt x="3666155" y="0"/>
                    <a:pt x="3678810" y="12656"/>
                    <a:pt x="3678810" y="28267"/>
                  </a:cubicBezTo>
                  <a:lnTo>
                    <a:pt x="3678810" y="1304418"/>
                  </a:lnTo>
                  <a:cubicBezTo>
                    <a:pt x="3678810" y="1320029"/>
                    <a:pt x="3666155" y="1332685"/>
                    <a:pt x="3650543" y="1332685"/>
                  </a:cubicBezTo>
                  <a:lnTo>
                    <a:pt x="28267" y="1332685"/>
                  </a:lnTo>
                  <a:cubicBezTo>
                    <a:pt x="20770" y="1332685"/>
                    <a:pt x="13580" y="1329707"/>
                    <a:pt x="8279" y="1324406"/>
                  </a:cubicBezTo>
                  <a:cubicBezTo>
                    <a:pt x="2978" y="1319105"/>
                    <a:pt x="0" y="1311915"/>
                    <a:pt x="0" y="1304418"/>
                  </a:cubicBezTo>
                  <a:lnTo>
                    <a:pt x="0" y="28267"/>
                  </a:lnTo>
                  <a:cubicBezTo>
                    <a:pt x="0" y="12656"/>
                    <a:pt x="12656" y="0"/>
                    <a:pt x="28267" y="0"/>
                  </a:cubicBezTo>
                  <a:close/>
                </a:path>
              </a:pathLst>
            </a:custGeom>
            <a:solidFill>
              <a:srgbClr val="C0B3A0">
                <a:alpha val="20784"/>
              </a:srgbClr>
            </a:solidFill>
            <a:ln w="47625" cap="rnd">
              <a:solidFill>
                <a:srgbClr val="000000">
                  <a:alpha val="20784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3678810" cy="13707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2160008" y="1860291"/>
            <a:ext cx="13967982" cy="7684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841"/>
              </a:lnSpc>
            </a:pPr>
            <a:r>
              <a:rPr lang="ru-RU" sz="7301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ЦЕЛЕВАЯ АУДИТОРИЯ</a:t>
            </a:r>
            <a:endParaRPr lang="en-US" sz="7301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16" name="Freeform 16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8" name="Freeform 18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0411551-52EE-7200-0FC2-EA4911E1BBBC}"/>
              </a:ext>
            </a:extLst>
          </p:cNvPr>
          <p:cNvSpPr txBox="1"/>
          <p:nvPr/>
        </p:nvSpPr>
        <p:spPr>
          <a:xfrm>
            <a:off x="2362199" y="3543656"/>
            <a:ext cx="135636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aven Pro" panose="020B0604020202020204" charset="0"/>
              </a:rPr>
              <a:t>Люди, стремящиеся развить и закрепить полезные привычки в повседневной жизни.</a:t>
            </a:r>
            <a:endParaRPr lang="en-US" sz="2800" dirty="0">
              <a:latin typeface="Maven Pr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aven Pro" panose="020B0604020202020204" charset="0"/>
              </a:rPr>
              <a:t>Студенты и школьники, которые хотят наладить режим учёбы и отдыха.</a:t>
            </a:r>
            <a:endParaRPr lang="en-US" sz="2800" dirty="0">
              <a:latin typeface="Maven Pr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aven Pro" panose="020B0604020202020204" charset="0"/>
              </a:rPr>
              <a:t>Работающие профессионалы, стремящиеся к личной эффективности и самодисциплине.</a:t>
            </a:r>
            <a:endParaRPr lang="en-US" sz="2800" dirty="0">
              <a:latin typeface="Maven Pr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aven Pro" panose="020B0604020202020204" charset="0"/>
              </a:rPr>
              <a:t>Люди, интересующиеся саморазвитием, здоровым образом жизни и тайм-менеджментом.</a:t>
            </a:r>
            <a:endParaRPr lang="en-US" sz="2800" dirty="0">
              <a:latin typeface="Maven Pr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aven Pro" panose="020B0604020202020204" charset="0"/>
              </a:rPr>
              <a:t>Пользователи, которым необходим наглядный инструмент для контроля за выполнением задач.</a:t>
            </a:r>
            <a:endParaRPr lang="en-US" sz="2800" dirty="0">
              <a:latin typeface="Maven Pro" panose="020B060402020202020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ru-RU" sz="2800" dirty="0">
                <a:latin typeface="Maven Pro" panose="020B0604020202020204" charset="0"/>
              </a:rPr>
              <a:t>Новички, которым нужны простые и понятные приложения без перегрузки интерфейса.</a:t>
            </a:r>
            <a:endParaRPr lang="en-US" sz="2800" dirty="0">
              <a:latin typeface="Maven Pro" panose="020B0604020202020204" charset="0"/>
            </a:endParaRPr>
          </a:p>
        </p:txBody>
      </p:sp>
      <p:sp>
        <p:nvSpPr>
          <p:cNvPr id="23" name="Slide Number Placeholder 14">
            <a:extLst>
              <a:ext uri="{FF2B5EF4-FFF2-40B4-BE49-F238E27FC236}">
                <a16:creationId xmlns:a16="http://schemas.microsoft.com/office/drawing/2014/main" id="{17E23F37-1BEB-EC25-653F-338E46729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solidFill>
                  <a:schemeClr val="tx1"/>
                </a:solidFill>
              </a:rPr>
              <a:pPr/>
              <a:t>3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756017"/>
            <a:ext cx="16230600" cy="37221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ru-RU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Наше мобильное приложение Habit Tracker помогает пользователям формировать и отслеживать полезные привычки, предоставляя:</a:t>
            </a: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Удобный интерфейс для создания и управления привычками;</a:t>
            </a: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Напоминания и отметки о выполнении задач;</a:t>
            </a: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Хранение данных в надёжной базе с доступом через Android-приложение;</a:t>
            </a: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indent="-457200" algn="just">
              <a:lnSpc>
                <a:spcPts val="4200"/>
              </a:lnSpc>
              <a:buFont typeface="Arial" panose="020B0604020202020204" pitchFamily="34" charset="0"/>
              <a:buChar char="•"/>
            </a:pPr>
            <a:r>
              <a:rPr lang="ru-RU" sz="3200" dirty="0">
                <a:solidFill>
                  <a:srgbClr val="252D37"/>
                </a:solidFill>
                <a:latin typeface="Maven Pro"/>
                <a:ea typeface="Maven Pro"/>
                <a:cs typeface="Maven Pro"/>
                <a:sym typeface="Maven Pro"/>
              </a:rPr>
              <a:t>Поддержку профиля пользователя с возможностью редактирования личной информации.</a:t>
            </a:r>
            <a:endParaRPr lang="en-US" sz="3200" dirty="0">
              <a:solidFill>
                <a:srgbClr val="252D37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1028700" y="1912981"/>
            <a:ext cx="162306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u-RU" sz="8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ПРЕДЛАГАЕМОЕ РЕШЕНИЕ</a:t>
            </a:r>
            <a:endParaRPr lang="en-US" sz="8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1" name="Slide Number Placeholder 14">
            <a:extLst>
              <a:ext uri="{FF2B5EF4-FFF2-40B4-BE49-F238E27FC236}">
                <a16:creationId xmlns:a16="http://schemas.microsoft.com/office/drawing/2014/main" id="{108EEE86-A1F8-61E8-704C-F9E5C8D5B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solidFill>
                  <a:schemeClr val="tx1"/>
                </a:solidFill>
              </a:rPr>
              <a:pPr/>
              <a:t>4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9601200" y="4390852"/>
            <a:ext cx="6039039" cy="42484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Backend (</a:t>
            </a:r>
            <a:r>
              <a:rPr lang="ru-RU" sz="3399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Серверная часть)</a:t>
            </a:r>
            <a:endParaRPr lang="en-US" sz="3399" b="1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 err="1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Ktor</a:t>
            </a: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 (Kotlin)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PostgreSQL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b="1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759"/>
              </a:lnSpc>
            </a:pPr>
            <a:r>
              <a:rPr lang="ru-RU" sz="3399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Инфраструктура и сборка</a:t>
            </a:r>
            <a:endParaRPr lang="en-US" sz="3399" b="1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Docker + Docker Compose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REST API + JSON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95361" y="2095429"/>
            <a:ext cx="13297277" cy="92333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00"/>
              </a:lnSpc>
            </a:pPr>
            <a:r>
              <a:rPr lang="ru-RU" sz="72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Средства реализации</a:t>
            </a:r>
            <a:endParaRPr lang="en-US" sz="72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4" name="Freeform 4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81ED86F-1A2A-6162-D0B4-28E42674CA85}"/>
              </a:ext>
            </a:extLst>
          </p:cNvPr>
          <p:cNvSpPr txBox="1"/>
          <p:nvPr/>
        </p:nvSpPr>
        <p:spPr>
          <a:xfrm>
            <a:off x="2647761" y="4390852"/>
            <a:ext cx="6039039" cy="363291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Frontend (</a:t>
            </a:r>
            <a:r>
              <a:rPr lang="ru-RU" sz="3399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Клиентская часть)</a:t>
            </a:r>
            <a:endParaRPr lang="en-US" sz="3399" b="1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Kotlin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Material Design 3</a:t>
            </a: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endParaRPr lang="en-US" sz="3399" b="1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algn="just">
              <a:lnSpc>
                <a:spcPts val="4759"/>
              </a:lnSpc>
            </a:pPr>
            <a:r>
              <a:rPr lang="ru-RU" sz="3399" b="1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Аутентификация</a:t>
            </a:r>
            <a:endParaRPr lang="en-US" sz="3399" b="1" dirty="0">
              <a:solidFill>
                <a:srgbClr val="252930"/>
              </a:solidFill>
              <a:latin typeface="Maven Pro"/>
              <a:ea typeface="Maven Pro"/>
              <a:cs typeface="Maven Pro"/>
              <a:sym typeface="Maven Pro"/>
            </a:endParaRPr>
          </a:p>
          <a:p>
            <a:pPr marL="457200" indent="-457200" algn="just">
              <a:lnSpc>
                <a:spcPts val="4759"/>
              </a:lnSpc>
              <a:buFont typeface="Arial" panose="020B0604020202020204" pitchFamily="34" charset="0"/>
              <a:buChar char="•"/>
            </a:pPr>
            <a:r>
              <a:rPr lang="en-US" sz="3399" dirty="0">
                <a:solidFill>
                  <a:srgbClr val="252930"/>
                </a:solidFill>
                <a:latin typeface="Maven Pro"/>
                <a:ea typeface="Maven Pro"/>
                <a:cs typeface="Maven Pro"/>
                <a:sym typeface="Maven Pro"/>
              </a:rPr>
              <a:t>Firebase Authentication</a:t>
            </a:r>
          </a:p>
        </p:txBody>
      </p:sp>
      <p:sp>
        <p:nvSpPr>
          <p:cNvPr id="12" name="Slide Number Placeholder 14">
            <a:extLst>
              <a:ext uri="{FF2B5EF4-FFF2-40B4-BE49-F238E27FC236}">
                <a16:creationId xmlns:a16="http://schemas.microsoft.com/office/drawing/2014/main" id="{B92170C9-DA76-A197-C554-505B8FC16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solidFill>
                  <a:schemeClr val="tx1"/>
                </a:solidFill>
              </a:rPr>
              <a:pPr/>
              <a:t>5</a:t>
            </a:fld>
            <a:endParaRPr lang="en-US" sz="2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273472" y="1109833"/>
            <a:ext cx="11741055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u-RU" sz="8000" b="1" dirty="0">
                <a:solidFill>
                  <a:srgbClr val="252D37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ДИАГРАММА КЛАССОВ</a:t>
            </a:r>
            <a:endParaRPr lang="en-US" sz="8000" b="1" dirty="0">
              <a:solidFill>
                <a:srgbClr val="252D37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5" name="Freeform 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AB7DA042-F650-F7D6-F553-BE3445E92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solidFill>
                  <a:schemeClr val="tx1"/>
                </a:solidFill>
              </a:rPr>
              <a:pPr/>
              <a:t>6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6F666D8-52C3-F105-20BD-0526325EFAB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5100"/>
            <a:ext cx="18288000" cy="67066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295398" y="800100"/>
            <a:ext cx="15544799" cy="166802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26"/>
              </a:lnSpc>
            </a:pPr>
            <a:r>
              <a:rPr lang="ru-RU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Диаграмма вариантов использования</a:t>
            </a:r>
            <a:endParaRPr lang="en-US" sz="8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13" name="Freeform 13"/>
          <p:cNvSpPr/>
          <p:nvPr/>
        </p:nvSpPr>
        <p:spPr>
          <a:xfrm>
            <a:off x="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028700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4354175" y="-12382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21" name="Slide Number Placeholder 14">
            <a:extLst>
              <a:ext uri="{FF2B5EF4-FFF2-40B4-BE49-F238E27FC236}">
                <a16:creationId xmlns:a16="http://schemas.microsoft.com/office/drawing/2014/main" id="{04D86F78-C50E-8EE8-E5C8-83A8174D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solidFill>
                  <a:schemeClr val="tx1"/>
                </a:solidFill>
              </a:rPr>
              <a:pPr/>
              <a:t>7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C3FFD5-284A-2B8F-7E78-E0FAE7D683E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1401" y="2647941"/>
            <a:ext cx="3252791" cy="763115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1219200" y="708694"/>
            <a:ext cx="16040100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400"/>
              </a:lnSpc>
            </a:pPr>
            <a:r>
              <a:rPr lang="ru-RU" sz="8000" b="1" dirty="0">
                <a:solidFill>
                  <a:srgbClr val="252930"/>
                </a:solidFill>
                <a:latin typeface="Maven Pro Bold"/>
                <a:ea typeface="Maven Pro Bold"/>
                <a:cs typeface="Maven Pro Bold"/>
                <a:sym typeface="Maven Pro Bold"/>
              </a:rPr>
              <a:t>Диаграмма деятельности</a:t>
            </a:r>
            <a:endParaRPr lang="en-US" sz="8000" b="1" dirty="0">
              <a:solidFill>
                <a:srgbClr val="252930"/>
              </a:solidFill>
              <a:latin typeface="Maven Pro Bold"/>
              <a:ea typeface="Maven Pro Bold"/>
              <a:cs typeface="Maven Pro Bold"/>
              <a:sym typeface="Maven Pro Bold"/>
            </a:endParaRPr>
          </a:p>
        </p:txBody>
      </p:sp>
      <p:sp>
        <p:nvSpPr>
          <p:cNvPr id="5" name="Freeform 5"/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5400000">
            <a:off x="15972490" y="900019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60F29608-F1DE-D11A-449F-6250CE8B3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fld id="{B6F15528-21DE-4FAA-801E-634DDDAF4B2B}" type="slidenum">
              <a:rPr lang="en-US" sz="2800" smtClean="0">
                <a:solidFill>
                  <a:schemeClr val="tx1"/>
                </a:solidFill>
              </a:rPr>
              <a:pPr/>
              <a:t>8</a:t>
            </a:fld>
            <a:endParaRPr lang="en-US" sz="28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659AD3-CA35-9FA5-81F2-C232FE9099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0980" y="1845011"/>
            <a:ext cx="8146040" cy="84257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3E6E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F0FBED-13D2-8138-9372-B5498D537D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CA4D23E4-364A-D072-40EF-99EADEEBCBE7}"/>
              </a:ext>
            </a:extLst>
          </p:cNvPr>
          <p:cNvSpPr txBox="1"/>
          <p:nvPr/>
        </p:nvSpPr>
        <p:spPr>
          <a:xfrm>
            <a:off x="3273472" y="1106239"/>
            <a:ext cx="11741055" cy="846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ts val="64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8000" b="1" i="0" u="none" strike="noStrike" kern="1200" cap="none" spc="0" normalizeH="0" baseline="0" noProof="0" dirty="0">
                <a:ln>
                  <a:noFill/>
                </a:ln>
                <a:solidFill>
                  <a:srgbClr val="252D37"/>
                </a:solidFill>
                <a:effectLst/>
                <a:uLnTx/>
                <a:uFillTx/>
                <a:latin typeface="Maven Pro Bold"/>
                <a:ea typeface="Maven Pro Bold"/>
                <a:cs typeface="Maven Pro Bold"/>
                <a:sym typeface="Maven Pro Bold"/>
              </a:rPr>
              <a:t>ДИАГРАММА </a:t>
            </a:r>
            <a:r>
              <a:rPr kumimoji="0" lang="en-US" sz="8000" b="1" i="0" u="none" strike="noStrike" kern="1200" cap="none" spc="0" normalizeH="0" baseline="0" noProof="0" dirty="0">
                <a:ln>
                  <a:noFill/>
                </a:ln>
                <a:solidFill>
                  <a:srgbClr val="252D37"/>
                </a:solidFill>
                <a:effectLst/>
                <a:uLnTx/>
                <a:uFillTx/>
                <a:latin typeface="Maven Pro Bold"/>
                <a:ea typeface="Maven Pro Bold"/>
                <a:cs typeface="Maven Pro Bold"/>
                <a:sym typeface="Maven Pro Bold"/>
              </a:rPr>
              <a:t>ER</a:t>
            </a:r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555843FA-4024-CD9A-7E58-F0BD26542815}"/>
              </a:ext>
            </a:extLst>
          </p:cNvPr>
          <p:cNvSpPr/>
          <p:nvPr/>
        </p:nvSpPr>
        <p:spPr>
          <a:xfrm flipH="1">
            <a:off x="-211950" y="-104775"/>
            <a:ext cx="4114800" cy="4114800"/>
          </a:xfrm>
          <a:custGeom>
            <a:avLst/>
            <a:gdLst/>
            <a:ahLst/>
            <a:cxnLst/>
            <a:rect l="l" t="t" r="r" b="b"/>
            <a:pathLst>
              <a:path w="4114800" h="4114800">
                <a:moveTo>
                  <a:pt x="4114800" y="0"/>
                </a:moveTo>
                <a:lnTo>
                  <a:pt x="0" y="0"/>
                </a:lnTo>
                <a:lnTo>
                  <a:pt x="0" y="4114800"/>
                </a:lnTo>
                <a:lnTo>
                  <a:pt x="4114800" y="4114800"/>
                </a:lnTo>
                <a:lnTo>
                  <a:pt x="41148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AD9E7879-2B32-945E-4DC2-DC0FF48FC916}"/>
              </a:ext>
            </a:extLst>
          </p:cNvPr>
          <p:cNvSpPr/>
          <p:nvPr/>
        </p:nvSpPr>
        <p:spPr>
          <a:xfrm>
            <a:off x="17773650" y="8229600"/>
            <a:ext cx="516220" cy="2057400"/>
          </a:xfrm>
          <a:custGeom>
            <a:avLst/>
            <a:gdLst/>
            <a:ahLst/>
            <a:cxnLst/>
            <a:rect l="l" t="t" r="r" b="b"/>
            <a:pathLst>
              <a:path w="516220" h="2057400">
                <a:moveTo>
                  <a:pt x="0" y="0"/>
                </a:moveTo>
                <a:lnTo>
                  <a:pt x="516220" y="0"/>
                </a:lnTo>
                <a:lnTo>
                  <a:pt x="516220" y="2057400"/>
                </a:lnTo>
                <a:lnTo>
                  <a:pt x="0" y="20574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772E4E9-9781-3CB8-3DBA-796328F238E3}"/>
              </a:ext>
            </a:extLst>
          </p:cNvPr>
          <p:cNvSpPr/>
          <p:nvPr/>
        </p:nvSpPr>
        <p:spPr>
          <a:xfrm>
            <a:off x="14542983" y="9077308"/>
            <a:ext cx="2716317" cy="1358159"/>
          </a:xfrm>
          <a:custGeom>
            <a:avLst/>
            <a:gdLst/>
            <a:ahLst/>
            <a:cxnLst/>
            <a:rect l="l" t="t" r="r" b="b"/>
            <a:pathLst>
              <a:path w="2716317" h="1358159">
                <a:moveTo>
                  <a:pt x="0" y="0"/>
                </a:moveTo>
                <a:lnTo>
                  <a:pt x="2716317" y="0"/>
                </a:lnTo>
                <a:lnTo>
                  <a:pt x="2716317" y="1358159"/>
                </a:lnTo>
                <a:lnTo>
                  <a:pt x="0" y="135815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3" name="Slide Number Placeholder 14">
            <a:extLst>
              <a:ext uri="{FF2B5EF4-FFF2-40B4-BE49-F238E27FC236}">
                <a16:creationId xmlns:a16="http://schemas.microsoft.com/office/drawing/2014/main" id="{E600FBBD-8046-EB67-FE1A-ACFAE085D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550882" y="9930946"/>
            <a:ext cx="21336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28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AC039-47BD-D9DC-31B9-79FF428FBF1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1811" y="2293641"/>
            <a:ext cx="7264375" cy="7649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22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853</Words>
  <Application>Microsoft Office PowerPoint</Application>
  <PresentationFormat>Custom</PresentationFormat>
  <Paragraphs>141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Maven Pro Bold</vt:lpstr>
      <vt:lpstr>Arial</vt:lpstr>
      <vt:lpstr>Calibri</vt:lpstr>
      <vt:lpstr>Maven Pro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Ivory Black Simple Geometric Research Project Presentation</dc:title>
  <cp:lastModifiedBy>Martin Osama</cp:lastModifiedBy>
  <cp:revision>7</cp:revision>
  <dcterms:created xsi:type="dcterms:W3CDTF">2006-08-16T00:00:00Z</dcterms:created>
  <dcterms:modified xsi:type="dcterms:W3CDTF">2025-06-04T14:05:07Z</dcterms:modified>
  <dc:identifier>DAGmHrx03Xo</dc:identifier>
</cp:coreProperties>
</file>