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hyperlink" Target="https://www.ibm.com/support/pages/apar/OA63265" TargetMode="External"/><Relationship Id="rId4" Type="http://schemas.openxmlformats.org/officeDocument/2006/relationships/hyperlink" Target="https://www.ibm.com/support/pages/apar/OA66054" TargetMode="External"/><Relationship Id="rId5" Type="http://schemas.openxmlformats.org/officeDocument/2006/relationships/hyperlink" Target="https://www.ibm.com/support/pages/apar/OA66014" TargetMode="External"/><Relationship Id="rId6" Type="http://schemas.openxmlformats.org/officeDocument/2006/relationships/hyperlink" Target="https://www.ibm.com/support/pages/apar/OA67327" TargetMode="External"/><Relationship Id="rId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6.0.3 26 October, 2025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16:29 on 31 October,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22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Data Processing Unit (DPU) &amp; I/O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4434840" cy="565404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t>A new way to manage I/O</a:t>
            </a:r>
          </a:p>
          <a:p>
            <a:pPr lvl="1">
              <a:defRPr sz="1600"/>
            </a:pPr>
            <a:r>
              <a:t>Reduces circuitry needed in relevant I/O cards</a:t>
            </a:r>
          </a:p>
          <a:p>
            <a:pPr lvl="2">
              <a:defRPr sz="1400"/>
            </a:pPr>
            <a:r>
              <a:t>More ports per card</a:t>
            </a:r>
          </a:p>
          <a:p>
            <a:pPr lvl="3">
              <a:defRPr sz="1200"/>
            </a:pPr>
            <a:r>
              <a:t>4-port FICON</a:t>
            </a:r>
          </a:p>
          <a:p>
            <a:pPr lvl="3">
              <a:defRPr sz="1200"/>
            </a:pPr>
            <a:r>
              <a:t>Network Express</a:t>
            </a:r>
          </a:p>
          <a:p>
            <a:pPr lvl="2">
              <a:defRPr sz="1400"/>
            </a:pPr>
            <a:r>
              <a:t>Power consumption &amp; space saving feasible</a:t>
            </a:r>
          </a:p>
          <a:p>
            <a:pPr>
              <a:defRPr sz="1800"/>
            </a:pPr>
            <a:r>
              <a:t>All DCM's can access all DPU's</a:t>
            </a:r>
          </a:p>
          <a:p>
            <a:pPr lvl="1">
              <a:defRPr sz="1600"/>
            </a:pPr>
            <a:r>
              <a:t>Though they are spread across chips</a:t>
            </a:r>
          </a:p>
          <a:p>
            <a:pPr>
              <a:defRPr sz="1800"/>
            </a:pPr>
            <a:r>
              <a:t>Each channel is managed by a single DPU</a:t>
            </a:r>
          </a:p>
          <a:p>
            <a:pPr lvl="1">
              <a:defRPr sz="1600"/>
            </a:pPr>
            <a:r>
              <a:t>Configure channels with the usual resilient topology</a:t>
            </a:r>
          </a:p>
        </p:txBody>
      </p:sp>
      <p:pic>
        <p:nvPicPr>
          <p:cNvPr id="4" name="Picture 3" descr="telum_II_pu_c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20" y="2228091"/>
            <a:ext cx="2956560" cy="287425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74280" y="838200"/>
          <a:ext cx="44348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710"/>
                <a:gridCol w="1108710"/>
                <a:gridCol w="1108710"/>
                <a:gridCol w="1108710"/>
              </a:tblGrid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APAR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z/OS 2.5 PTF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z/OS 3.1 PTF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hlinkClick r:id="rId3"/>
                        </a:rPr>
                        <a:t>OA63265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UJ97012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UJ97013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WLM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hlinkClick r:id="rId4"/>
                        </a:rPr>
                        <a:t>OA66054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UJ97028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UJ97002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Data Gatherer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hlinkClick r:id="rId5"/>
                        </a:rPr>
                        <a:t>OA66014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UJ96916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UJ96917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RMF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hlinkClick r:id="rId6"/>
                        </a:rPr>
                        <a:t>OA67327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UJ97140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UJ97142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