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7C48-E8C8-10B8-6E51-49E7C90B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F94B-6EDB-106E-2B9B-102A8EB1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D675-A3AF-1CA6-FA68-B8250ADB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D058-81D9-EB29-90B9-AB374086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C40D-AF34-C74B-236D-3850FC38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247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C4C-EB3A-37E4-4C1A-090ADEF2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1F98-D1D7-B000-62D4-53A711E3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9A34-D067-22CF-6C93-B5DEB244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C79F-2DCC-8DAB-B673-CB8F38BF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CBCB-8B54-535E-B40A-E299E195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1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CE6FF-A6FB-D546-A415-C8C36A7AC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35649-50BD-AE99-EB8A-6FD6D0D4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F89D-4954-DD7D-7922-F4CC652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DD0A-23EF-0523-9BCB-115F1D72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5679-641B-3E29-96FE-DB684384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38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2F8C-31A0-1804-96B2-CD24CB6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3B38-C3B0-7706-2585-541FA390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2DF2-B1C1-4F63-9B6D-A06E5FAC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07F6-20EC-555B-D02C-A357398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9F0F-9844-4C8F-22A8-9BA93234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505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968-2331-8403-19D6-0D37301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8B89-0E8F-321F-B011-D08F6073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2221-75F9-81B5-85D2-12E4A4C3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7797-F18B-843A-CC9F-0B747ABB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7F85-5866-4DC4-3057-8E552722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37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94B-8A85-1FC4-EA90-61994202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6B6F-8173-A3CD-D189-F943E4AE2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4224B-3869-9D32-6EBE-62F78ED8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C84C-0996-ECBC-9CE1-1E44826B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D5B5-2F43-231D-6026-E93EFC26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5877-6D20-559E-41B6-F78F4E8A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4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AC8A-7225-85B6-0AE1-645D4E2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B5C6-DEB1-674B-765B-8EAEC824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C13E3-F8E5-38BC-7BB8-02A520772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6A87F-2335-54A4-C63C-DECBA09DC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BE94A-3A81-9FF5-7E52-507248F6C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AC855-A726-2B1D-0CBE-AF59E7C5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63DD4-0EC0-18F0-D040-A15ED955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19F43-6992-CB2C-0927-D37B6088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0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898-3D5C-4CA0-178A-3C913CC6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644E7-9C67-424A-FE40-CFC864D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AFA35-F0A7-D20E-5C6F-CC0E1743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6A2A0-7C61-3385-3E20-FFE63EB7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17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73743-240D-46F9-612F-2FAFB2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EF6E0-CFF9-CF3E-A38D-085F422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0DDE-2B72-2060-F173-C4273107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06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2D9F-ABDF-88DD-679B-DE7845F7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457A-0BC7-72DE-22D1-F9F51E9D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B34C-758D-4F58-38F2-874505EA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505F-32AA-F7DF-D876-42D40B24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3AB6-5A1F-A1AF-819A-82EE6DB3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721B-6162-1979-21F6-D5D2150F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36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92C1-8E80-B677-E3FF-F573A319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3DEC8-E05D-0DD4-4359-4DA2011B7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91C7-2B0A-486F-3E17-25CFA699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8DA7-9C02-55EF-BC26-6219A10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E22C-A283-0C9B-8F77-9C0C3C6B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FE5B-801D-316D-F638-EDE3645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774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97081-53B8-BEEE-C54F-2B02A74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974B-6076-537B-D317-8262F41C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C263-CF13-732D-EE5C-CD787C69B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9D26-F5B1-4A56-AE15-B33DA186E384}" type="datetimeFigureOut">
              <a:rPr lang="en-DE" smtClean="0"/>
              <a:t>14/03/2023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3F1E-03EF-BBED-6939-2DB10600B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E8E4-CDE8-2A07-E603-56B5BA497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A693-72F6-4A88-AB2A-1F4DBE4755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65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043081-91FF-AAC1-5B4B-29C6D8363030}"/>
              </a:ext>
            </a:extLst>
          </p:cNvPr>
          <p:cNvGrpSpPr/>
          <p:nvPr/>
        </p:nvGrpSpPr>
        <p:grpSpPr>
          <a:xfrm>
            <a:off x="198916" y="962493"/>
            <a:ext cx="9842932" cy="5475629"/>
            <a:chOff x="198916" y="962493"/>
            <a:chExt cx="9842932" cy="547562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B801876-40B0-BFB4-7C60-F120F16F830B}"/>
                </a:ext>
              </a:extLst>
            </p:cNvPr>
            <p:cNvSpPr/>
            <p:nvPr/>
          </p:nvSpPr>
          <p:spPr>
            <a:xfrm>
              <a:off x="198916" y="962493"/>
              <a:ext cx="9842932" cy="5475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EB946D3-1D98-7C68-0B92-DF633B7B9530}"/>
                </a:ext>
              </a:extLst>
            </p:cNvPr>
            <p:cNvGrpSpPr/>
            <p:nvPr/>
          </p:nvGrpSpPr>
          <p:grpSpPr>
            <a:xfrm>
              <a:off x="4535451" y="2506262"/>
              <a:ext cx="3129871" cy="3129871"/>
              <a:chOff x="4342111" y="2783070"/>
              <a:chExt cx="3129871" cy="3129871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35E7A98-888C-8B34-27BF-E0AA9380D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42111" y="2783070"/>
                <a:ext cx="3129871" cy="3129871"/>
              </a:xfrm>
              <a:prstGeom prst="rect">
                <a:avLst/>
              </a:prstGeom>
            </p:spPr>
          </p:pic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B9D5E43-99AD-DBC2-1EC7-EBC57EA2745D}"/>
                  </a:ext>
                </a:extLst>
              </p:cNvPr>
              <p:cNvGrpSpPr/>
              <p:nvPr/>
            </p:nvGrpSpPr>
            <p:grpSpPr>
              <a:xfrm>
                <a:off x="4971386" y="4110688"/>
                <a:ext cx="1260960" cy="568092"/>
                <a:chOff x="3237928" y="2071027"/>
                <a:chExt cx="1260960" cy="568092"/>
              </a:xfrm>
            </p:grpSpPr>
            <p:pic>
              <p:nvPicPr>
                <p:cNvPr id="76" name="Graphic 75">
                  <a:extLst>
                    <a:ext uri="{FF2B5EF4-FFF2-40B4-BE49-F238E27FC236}">
                      <a16:creationId xmlns:a16="http://schemas.microsoft.com/office/drawing/2014/main" id="{553A972F-4A0A-7C43-C8D1-91D489B239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125" y="2071027"/>
                  <a:ext cx="341107" cy="34110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595D7FE-59D1-515C-672A-A00EF91ABA3E}"/>
                    </a:ext>
                  </a:extLst>
                </p:cNvPr>
                <p:cNvSpPr txBox="1"/>
                <p:nvPr/>
              </p:nvSpPr>
              <p:spPr>
                <a:xfrm>
                  <a:off x="3237928" y="2454453"/>
                  <a:ext cx="126096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914367"/>
                  <a:r>
                    <a:rPr lang="de-DE" sz="1200" dirty="0">
                      <a:solidFill>
                        <a:srgbClr val="000000"/>
                      </a:solidFill>
                      <a:latin typeface="Segoe UI"/>
                    </a:rPr>
                    <a:t>Azure AD</a:t>
                  </a:r>
                </a:p>
              </p:txBody>
            </p:sp>
          </p:grp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306025F-6672-5274-D824-DAF995409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14403" y="2854724"/>
              <a:ext cx="457200" cy="457200"/>
            </a:xfrm>
            <a:prstGeom prst="rect">
              <a:avLst/>
            </a:prstGeom>
          </p:spPr>
        </p:pic>
        <p:pic>
          <p:nvPicPr>
            <p:cNvPr id="80" name="Picture 4" descr="Press and Media Resources - Docker">
              <a:extLst>
                <a:ext uri="{FF2B5EF4-FFF2-40B4-BE49-F238E27FC236}">
                  <a16:creationId xmlns:a16="http://schemas.microsoft.com/office/drawing/2014/main" id="{EECEDBA6-9A62-DD49-0110-2355BF20C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138" y="4639987"/>
              <a:ext cx="501604" cy="359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92740054-94E5-9528-DCFE-3658B4F3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152" y="5593201"/>
              <a:ext cx="869576" cy="43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9630D9-AE4F-6F48-D8C2-260336D774C7}"/>
                </a:ext>
              </a:extLst>
            </p:cNvPr>
            <p:cNvSpPr txBox="1"/>
            <p:nvPr/>
          </p:nvSpPr>
          <p:spPr>
            <a:xfrm>
              <a:off x="1969358" y="6060848"/>
              <a:ext cx="10503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200" dirty="0">
                  <a:solidFill>
                    <a:srgbClr val="000000"/>
                  </a:solidFill>
                  <a:latin typeface="Segoe UI"/>
                </a:rPr>
                <a:t>SAP on </a:t>
              </a:r>
              <a:r>
                <a:rPr lang="de-DE" sz="1200" b="1" dirty="0">
                  <a:solidFill>
                    <a:srgbClr val="000000"/>
                  </a:solidFill>
                  <a:latin typeface="Segoe UI"/>
                </a:rPr>
                <a:t>Azure</a:t>
              </a:r>
              <a:endParaRPr lang="en-DE" sz="1200" b="1" dirty="0" err="1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58B42C-B6FD-8788-7CEF-38C257DDDB74}"/>
                </a:ext>
              </a:extLst>
            </p:cNvPr>
            <p:cNvSpPr txBox="1"/>
            <p:nvPr/>
          </p:nvSpPr>
          <p:spPr>
            <a:xfrm>
              <a:off x="1268854" y="4689127"/>
              <a:ext cx="12609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200" dirty="0">
                  <a:solidFill>
                    <a:srgbClr val="000000"/>
                  </a:solidFill>
                  <a:latin typeface="Segoe UI"/>
                </a:rPr>
                <a:t>Sentinel</a:t>
              </a:r>
            </a:p>
            <a:p>
              <a:pPr algn="ctr" defTabSz="914367"/>
              <a:r>
                <a:rPr lang="de-DE" sz="1200" dirty="0" err="1">
                  <a:solidFill>
                    <a:srgbClr val="000000"/>
                  </a:solidFill>
                  <a:latin typeface="Segoe UI"/>
                </a:rPr>
                <a:t>Collector</a:t>
              </a:r>
              <a:endParaRPr lang="en-DE" sz="1200" dirty="0" err="1">
                <a:solidFill>
                  <a:srgbClr val="000000"/>
                </a:solidFill>
                <a:latin typeface="Segoe UI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290090E-92BA-539B-5962-D2548268ED85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40" y="5126762"/>
              <a:ext cx="0" cy="406948"/>
            </a:xfrm>
            <a:prstGeom prst="straightConnector1">
              <a:avLst/>
            </a:prstGeom>
            <a:noFill/>
            <a:ln w="9525" cap="flat" cmpd="sng" algn="ctr">
              <a:solidFill>
                <a:srgbClr val="737373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ABDC18-FD9C-E709-2C23-259D20D3D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4940" y="3762748"/>
              <a:ext cx="0" cy="781577"/>
            </a:xfrm>
            <a:prstGeom prst="straightConnector1">
              <a:avLst/>
            </a:prstGeom>
            <a:noFill/>
            <a:ln w="9525" cap="flat" cmpd="sng" algn="ctr">
              <a:solidFill>
                <a:srgbClr val="737373"/>
              </a:solidFill>
              <a:prstDash val="solid"/>
              <a:headEnd type="none" w="lg" len="med"/>
              <a:tailEnd type="triangle"/>
            </a:ln>
            <a:effectLst/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095A0D5-E536-9E1E-079E-C08E95D77BBE}"/>
                </a:ext>
              </a:extLst>
            </p:cNvPr>
            <p:cNvGrpSpPr/>
            <p:nvPr/>
          </p:nvGrpSpPr>
          <p:grpSpPr>
            <a:xfrm>
              <a:off x="1916659" y="2806325"/>
              <a:ext cx="1260960" cy="767557"/>
              <a:chOff x="1906198" y="3259024"/>
              <a:chExt cx="1260960" cy="767557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6C681CEE-766D-E4C9-BBD0-BCC77FEE1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348722" y="3259024"/>
                <a:ext cx="484748" cy="553998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EF89B7-7630-0350-E66D-2D1BEF5F8495}"/>
                  </a:ext>
                </a:extLst>
              </p:cNvPr>
              <p:cNvSpPr txBox="1"/>
              <p:nvPr/>
            </p:nvSpPr>
            <p:spPr>
              <a:xfrm>
                <a:off x="1906198" y="3841915"/>
                <a:ext cx="12609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Azure Sentinel</a:t>
                </a:r>
              </a:p>
            </p:txBody>
          </p:sp>
        </p:grpSp>
        <p:sp>
          <p:nvSpPr>
            <p:cNvPr id="89" name="Speech Bubble: Rectangle with Corners Rounded 88">
              <a:extLst>
                <a:ext uri="{FF2B5EF4-FFF2-40B4-BE49-F238E27FC236}">
                  <a16:creationId xmlns:a16="http://schemas.microsoft.com/office/drawing/2014/main" id="{C673F5E7-3C32-399D-F8BC-EBB47A13AAE0}"/>
                </a:ext>
              </a:extLst>
            </p:cNvPr>
            <p:cNvSpPr/>
            <p:nvPr/>
          </p:nvSpPr>
          <p:spPr bwMode="auto">
            <a:xfrm>
              <a:off x="198916" y="5287665"/>
              <a:ext cx="1779043" cy="829340"/>
            </a:xfrm>
            <a:prstGeom prst="wedgeRoundRectCallout">
              <a:avLst>
                <a:gd name="adj1" fmla="val 58828"/>
                <a:gd name="adj2" fmla="val 15188"/>
                <a:gd name="adj3" fmla="val 1666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🚨sensitive </a:t>
              </a:r>
              <a:r>
                <a:rPr kumimoji="0" lang="de-D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transaction</a:t>
              </a: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SE80 </a:t>
              </a:r>
              <a:r>
                <a:rPr kumimoji="0" lang="de-DE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executed</a:t>
              </a: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!</a:t>
              </a:r>
              <a:endParaRPr kumimoji="0" lang="en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E8C7C13-D92D-355C-5E00-070974F0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952806" y="3083324"/>
              <a:ext cx="125272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737373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01CA36-5F9A-3A76-6684-2F6423959769}"/>
                </a:ext>
              </a:extLst>
            </p:cNvPr>
            <p:cNvSpPr txBox="1"/>
            <p:nvPr/>
          </p:nvSpPr>
          <p:spPr>
            <a:xfrm>
              <a:off x="3912523" y="3279943"/>
              <a:ext cx="12609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200" dirty="0">
                  <a:solidFill>
                    <a:srgbClr val="000000"/>
                  </a:solidFill>
                  <a:latin typeface="Segoe UI"/>
                </a:rPr>
                <a:t>Azure </a:t>
              </a:r>
              <a:r>
                <a:rPr lang="de-DE" sz="1200" dirty="0" err="1">
                  <a:solidFill>
                    <a:srgbClr val="000000"/>
                  </a:solidFill>
                  <a:latin typeface="Segoe UI"/>
                </a:rPr>
                <a:t>Logic</a:t>
              </a:r>
              <a:r>
                <a:rPr lang="de-DE" sz="1200" dirty="0">
                  <a:solidFill>
                    <a:srgbClr val="000000"/>
                  </a:solidFill>
                  <a:latin typeface="Segoe UI"/>
                </a:rPr>
                <a:t> App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8FEDB22-C57F-5AE4-9C20-C3DE0F175A6E}"/>
                </a:ext>
              </a:extLst>
            </p:cNvPr>
            <p:cNvGrpSpPr/>
            <p:nvPr/>
          </p:nvGrpSpPr>
          <p:grpSpPr>
            <a:xfrm>
              <a:off x="5782577" y="5288098"/>
              <a:ext cx="1489560" cy="228600"/>
              <a:chOff x="5351793" y="2059709"/>
              <a:chExt cx="1489560" cy="228600"/>
            </a:xfrm>
          </p:grpSpPr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5ADBA700-AD46-4F16-32D0-936D9BC9D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351793" y="205970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A080CFD-2F88-11A4-2598-15DD0A08399D}"/>
                  </a:ext>
                </a:extLst>
              </p:cNvPr>
              <p:cNvSpPr txBox="1"/>
              <p:nvPr/>
            </p:nvSpPr>
            <p:spPr>
              <a:xfrm>
                <a:off x="5580393" y="2069521"/>
                <a:ext cx="12609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Azure Key </a:t>
                </a:r>
                <a:r>
                  <a:rPr lang="de-DE" sz="1200" dirty="0" err="1">
                    <a:solidFill>
                      <a:srgbClr val="000000"/>
                    </a:solidFill>
                    <a:latin typeface="Segoe UI"/>
                  </a:rPr>
                  <a:t>Vault</a:t>
                </a:r>
                <a:endParaRPr lang="de-DE" sz="12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EE7E2BD-3CA8-B51A-0CF8-D996E0C34E4E}"/>
                </a:ext>
              </a:extLst>
            </p:cNvPr>
            <p:cNvGrpSpPr/>
            <p:nvPr/>
          </p:nvGrpSpPr>
          <p:grpSpPr>
            <a:xfrm>
              <a:off x="5212529" y="1357668"/>
              <a:ext cx="2197580" cy="841022"/>
              <a:chOff x="4367303" y="3074833"/>
              <a:chExt cx="2197580" cy="841022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7C8243B-69CD-48AE-6937-192E32215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161293" y="3306255"/>
                <a:ext cx="609600" cy="609600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E692D1-2A34-62BC-119F-AFCABAD83ECE}"/>
                  </a:ext>
                </a:extLst>
              </p:cNvPr>
              <p:cNvSpPr txBox="1"/>
              <p:nvPr/>
            </p:nvSpPr>
            <p:spPr>
              <a:xfrm>
                <a:off x="4367303" y="3074833"/>
                <a:ext cx="2197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Microsoft Teams Channel</a:t>
                </a:r>
              </a:p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(SAP Security </a:t>
                </a:r>
                <a:r>
                  <a:rPr lang="de-DE" sz="1200" dirty="0" err="1">
                    <a:solidFill>
                      <a:srgbClr val="000000"/>
                    </a:solidFill>
                    <a:latin typeface="Segoe UI"/>
                  </a:rPr>
                  <a:t>folks</a:t>
                </a:r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)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51F7D4-302B-D97F-560D-1FB5C8C30349}"/>
                </a:ext>
              </a:extLst>
            </p:cNvPr>
            <p:cNvSpPr txBox="1"/>
            <p:nvPr/>
          </p:nvSpPr>
          <p:spPr>
            <a:xfrm>
              <a:off x="1105249" y="4021800"/>
              <a:ext cx="154204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Push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updates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in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bulk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(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latest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every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2.5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mins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)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2130FD0-8A0D-A2B4-2004-DD115858C0A0}"/>
                </a:ext>
              </a:extLst>
            </p:cNvPr>
            <p:cNvSpPr txBox="1"/>
            <p:nvPr/>
          </p:nvSpPr>
          <p:spPr>
            <a:xfrm>
              <a:off x="2411314" y="5192772"/>
              <a:ext cx="177904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Collect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signals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,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alerts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CCA2560-D0C6-7127-954F-5D5CC721C6C7}"/>
                </a:ext>
              </a:extLst>
            </p:cNvPr>
            <p:cNvSpPr/>
            <p:nvPr/>
          </p:nvSpPr>
          <p:spPr bwMode="auto">
            <a:xfrm>
              <a:off x="2245467" y="5170540"/>
              <a:ext cx="229918" cy="229918"/>
            </a:xfrm>
            <a:prstGeom prst="ellipse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2E9BED2-6387-08EF-C150-71C915572B78}"/>
                </a:ext>
              </a:extLst>
            </p:cNvPr>
            <p:cNvSpPr/>
            <p:nvPr/>
          </p:nvSpPr>
          <p:spPr bwMode="auto">
            <a:xfrm>
              <a:off x="2697817" y="4049797"/>
              <a:ext cx="229918" cy="229918"/>
            </a:xfrm>
            <a:prstGeom prst="ellipse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2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C8CCC2D-B7C5-8BB2-05A9-3E33F0508C64}"/>
                </a:ext>
              </a:extLst>
            </p:cNvPr>
            <p:cNvSpPr txBox="1"/>
            <p:nvPr/>
          </p:nvSpPr>
          <p:spPr>
            <a:xfrm>
              <a:off x="3100798" y="2863610"/>
              <a:ext cx="101266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Trigger alert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2FB34D-0FEC-136B-5672-A9427B443A3D}"/>
                </a:ext>
              </a:extLst>
            </p:cNvPr>
            <p:cNvSpPr txBox="1"/>
            <p:nvPr/>
          </p:nvSpPr>
          <p:spPr>
            <a:xfrm>
              <a:off x="905513" y="2911687"/>
              <a:ext cx="101266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Create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Incident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AF0F2AA-F08F-FAD6-90C1-661318EF5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579" y="2073552"/>
              <a:ext cx="1287940" cy="7811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BADA005-6EFB-387E-86C2-C953E37CF742}"/>
                </a:ext>
              </a:extLst>
            </p:cNvPr>
            <p:cNvSpPr/>
            <p:nvPr/>
          </p:nvSpPr>
          <p:spPr bwMode="auto">
            <a:xfrm>
              <a:off x="675563" y="2890515"/>
              <a:ext cx="229918" cy="229918"/>
            </a:xfrm>
            <a:prstGeom prst="ellipse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3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CD5020-F9BA-C917-76BA-58E81B1FBB3E}"/>
                </a:ext>
              </a:extLst>
            </p:cNvPr>
            <p:cNvSpPr/>
            <p:nvPr/>
          </p:nvSpPr>
          <p:spPr bwMode="auto">
            <a:xfrm>
              <a:off x="2952806" y="2827966"/>
              <a:ext cx="229918" cy="229918"/>
            </a:xfrm>
            <a:prstGeom prst="ellipse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4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54BFAC41-931E-567E-AFB7-9E9C4A37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64726" y="2104319"/>
              <a:ext cx="609600" cy="609600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18F38EE-5062-37B7-21B7-21F5A2665BB8}"/>
                </a:ext>
              </a:extLst>
            </p:cNvPr>
            <p:cNvGrpSpPr/>
            <p:nvPr/>
          </p:nvGrpSpPr>
          <p:grpSpPr>
            <a:xfrm>
              <a:off x="7559260" y="1075362"/>
              <a:ext cx="2371592" cy="2640654"/>
              <a:chOff x="4868649" y="3752864"/>
              <a:chExt cx="2371592" cy="2640654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6714763C-5FCF-3AA0-AA1B-FB275B1E8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68649" y="3752864"/>
                <a:ext cx="2371592" cy="2640654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44ABA48-38DB-7443-D378-D51090B0729A}"/>
                  </a:ext>
                </a:extLst>
              </p:cNvPr>
              <p:cNvSpPr/>
              <p:nvPr/>
            </p:nvSpPr>
            <p:spPr bwMode="auto">
              <a:xfrm>
                <a:off x="5283976" y="4710067"/>
                <a:ext cx="600293" cy="224900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DE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B7D8454-0636-3567-1048-1B1410C1DE07}"/>
                </a:ext>
              </a:extLst>
            </p:cNvPr>
            <p:cNvSpPr/>
            <p:nvPr/>
          </p:nvSpPr>
          <p:spPr bwMode="auto">
            <a:xfrm>
              <a:off x="5004897" y="2280556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5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Left Brace 111">
              <a:extLst>
                <a:ext uri="{FF2B5EF4-FFF2-40B4-BE49-F238E27FC236}">
                  <a16:creationId xmlns:a16="http://schemas.microsoft.com/office/drawing/2014/main" id="{39BEC09E-97D1-108A-160A-78BC92D92FA9}"/>
                </a:ext>
              </a:extLst>
            </p:cNvPr>
            <p:cNvSpPr/>
            <p:nvPr/>
          </p:nvSpPr>
          <p:spPr>
            <a:xfrm>
              <a:off x="7179088" y="1174738"/>
              <a:ext cx="288736" cy="2441902"/>
            </a:xfrm>
            <a:prstGeom prst="leftBrace">
              <a:avLst>
                <a:gd name="adj1" fmla="val 100197"/>
                <a:gd name="adj2" fmla="val 28561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8B36D35-321A-B761-153B-7B9AFEA16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391" y="2189823"/>
              <a:ext cx="3149979" cy="69717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headEnd type="none" w="lg" len="med"/>
              <a:tailEnd type="triangle"/>
            </a:ln>
            <a:effectLst/>
          </p:spPr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B8B75545-2342-E359-4894-4C55D3904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5734" y="3095252"/>
              <a:ext cx="935211" cy="667496"/>
            </a:xfrm>
            <a:prstGeom prst="bentConnector2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6FA7E4C-AFFD-3D2A-4B71-336A955E00CC}"/>
                </a:ext>
              </a:extLst>
            </p:cNvPr>
            <p:cNvSpPr/>
            <p:nvPr/>
          </p:nvSpPr>
          <p:spPr bwMode="auto">
            <a:xfrm>
              <a:off x="5438148" y="3300170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6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76232D-4839-8386-ED57-BFD6D1932606}"/>
                </a:ext>
              </a:extLst>
            </p:cNvPr>
            <p:cNvSpPr txBox="1"/>
            <p:nvPr/>
          </p:nvSpPr>
          <p:spPr>
            <a:xfrm>
              <a:off x="5820345" y="3171666"/>
              <a:ext cx="1012665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Teams User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of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privileged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group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?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F5D81DF4-83BE-640A-2377-9E14C9833AFA}"/>
                </a:ext>
              </a:extLst>
            </p:cNvPr>
            <p:cNvCxnSpPr>
              <a:cxnSpLocks/>
              <a:stCxn id="137" idx="2"/>
              <a:endCxn id="81" idx="3"/>
            </p:cNvCxnSpPr>
            <p:nvPr/>
          </p:nvCxnSpPr>
          <p:spPr>
            <a:xfrm rot="5400000">
              <a:off x="3211284" y="4450431"/>
              <a:ext cx="1166232" cy="1549343"/>
            </a:xfrm>
            <a:prstGeom prst="bentConnector2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C9B89D-0719-0178-AD66-2AD233A8A19E}"/>
                </a:ext>
              </a:extLst>
            </p:cNvPr>
            <p:cNvSpPr/>
            <p:nvPr/>
          </p:nvSpPr>
          <p:spPr bwMode="auto">
            <a:xfrm>
              <a:off x="4246200" y="4900436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7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863CE26-9EA8-AE2D-71B4-6F98D4F3CBDD}"/>
                </a:ext>
              </a:extLst>
            </p:cNvPr>
            <p:cNvSpPr txBox="1"/>
            <p:nvPr/>
          </p:nvSpPr>
          <p:spPr>
            <a:xfrm>
              <a:off x="4476118" y="4926843"/>
              <a:ext cx="101266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🔒Lock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user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B28E4D-6C60-AF57-04D9-BCD1F15A02EF}"/>
                </a:ext>
              </a:extLst>
            </p:cNvPr>
            <p:cNvCxnSpPr>
              <a:cxnSpLocks/>
            </p:cNvCxnSpPr>
            <p:nvPr/>
          </p:nvCxnSpPr>
          <p:spPr>
            <a:xfrm>
              <a:off x="4634821" y="5411148"/>
              <a:ext cx="1060984" cy="0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AC9FD79-1648-10E5-62DF-3F0B064A3DD8}"/>
                </a:ext>
              </a:extLst>
            </p:cNvPr>
            <p:cNvCxnSpPr>
              <a:cxnSpLocks/>
              <a:stCxn id="79" idx="0"/>
              <a:endCxn id="87" idx="0"/>
            </p:cNvCxnSpPr>
            <p:nvPr/>
          </p:nvCxnSpPr>
          <p:spPr>
            <a:xfrm rot="16200000" flipV="1">
              <a:off x="3548081" y="1859802"/>
              <a:ext cx="48399" cy="1941446"/>
            </a:xfrm>
            <a:prstGeom prst="bentConnector3">
              <a:avLst>
                <a:gd name="adj1" fmla="val 932875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0834CB-EEF9-11A7-EBB8-AB720C8104F1}"/>
                </a:ext>
              </a:extLst>
            </p:cNvPr>
            <p:cNvSpPr/>
            <p:nvPr/>
          </p:nvSpPr>
          <p:spPr bwMode="auto">
            <a:xfrm>
              <a:off x="2960447" y="2130713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9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702C05-9903-55E0-8CC4-822BE816F240}"/>
                </a:ext>
              </a:extLst>
            </p:cNvPr>
            <p:cNvSpPr txBox="1"/>
            <p:nvPr/>
          </p:nvSpPr>
          <p:spPr>
            <a:xfrm>
              <a:off x="3167216" y="2166665"/>
              <a:ext cx="101266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Close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Incident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297102B-F9E5-C06A-59D9-148F3A348404}"/>
                </a:ext>
              </a:extLst>
            </p:cNvPr>
            <p:cNvGrpSpPr/>
            <p:nvPr/>
          </p:nvGrpSpPr>
          <p:grpSpPr>
            <a:xfrm>
              <a:off x="1598482" y="1136432"/>
              <a:ext cx="1222016" cy="609600"/>
              <a:chOff x="4548877" y="3306255"/>
              <a:chExt cx="1222016" cy="609600"/>
            </a:xfrm>
          </p:grpSpPr>
          <p:pic>
            <p:nvPicPr>
              <p:cNvPr id="125" name="Graphic 124">
                <a:extLst>
                  <a:ext uri="{FF2B5EF4-FFF2-40B4-BE49-F238E27FC236}">
                    <a16:creationId xmlns:a16="http://schemas.microsoft.com/office/drawing/2014/main" id="{37B0CF9A-08E3-2372-4906-F77DEBCB3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161293" y="3306255"/>
                <a:ext cx="609600" cy="60960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01156E9-01F9-132D-8AF2-213CF56ED26F}"/>
                  </a:ext>
                </a:extLst>
              </p:cNvPr>
              <p:cNvSpPr txBox="1"/>
              <p:nvPr/>
            </p:nvSpPr>
            <p:spPr>
              <a:xfrm>
                <a:off x="4548877" y="3428145"/>
                <a:ext cx="7803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Microsoft</a:t>
                </a:r>
              </a:p>
              <a:p>
                <a:pPr algn="ctr" defTabSz="914367"/>
                <a:r>
                  <a:rPr lang="de-DE" sz="1200" dirty="0">
                    <a:solidFill>
                      <a:srgbClr val="000000"/>
                    </a:solidFill>
                    <a:latin typeface="Segoe UI"/>
                  </a:rPr>
                  <a:t>Teams</a:t>
                </a: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F21E963-686D-19DF-B050-0D61112644C4}"/>
                </a:ext>
              </a:extLst>
            </p:cNvPr>
            <p:cNvSpPr/>
            <p:nvPr/>
          </p:nvSpPr>
          <p:spPr bwMode="auto">
            <a:xfrm>
              <a:off x="3100798" y="1186323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8</a:t>
              </a: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9932FE7-1A4C-9E06-2EE7-F34A0372ABF7}"/>
                </a:ext>
              </a:extLst>
            </p:cNvPr>
            <p:cNvSpPr txBox="1"/>
            <p:nvPr/>
          </p:nvSpPr>
          <p:spPr>
            <a:xfrm>
              <a:off x="3383467" y="1212632"/>
              <a:ext cx="143833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/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Inform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locked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user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5E3E2EE-7808-730C-05DC-2121F1C4FE7A}"/>
                </a:ext>
              </a:extLst>
            </p:cNvPr>
            <p:cNvCxnSpPr>
              <a:cxnSpLocks/>
              <a:stCxn id="79" idx="0"/>
              <a:endCxn id="125" idx="3"/>
            </p:cNvCxnSpPr>
            <p:nvPr/>
          </p:nvCxnSpPr>
          <p:spPr>
            <a:xfrm rot="16200000" flipV="1">
              <a:off x="2975005" y="1286725"/>
              <a:ext cx="1413492" cy="1722505"/>
            </a:xfrm>
            <a:prstGeom prst="bentConnector2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E64F8EA-11FA-19BD-F834-57AB63D4DEA7}"/>
                </a:ext>
              </a:extLst>
            </p:cNvPr>
            <p:cNvSpPr txBox="1"/>
            <p:nvPr/>
          </p:nvSpPr>
          <p:spPr>
            <a:xfrm>
              <a:off x="4683140" y="5450832"/>
              <a:ext cx="101266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Get</a:t>
              </a:r>
              <a:r>
                <a:rPr lang="de-DE" sz="105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05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credentials</a:t>
              </a:r>
              <a:endParaRPr lang="en-DE" sz="1050" dirty="0" err="1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6FBE9F8-27E8-B811-8929-F781BC6CD0F3}"/>
                </a:ext>
              </a:extLst>
            </p:cNvPr>
            <p:cNvSpPr/>
            <p:nvPr/>
          </p:nvSpPr>
          <p:spPr bwMode="auto">
            <a:xfrm>
              <a:off x="3555505" y="5723614"/>
              <a:ext cx="758898" cy="171893"/>
            </a:xfrm>
            <a:prstGeom prst="roundRect">
              <a:avLst>
                <a:gd name="adj" fmla="val 36971"/>
              </a:avLst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SOAP</a:t>
              </a:r>
              <a:endParaRPr kumimoji="0" lang="en-DE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Arrow: Curved Right 131">
              <a:extLst>
                <a:ext uri="{FF2B5EF4-FFF2-40B4-BE49-F238E27FC236}">
                  <a16:creationId xmlns:a16="http://schemas.microsoft.com/office/drawing/2014/main" id="{0413ABF4-215B-76D4-8FB4-B439DAB8B484}"/>
                </a:ext>
              </a:extLst>
            </p:cNvPr>
            <p:cNvSpPr/>
            <p:nvPr/>
          </p:nvSpPr>
          <p:spPr bwMode="auto">
            <a:xfrm>
              <a:off x="1960172" y="2844607"/>
              <a:ext cx="284052" cy="378533"/>
            </a:xfrm>
            <a:prstGeom prst="curvedRightArrow">
              <a:avLst>
                <a:gd name="adj1" fmla="val 10024"/>
                <a:gd name="adj2" fmla="val 29563"/>
                <a:gd name="adj3" fmla="val 25000"/>
              </a:avLst>
            </a:prstGeom>
            <a:solidFill>
              <a:srgbClr val="73737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A28A94C-8992-E503-6AA3-44541FF66D20}"/>
                </a:ext>
              </a:extLst>
            </p:cNvPr>
            <p:cNvSpPr/>
            <p:nvPr/>
          </p:nvSpPr>
          <p:spPr bwMode="auto">
            <a:xfrm>
              <a:off x="8025003" y="5545330"/>
              <a:ext cx="229918" cy="229918"/>
            </a:xfrm>
            <a:prstGeom prst="ellipse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FFAF404-7C96-21C4-DB8C-9D9EFD1E8364}"/>
                </a:ext>
              </a:extLst>
            </p:cNvPr>
            <p:cNvSpPr/>
            <p:nvPr/>
          </p:nvSpPr>
          <p:spPr bwMode="auto">
            <a:xfrm>
              <a:off x="8028619" y="5921185"/>
              <a:ext cx="229918" cy="22991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8C25D88-E9A1-A512-2159-E194B6C044CF}"/>
                </a:ext>
              </a:extLst>
            </p:cNvPr>
            <p:cNvSpPr txBox="1"/>
            <p:nvPr/>
          </p:nvSpPr>
          <p:spPr>
            <a:xfrm>
              <a:off x="8365917" y="5569186"/>
              <a:ext cx="16759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/>
              <a:r>
                <a:rPr lang="de-DE" sz="120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Provided</a:t>
              </a:r>
              <a:r>
                <a:rPr lang="de-DE" sz="120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20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by</a:t>
              </a:r>
              <a:r>
                <a:rPr lang="de-DE" sz="120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Sentinel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5329E02-9640-4402-694D-F81A8C6C0BED}"/>
                </a:ext>
              </a:extLst>
            </p:cNvPr>
            <p:cNvSpPr txBox="1"/>
            <p:nvPr/>
          </p:nvSpPr>
          <p:spPr>
            <a:xfrm>
              <a:off x="8365917" y="5930901"/>
              <a:ext cx="16759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67"/>
              <a:r>
                <a:rPr lang="de-DE" sz="120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Configured</a:t>
              </a:r>
              <a:r>
                <a:rPr lang="de-DE" sz="120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20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by</a:t>
              </a:r>
              <a:r>
                <a:rPr lang="de-DE" sz="1200" dirty="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 </a:t>
              </a:r>
              <a:r>
                <a:rPr lang="de-DE" sz="1200" dirty="0" err="1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customer</a:t>
              </a:r>
              <a:endParaRPr lang="de-DE" sz="1200" dirty="0">
                <a:solidFill>
                  <a:srgbClr val="FFFFFF">
                    <a:lumMod val="50000"/>
                  </a:srgbClr>
                </a:solidFill>
                <a:latin typeface="Segoe UI"/>
              </a:endParaRP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62C64F2-8A2B-DC58-88FE-6FDF6E87B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330946" y="4165736"/>
              <a:ext cx="476250" cy="47625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06187D-296F-F575-8AEA-95B3B919A858}"/>
                </a:ext>
              </a:extLst>
            </p:cNvPr>
            <p:cNvSpPr txBox="1"/>
            <p:nvPr/>
          </p:nvSpPr>
          <p:spPr>
            <a:xfrm>
              <a:off x="3935403" y="3971000"/>
              <a:ext cx="12609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7"/>
              <a:r>
                <a:rPr lang="de-DE" sz="1200" dirty="0">
                  <a:solidFill>
                    <a:srgbClr val="000000"/>
                  </a:solidFill>
                  <a:latin typeface="Segoe UI"/>
                </a:rPr>
                <a:t>Azure APIM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3A20061-78BE-6EE2-034F-31D45F76BBB4}"/>
                </a:ext>
              </a:extLst>
            </p:cNvPr>
            <p:cNvCxnSpPr/>
            <p:nvPr/>
          </p:nvCxnSpPr>
          <p:spPr>
            <a:xfrm>
              <a:off x="4550695" y="3583952"/>
              <a:ext cx="0" cy="34462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none" w="lg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265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2</cp:revision>
  <dcterms:created xsi:type="dcterms:W3CDTF">2023-03-14T11:57:55Z</dcterms:created>
  <dcterms:modified xsi:type="dcterms:W3CDTF">2023-03-14T12:24:32Z</dcterms:modified>
</cp:coreProperties>
</file>