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465"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96" r:id="rId17"/>
    <p:sldId id="297"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defaultTex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1F4C9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7" d="100"/>
          <a:sy n="127" d="100"/>
        </p:scale>
        <p:origin x="-568" y="-11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2C2033-85FE-A047-A0A0-3F1F7EDB8643}" type="datetimeFigureOut">
              <a:rPr lang="en-US" smtClean="0"/>
              <a:t>20/10/15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D80747-F88F-2D4C-A748-BED093511FCD}" type="slidenum">
              <a:rPr lang="en-US" smtClean="0"/>
              <a:t>‹#›</a:t>
            </a:fld>
            <a:endParaRPr lang="en-US"/>
          </a:p>
        </p:txBody>
      </p:sp>
    </p:spTree>
    <p:extLst>
      <p:ext uri="{BB962C8B-B14F-4D97-AF65-F5344CB8AC3E}">
        <p14:creationId xmlns:p14="http://schemas.microsoft.com/office/powerpoint/2010/main" val="3680358372"/>
      </p:ext>
    </p:extLst>
  </p:cSld>
  <p:clrMap bg1="lt1" tx1="dk1" bg2="lt2" tx2="dk2" accent1="accent1" accent2="accent2" accent3="accent3" accent4="accent4" accent5="accent5" accent6="accent6" hlink="hlink" folHlink="folHlink"/>
  <p:notesStyle>
    <a:lvl1pPr marL="0" algn="l" defTabSz="457189" rtl="0" eaLnBrk="1" latinLnBrk="0" hangingPunct="1">
      <a:defRPr sz="1200" kern="1200">
        <a:solidFill>
          <a:schemeClr val="tx1"/>
        </a:solidFill>
        <a:latin typeface="+mn-lt"/>
        <a:ea typeface="+mn-ea"/>
        <a:cs typeface="+mn-cs"/>
      </a:defRPr>
    </a:lvl1pPr>
    <a:lvl2pPr marL="457189" algn="l" defTabSz="457189" rtl="0" eaLnBrk="1" latinLnBrk="0" hangingPunct="1">
      <a:defRPr sz="1200" kern="1200">
        <a:solidFill>
          <a:schemeClr val="tx1"/>
        </a:solidFill>
        <a:latin typeface="+mn-lt"/>
        <a:ea typeface="+mn-ea"/>
        <a:cs typeface="+mn-cs"/>
      </a:defRPr>
    </a:lvl2pPr>
    <a:lvl3pPr marL="914377" algn="l" defTabSz="457189" rtl="0" eaLnBrk="1" latinLnBrk="0" hangingPunct="1">
      <a:defRPr sz="1200" kern="1200">
        <a:solidFill>
          <a:schemeClr val="tx1"/>
        </a:solidFill>
        <a:latin typeface="+mn-lt"/>
        <a:ea typeface="+mn-ea"/>
        <a:cs typeface="+mn-cs"/>
      </a:defRPr>
    </a:lvl3pPr>
    <a:lvl4pPr marL="1371566" algn="l" defTabSz="457189" rtl="0" eaLnBrk="1" latinLnBrk="0" hangingPunct="1">
      <a:defRPr sz="1200" kern="1200">
        <a:solidFill>
          <a:schemeClr val="tx1"/>
        </a:solidFill>
        <a:latin typeface="+mn-lt"/>
        <a:ea typeface="+mn-ea"/>
        <a:cs typeface="+mn-cs"/>
      </a:defRPr>
    </a:lvl4pPr>
    <a:lvl5pPr marL="1828754" algn="l" defTabSz="457189" rtl="0" eaLnBrk="1" latinLnBrk="0" hangingPunct="1">
      <a:defRPr sz="1200" kern="1200">
        <a:solidFill>
          <a:schemeClr val="tx1"/>
        </a:solidFill>
        <a:latin typeface="+mn-lt"/>
        <a:ea typeface="+mn-ea"/>
        <a:cs typeface="+mn-cs"/>
      </a:defRPr>
    </a:lvl5pPr>
    <a:lvl6pPr marL="2285943" algn="l" defTabSz="457189" rtl="0" eaLnBrk="1" latinLnBrk="0" hangingPunct="1">
      <a:defRPr sz="1200" kern="1200">
        <a:solidFill>
          <a:schemeClr val="tx1"/>
        </a:solidFill>
        <a:latin typeface="+mn-lt"/>
        <a:ea typeface="+mn-ea"/>
        <a:cs typeface="+mn-cs"/>
      </a:defRPr>
    </a:lvl6pPr>
    <a:lvl7pPr marL="2743131" algn="l" defTabSz="457189" rtl="0" eaLnBrk="1" latinLnBrk="0" hangingPunct="1">
      <a:defRPr sz="1200" kern="1200">
        <a:solidFill>
          <a:schemeClr val="tx1"/>
        </a:solidFill>
        <a:latin typeface="+mn-lt"/>
        <a:ea typeface="+mn-ea"/>
        <a:cs typeface="+mn-cs"/>
      </a:defRPr>
    </a:lvl7pPr>
    <a:lvl8pPr marL="3200320" algn="l" defTabSz="457189" rtl="0" eaLnBrk="1" latinLnBrk="0" hangingPunct="1">
      <a:defRPr sz="1200" kern="1200">
        <a:solidFill>
          <a:schemeClr val="tx1"/>
        </a:solidFill>
        <a:latin typeface="+mn-lt"/>
        <a:ea typeface="+mn-ea"/>
        <a:cs typeface="+mn-cs"/>
      </a:defRPr>
    </a:lvl8pPr>
    <a:lvl9pPr marL="3657509" algn="l" defTabSz="45718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Simply put, cloud computing means: </a:t>
            </a:r>
          </a:p>
          <a:p>
            <a:pPr marL="0" lvl="0" indent="0">
              <a:buNone/>
            </a:pPr>
            <a:endParaRPr lang="en-US" dirty="0" smtClean="0"/>
          </a:p>
          <a:p>
            <a:pPr marL="0" lvl="0" indent="0">
              <a:buNone/>
            </a:pPr>
            <a:r>
              <a:rPr lang="en-US" dirty="0" smtClean="0"/>
              <a:t>So</a:t>
            </a:r>
            <a:r>
              <a:rPr lang="en-US" baseline="0" dirty="0" smtClean="0"/>
              <a:t> what is cloud computing?</a:t>
            </a:r>
          </a:p>
          <a:p>
            <a:pPr marL="0" lvl="0" indent="0">
              <a:buNone/>
            </a:pPr>
            <a:r>
              <a:rPr lang="en-US" baseline="0" dirty="0" smtClean="0"/>
              <a:t>Simply put, cloud computing means </a:t>
            </a:r>
          </a:p>
          <a:p>
            <a:pPr marL="0" lvl="0" indent="0">
              <a:buNone/>
            </a:pPr>
            <a:r>
              <a:rPr lang="en-US" dirty="0" smtClean="0"/>
              <a:t>Storing and accessing </a:t>
            </a:r>
            <a:r>
              <a:rPr lang="en-US" b="1" dirty="0" smtClean="0">
                <a:sym typeface="Helvetica"/>
              </a:rPr>
              <a:t>data and programs</a:t>
            </a:r>
            <a:r>
              <a:rPr lang="en-US" b="1" i="1" dirty="0" smtClean="0"/>
              <a:t> </a:t>
            </a:r>
            <a:r>
              <a:rPr lang="en-US" i="1" dirty="0" smtClean="0"/>
              <a:t>over the Internet</a:t>
            </a:r>
            <a:r>
              <a:rPr lang="en-US" dirty="0" smtClean="0"/>
              <a:t> instead of on your own computers hard drive.</a:t>
            </a:r>
          </a:p>
          <a:p>
            <a:pPr marL="0" lvl="0" indent="0">
              <a:buNone/>
            </a:pPr>
            <a:endParaRPr lang="en-US" dirty="0" smtClean="0"/>
          </a:p>
          <a:p>
            <a:pPr marL="0" lvl="0" indent="0">
              <a:buNone/>
            </a:pPr>
            <a:r>
              <a:rPr lang="en-US" dirty="0" smtClean="0"/>
              <a:t>[next animation]</a:t>
            </a:r>
          </a:p>
          <a:p>
            <a:pPr marL="0" lvl="0" indent="0">
              <a:buNone/>
            </a:pPr>
            <a:r>
              <a:rPr lang="en-US" dirty="0" smtClean="0"/>
              <a:t>Cloud</a:t>
            </a:r>
            <a:r>
              <a:rPr lang="en-US" baseline="0" dirty="0" smtClean="0"/>
              <a:t> infrastructure consists of computers </a:t>
            </a:r>
          </a:p>
          <a:p>
            <a:pPr marL="0" lvl="0" indent="0">
              <a:buNone/>
            </a:pPr>
            <a:r>
              <a:rPr lang="en-US" baseline="0" dirty="0" smtClean="0"/>
              <a:t>[next animation]</a:t>
            </a:r>
          </a:p>
          <a:p>
            <a:pPr marL="0" lvl="0" indent="0">
              <a:buNone/>
            </a:pPr>
            <a:r>
              <a:rPr lang="en-US" baseline="0" dirty="0" smtClean="0"/>
              <a:t>and storage. They are located in a data center.</a:t>
            </a:r>
          </a:p>
          <a:p>
            <a:pPr marL="0" lvl="0" indent="0">
              <a:buNone/>
            </a:pPr>
            <a:r>
              <a:rPr lang="en-US" baseline="0" dirty="0" smtClean="0"/>
              <a:t>[ next animation]</a:t>
            </a:r>
            <a:endParaRPr lang="en-US" dirty="0" smtClean="0"/>
          </a:p>
          <a:p>
            <a:r>
              <a:rPr lang="en-US" dirty="0" smtClean="0"/>
              <a:t>You can use</a:t>
            </a:r>
            <a:r>
              <a:rPr lang="en-US" baseline="0" dirty="0" smtClean="0"/>
              <a:t> the compute resources that you require, so a number of computers, </a:t>
            </a:r>
          </a:p>
          <a:p>
            <a:r>
              <a:rPr lang="en-US" baseline="0" dirty="0" smtClean="0"/>
              <a:t>and some storage.</a:t>
            </a:r>
            <a:endParaRPr lang="en-US" dirty="0" smtClean="0"/>
          </a:p>
          <a:p>
            <a:r>
              <a:rPr lang="en-US" smtClean="0"/>
              <a:t>It</a:t>
            </a:r>
            <a:r>
              <a:rPr lang="en-US" baseline="0" smtClean="0"/>
              <a:t> is easy to scale up resources by requesting more at the time when you need it, easily and quickly.</a:t>
            </a:r>
          </a:p>
          <a:p>
            <a:endParaRPr lang="en-US" dirty="0" smtClean="0"/>
          </a:p>
          <a:p>
            <a:r>
              <a:rPr lang="en-US" dirty="0" smtClean="0"/>
              <a:t>You local computer is only used to connect to the resources and control them via the internet.</a:t>
            </a:r>
          </a:p>
          <a:p>
            <a:r>
              <a:rPr lang="en-US" dirty="0" smtClean="0"/>
              <a:t>It</a:t>
            </a:r>
            <a:r>
              <a:rPr lang="en-US" baseline="0" dirty="0" smtClean="0"/>
              <a:t> shows the screen of your remote computer, and you can use your keyboard and mouse to control it.</a:t>
            </a:r>
          </a:p>
          <a:p>
            <a:endParaRPr lang="en-US" dirty="0" smtClean="0"/>
          </a:p>
          <a:p>
            <a:r>
              <a:rPr lang="en-US" dirty="0" smtClean="0"/>
              <a:t>[next animation]</a:t>
            </a:r>
          </a:p>
          <a:p>
            <a:r>
              <a:rPr lang="en-US" dirty="0" smtClean="0"/>
              <a:t>You</a:t>
            </a:r>
            <a:r>
              <a:rPr lang="en-US" baseline="0" dirty="0" smtClean="0"/>
              <a:t> can share access to these resources with collaborators easily.</a:t>
            </a:r>
          </a:p>
          <a:p>
            <a:endParaRPr lang="en-US" baseline="0" dirty="0" smtClean="0"/>
          </a:p>
          <a:p>
            <a:r>
              <a:rPr lang="en-US" baseline="0" dirty="0" smtClean="0"/>
              <a:t>[next animation]</a:t>
            </a:r>
          </a:p>
          <a:p>
            <a:r>
              <a:rPr lang="en-US" baseline="0" dirty="0" smtClean="0"/>
              <a:t>When you are done with your work, you can release the resources again, and they </a:t>
            </a:r>
            <a:r>
              <a:rPr lang="en-US" baseline="0" smtClean="0"/>
              <a:t>won’t incur any more maintenance activities or costs.</a:t>
            </a:r>
            <a:endParaRPr lang="en-US" dirty="0"/>
          </a:p>
        </p:txBody>
      </p:sp>
      <p:sp>
        <p:nvSpPr>
          <p:cNvPr id="4" name="Slide Number Placeholder 3"/>
          <p:cNvSpPr>
            <a:spLocks noGrp="1"/>
          </p:cNvSpPr>
          <p:nvPr>
            <p:ph type="sldNum" sz="quarter" idx="10"/>
          </p:nvPr>
        </p:nvSpPr>
        <p:spPr/>
        <p:txBody>
          <a:bodyPr/>
          <a:lstStyle/>
          <a:p>
            <a:fld id="{BCD80747-F88F-2D4C-A748-BED093511FCD}" type="slidenum">
              <a:rPr lang="en-US" smtClean="0"/>
              <a:t>16</a:t>
            </a:fld>
            <a:endParaRPr lang="en-US"/>
          </a:p>
        </p:txBody>
      </p:sp>
    </p:spTree>
    <p:extLst>
      <p:ext uri="{BB962C8B-B14F-4D97-AF65-F5344CB8AC3E}">
        <p14:creationId xmlns:p14="http://schemas.microsoft.com/office/powerpoint/2010/main" val="2317623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a</a:t>
            </a:r>
            <a:r>
              <a:rPr lang="en-US" baseline="0" dirty="0" smtClean="0"/>
              <a:t> VM is </a:t>
            </a:r>
            <a:r>
              <a:rPr lang="en-US" dirty="0" err="1" smtClean="0"/>
              <a:t>utilising</a:t>
            </a:r>
            <a:r>
              <a:rPr lang="en-US" dirty="0" smtClean="0"/>
              <a:t> (parts of) the real hardware to simulate virtual hardware.</a:t>
            </a:r>
            <a:endParaRPr lang="en-US" dirty="0"/>
          </a:p>
        </p:txBody>
      </p:sp>
      <p:sp>
        <p:nvSpPr>
          <p:cNvPr id="4" name="Slide Number Placeholder 3"/>
          <p:cNvSpPr>
            <a:spLocks noGrp="1"/>
          </p:cNvSpPr>
          <p:nvPr>
            <p:ph type="sldNum" sz="quarter" idx="10"/>
          </p:nvPr>
        </p:nvSpPr>
        <p:spPr/>
        <p:txBody>
          <a:bodyPr/>
          <a:lstStyle/>
          <a:p>
            <a:fld id="{BCD80747-F88F-2D4C-A748-BED093511FCD}" type="slidenum">
              <a:rPr lang="en-US" smtClean="0"/>
              <a:t>27</a:t>
            </a:fld>
            <a:endParaRPr lang="en-US"/>
          </a:p>
        </p:txBody>
      </p:sp>
    </p:spTree>
    <p:extLst>
      <p:ext uri="{BB962C8B-B14F-4D97-AF65-F5344CB8AC3E}">
        <p14:creationId xmlns:p14="http://schemas.microsoft.com/office/powerpoint/2010/main" val="2301400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a:t>
            </a:r>
            <a:r>
              <a:rPr lang="en-US" baseline="0" dirty="0" smtClean="0"/>
              <a:t> that the AAF lets you</a:t>
            </a:r>
            <a:r>
              <a:rPr lang="en-US" dirty="0" smtClean="0"/>
              <a:t> access your services using your institutional login details (e.g. the normal university login)</a:t>
            </a:r>
            <a:endParaRPr lang="en-US" dirty="0"/>
          </a:p>
        </p:txBody>
      </p:sp>
      <p:sp>
        <p:nvSpPr>
          <p:cNvPr id="4" name="Slide Number Placeholder 3"/>
          <p:cNvSpPr>
            <a:spLocks noGrp="1"/>
          </p:cNvSpPr>
          <p:nvPr>
            <p:ph type="sldNum" sz="quarter" idx="10"/>
          </p:nvPr>
        </p:nvSpPr>
        <p:spPr/>
        <p:txBody>
          <a:bodyPr/>
          <a:lstStyle/>
          <a:p>
            <a:fld id="{BCD80747-F88F-2D4C-A748-BED093511FCD}" type="slidenum">
              <a:rPr lang="en-US" smtClean="0"/>
              <a:t>35</a:t>
            </a:fld>
            <a:endParaRPr lang="en-US"/>
          </a:p>
        </p:txBody>
      </p:sp>
    </p:spTree>
    <p:extLst>
      <p:ext uri="{BB962C8B-B14F-4D97-AF65-F5344CB8AC3E}">
        <p14:creationId xmlns:p14="http://schemas.microsoft.com/office/powerpoint/2010/main" val="2406344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Tutorial</a:t>
            </a:r>
            <a:r>
              <a:rPr lang="en-US" baseline="0" dirty="0" smtClean="0"/>
              <a:t> / Documentation for elaboration of usage models – say one sentence or two to each point.</a:t>
            </a:r>
            <a:endParaRPr lang="en-US" dirty="0"/>
          </a:p>
        </p:txBody>
      </p:sp>
      <p:sp>
        <p:nvSpPr>
          <p:cNvPr id="4" name="Slide Number Placeholder 3"/>
          <p:cNvSpPr>
            <a:spLocks noGrp="1"/>
          </p:cNvSpPr>
          <p:nvPr>
            <p:ph type="sldNum" sz="quarter" idx="10"/>
          </p:nvPr>
        </p:nvSpPr>
        <p:spPr/>
        <p:txBody>
          <a:bodyPr/>
          <a:lstStyle/>
          <a:p>
            <a:fld id="{BCD80747-F88F-2D4C-A748-BED093511FCD}" type="slidenum">
              <a:rPr lang="en-US" smtClean="0"/>
              <a:t>36</a:t>
            </a:fld>
            <a:endParaRPr lang="en-US"/>
          </a:p>
        </p:txBody>
      </p:sp>
    </p:spTree>
    <p:extLst>
      <p:ext uri="{BB962C8B-B14F-4D97-AF65-F5344CB8AC3E}">
        <p14:creationId xmlns:p14="http://schemas.microsoft.com/office/powerpoint/2010/main" val="6964063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8011" y="2320994"/>
            <a:ext cx="7772400" cy="763487"/>
          </a:xfrm>
        </p:spPr>
        <p:txBody>
          <a:bodyPr>
            <a:normAutofit/>
          </a:bodyPr>
          <a:lstStyle>
            <a:lvl1pPr>
              <a:defRPr sz="3200" b="1" cap="all"/>
            </a:lvl1pPr>
          </a:lstStyle>
          <a:p>
            <a:r>
              <a:rPr lang="en-AU" smtClean="0"/>
              <a:t>Click to edit Master title style</a:t>
            </a:r>
            <a:endParaRPr lang="en-US" dirty="0"/>
          </a:p>
        </p:txBody>
      </p:sp>
      <p:sp>
        <p:nvSpPr>
          <p:cNvPr id="3" name="Subtitle 2"/>
          <p:cNvSpPr>
            <a:spLocks noGrp="1"/>
          </p:cNvSpPr>
          <p:nvPr>
            <p:ph type="subTitle" idx="1"/>
          </p:nvPr>
        </p:nvSpPr>
        <p:spPr>
          <a:xfrm>
            <a:off x="1371600" y="3084480"/>
            <a:ext cx="6400800" cy="992070"/>
          </a:xfrm>
        </p:spPr>
        <p:txBody>
          <a:bodyPr/>
          <a:lstStyle>
            <a:lvl1pPr marL="0" indent="0" algn="ctr">
              <a:buNone/>
              <a:defRPr>
                <a:solidFill>
                  <a:schemeClr val="tx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AU" smtClean="0"/>
              <a:t>Click to edit Master subtitle style</a:t>
            </a:r>
            <a:endParaRPr lang="en-US" dirty="0"/>
          </a:p>
        </p:txBody>
      </p:sp>
      <p:sp>
        <p:nvSpPr>
          <p:cNvPr id="8" name="TextBox 7"/>
          <p:cNvSpPr txBox="1"/>
          <p:nvPr/>
        </p:nvSpPr>
        <p:spPr>
          <a:xfrm>
            <a:off x="325167" y="4535655"/>
            <a:ext cx="6069291" cy="292388"/>
          </a:xfrm>
          <a:prstGeom prst="rect">
            <a:avLst/>
          </a:prstGeom>
          <a:noFill/>
        </p:spPr>
        <p:txBody>
          <a:bodyPr wrap="square" lIns="91438" tIns="45719" rIns="91438" bIns="45719" rtlCol="0">
            <a:spAutoFit/>
          </a:bodyPr>
          <a:lstStyle/>
          <a:p>
            <a:r>
              <a:rPr lang="en-AU" sz="1300" dirty="0" smtClean="0">
                <a:latin typeface="Arial"/>
                <a:cs typeface="Arial"/>
              </a:rPr>
              <a:t>communications@nectar.org.au  </a:t>
            </a:r>
            <a:r>
              <a:rPr lang="en-AU" sz="1300" i="1" dirty="0" smtClean="0">
                <a:latin typeface="Arial"/>
                <a:cs typeface="Arial"/>
              </a:rPr>
              <a:t>|  </a:t>
            </a:r>
            <a:r>
              <a:rPr lang="en-AU" sz="1300" b="1" dirty="0" err="1" smtClean="0">
                <a:solidFill>
                  <a:srgbClr val="F5B71D"/>
                </a:solidFill>
                <a:latin typeface="Arial"/>
                <a:cs typeface="Arial"/>
              </a:rPr>
              <a:t>nectar.org.au</a:t>
            </a:r>
            <a:endParaRPr lang="en-AU" sz="1300" b="1" dirty="0">
              <a:solidFill>
                <a:srgbClr val="F5B71D"/>
              </a:solidFill>
              <a:latin typeface="Arial"/>
              <a:cs typeface="Arial"/>
            </a:endParaRPr>
          </a:p>
        </p:txBody>
      </p:sp>
      <p:pic>
        <p:nvPicPr>
          <p:cNvPr id="9" name="Picture 8"/>
          <p:cNvPicPr>
            <a:picLocks noChangeAspect="1"/>
          </p:cNvPicPr>
          <p:nvPr/>
        </p:nvPicPr>
        <p:blipFill>
          <a:blip r:embed="rId3"/>
          <a:stretch>
            <a:fillRect/>
          </a:stretch>
        </p:blipFill>
        <p:spPr>
          <a:xfrm>
            <a:off x="6649026" y="4076550"/>
            <a:ext cx="743204" cy="830072"/>
          </a:xfrm>
          <a:prstGeom prst="rect">
            <a:avLst/>
          </a:prstGeom>
        </p:spPr>
      </p:pic>
      <p:pic>
        <p:nvPicPr>
          <p:cNvPr id="10" name="Picture 9"/>
          <p:cNvPicPr>
            <a:picLocks noChangeAspect="1"/>
          </p:cNvPicPr>
          <p:nvPr/>
        </p:nvPicPr>
        <p:blipFill>
          <a:blip r:embed="rId4"/>
          <a:stretch>
            <a:fillRect/>
          </a:stretch>
        </p:blipFill>
        <p:spPr>
          <a:xfrm>
            <a:off x="7542818" y="4206545"/>
            <a:ext cx="1170191" cy="561692"/>
          </a:xfrm>
          <a:prstGeom prst="rect">
            <a:avLst/>
          </a:prstGeom>
        </p:spPr>
      </p:pic>
    </p:spTree>
    <p:extLst>
      <p:ext uri="{BB962C8B-B14F-4D97-AF65-F5344CB8AC3E}">
        <p14:creationId xmlns:p14="http://schemas.microsoft.com/office/powerpoint/2010/main" val="422699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ndSlid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604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centered">
    <p:spTree>
      <p:nvGrpSpPr>
        <p:cNvPr id="1" name=""/>
        <p:cNvGrpSpPr/>
        <p:nvPr/>
      </p:nvGrpSpPr>
      <p:grpSpPr>
        <a:xfrm>
          <a:off x="0" y="0"/>
          <a:ext cx="0" cy="0"/>
          <a:chOff x="0" y="0"/>
          <a:chExt cx="0" cy="0"/>
        </a:xfrm>
      </p:grpSpPr>
      <p:sp>
        <p:nvSpPr>
          <p:cNvPr id="2" name="Title 1"/>
          <p:cNvSpPr>
            <a:spLocks noGrp="1"/>
          </p:cNvSpPr>
          <p:nvPr>
            <p:ph type="title"/>
          </p:nvPr>
        </p:nvSpPr>
        <p:spPr>
          <a:xfrm>
            <a:off x="457200" y="1935599"/>
            <a:ext cx="8229600" cy="857250"/>
          </a:xfrm>
        </p:spPr>
        <p:txBody>
          <a:bodyPr/>
          <a:lstStyle/>
          <a:p>
            <a:r>
              <a:rPr lang="en-AU" smtClean="0"/>
              <a:t>Click to edit Master title style</a:t>
            </a:r>
            <a:endParaRPr lang="en-US"/>
          </a:p>
        </p:txBody>
      </p:sp>
      <p:sp>
        <p:nvSpPr>
          <p:cNvPr id="3" name="Slide Number Placeholder 2"/>
          <p:cNvSpPr>
            <a:spLocks noGrp="1"/>
          </p:cNvSpPr>
          <p:nvPr>
            <p:ph type="sldNum" sz="quarter" idx="10"/>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2430503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Content Placeholder 2"/>
          <p:cNvSpPr>
            <a:spLocks noGrp="1"/>
          </p:cNvSpPr>
          <p:nvPr>
            <p:ph idx="1"/>
          </p:nvPr>
        </p:nvSpPr>
        <p:spPr>
          <a:xfrm>
            <a:off x="457200" y="1218240"/>
            <a:ext cx="8229600" cy="3376383"/>
          </a:xfrm>
        </p:spPr>
        <p:txBody>
          <a:bodyPr/>
          <a:lstStyle>
            <a:lvl1pPr marL="342891" indent="-342891">
              <a:buFont typeface="Arial"/>
              <a:buChar char="•"/>
              <a:defRPr b="0" i="0"/>
            </a:lvl1pPr>
            <a:lvl2pPr marL="742931" indent="-285743">
              <a:buFont typeface="Arial"/>
              <a:buChar char="•"/>
              <a:defRPr/>
            </a:lvl2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12"/>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2921816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Content Placeholder 2"/>
          <p:cNvSpPr>
            <a:spLocks noGrp="1"/>
          </p:cNvSpPr>
          <p:nvPr>
            <p:ph idx="1"/>
          </p:nvPr>
        </p:nvSpPr>
        <p:spPr>
          <a:xfrm>
            <a:off x="457200" y="1658880"/>
            <a:ext cx="8229600" cy="2935743"/>
          </a:xfrm>
        </p:spPr>
        <p:txBody>
          <a:bodyPr/>
          <a:lstStyle>
            <a:lvl1pPr marL="342891" indent="-342891">
              <a:buFont typeface="Arial"/>
              <a:buChar char="•"/>
              <a:defRPr b="0" i="0"/>
            </a:lvl1pPr>
            <a:lvl2pPr marL="742931" indent="-285743">
              <a:buFont typeface="Arial"/>
              <a:buChar char="•"/>
              <a:defRPr/>
            </a:lvl2pPr>
            <a:lvl5pPr>
              <a:defRPr sz="1600" baseline="0"/>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12"/>
          </p:nvPr>
        </p:nvSpPr>
        <p:spPr/>
        <p:txBody>
          <a:bodyPr/>
          <a:lstStyle/>
          <a:p>
            <a:fld id="{35B016C7-40AF-144C-A4C2-FF12F9A38365}" type="slidenum">
              <a:rPr lang="en-US" smtClean="0"/>
              <a:t>‹#›</a:t>
            </a:fld>
            <a:endParaRPr lang="en-US"/>
          </a:p>
        </p:txBody>
      </p:sp>
      <p:sp>
        <p:nvSpPr>
          <p:cNvPr id="18" name="Text Placeholder 17"/>
          <p:cNvSpPr>
            <a:spLocks noGrp="1"/>
          </p:cNvSpPr>
          <p:nvPr>
            <p:ph type="body" sz="quarter" idx="13" hasCustomPrompt="1"/>
          </p:nvPr>
        </p:nvSpPr>
        <p:spPr>
          <a:xfrm>
            <a:off x="457200" y="1063626"/>
            <a:ext cx="8229600" cy="595313"/>
          </a:xfrm>
        </p:spPr>
        <p:txBody>
          <a:bodyPr/>
          <a:lstStyle>
            <a:lvl1pPr marL="0" marR="0" indent="0" algn="l" defTabSz="457189" rtl="0" eaLnBrk="1" fontAlgn="auto" latinLnBrk="0" hangingPunct="1">
              <a:lnSpc>
                <a:spcPct val="100000"/>
              </a:lnSpc>
              <a:spcBef>
                <a:spcPct val="20000"/>
              </a:spcBef>
              <a:spcAft>
                <a:spcPts val="0"/>
              </a:spcAft>
              <a:buClrTx/>
              <a:buSzTx/>
              <a:buFont typeface="Arial"/>
              <a:buNone/>
              <a:tabLst/>
              <a:defRPr lang="en-AU" sz="2400" b="1" baseline="0" smtClean="0">
                <a:solidFill>
                  <a:srgbClr val="F5B71D"/>
                </a:solidFill>
                <a:cs typeface="Arial"/>
              </a:defRPr>
            </a:lvl1pPr>
          </a:lstStyle>
          <a:p>
            <a:pPr marL="0" marR="0" lvl="0" indent="0" algn="l" defTabSz="457189" rtl="0" eaLnBrk="1" fontAlgn="auto" latinLnBrk="0" hangingPunct="1">
              <a:lnSpc>
                <a:spcPct val="100000"/>
              </a:lnSpc>
              <a:spcBef>
                <a:spcPct val="20000"/>
              </a:spcBef>
              <a:spcAft>
                <a:spcPts val="0"/>
              </a:spcAft>
              <a:buClrTx/>
              <a:buSzTx/>
              <a:buFont typeface="Arial"/>
              <a:buNone/>
              <a:tabLst/>
              <a:defRPr/>
            </a:pPr>
            <a:r>
              <a:rPr lang="en-AU" sz="2400" b="1" dirty="0" smtClean="0">
                <a:solidFill>
                  <a:srgbClr val="F5B71D"/>
                </a:solidFill>
                <a:latin typeface="+mj-lt"/>
                <a:cs typeface="Arial"/>
              </a:rPr>
              <a:t>Click</a:t>
            </a:r>
            <a:r>
              <a:rPr lang="en-AU" sz="2400" b="1" baseline="0" dirty="0" smtClean="0">
                <a:solidFill>
                  <a:srgbClr val="F5B71D"/>
                </a:solidFill>
                <a:latin typeface="+mj-lt"/>
                <a:cs typeface="Arial"/>
              </a:rPr>
              <a:t> to edit s</a:t>
            </a:r>
            <a:r>
              <a:rPr lang="en-AU" sz="2400" b="1" dirty="0" smtClean="0">
                <a:solidFill>
                  <a:srgbClr val="F5B71D"/>
                </a:solidFill>
                <a:latin typeface="+mj-lt"/>
                <a:cs typeface="Arial"/>
              </a:rPr>
              <a:t>ub heading</a:t>
            </a:r>
          </a:p>
        </p:txBody>
      </p:sp>
    </p:spTree>
    <p:extLst>
      <p:ext uri="{BB962C8B-B14F-4D97-AF65-F5344CB8AC3E}">
        <p14:creationId xmlns:p14="http://schemas.microsoft.com/office/powerpoint/2010/main" val="3242757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7" name="Slide Number Placeholder 6"/>
          <p:cNvSpPr>
            <a:spLocks noGrp="1"/>
          </p:cNvSpPr>
          <p:nvPr>
            <p:ph type="sldNum" sz="quarter" idx="12"/>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267603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noAutofit/>
          </a:bodyPr>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5" name="Text Placeholder 4"/>
          <p:cNvSpPr>
            <a:spLocks noGrp="1"/>
          </p:cNvSpPr>
          <p:nvPr>
            <p:ph type="body" sz="quarter" idx="3"/>
          </p:nvPr>
        </p:nvSpPr>
        <p:spPr>
          <a:xfrm>
            <a:off x="4645027" y="1151335"/>
            <a:ext cx="4041775" cy="479822"/>
          </a:xfrm>
        </p:spPr>
        <p:txBody>
          <a:bodyPr anchor="b">
            <a:noAutofit/>
          </a:bodyPr>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9" name="Slide Number Placeholder 8"/>
          <p:cNvSpPr>
            <a:spLocks noGrp="1"/>
          </p:cNvSpPr>
          <p:nvPr>
            <p:ph type="sldNum" sz="quarter" idx="12"/>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2123598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5" name="Slide Number Placeholder 4"/>
          <p:cNvSpPr>
            <a:spLocks noGrp="1"/>
          </p:cNvSpPr>
          <p:nvPr>
            <p:ph type="sldNum" sz="quarter" idx="12"/>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2807113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633889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WorkMates">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977218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estionTim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7141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38" tIns="45719" rIns="91438" bIns="45719" rtlCol="0" anchor="ctr">
            <a:normAutofit/>
          </a:bodyPr>
          <a:lstStyle/>
          <a:p>
            <a:r>
              <a:rPr lang="en-AU"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38" tIns="45719" rIns="91438" bIns="45719"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38" tIns="45719" rIns="91438" bIns="45719" rtlCol="0" anchor="ctr"/>
          <a:lstStyle>
            <a:lvl1pPr algn="r">
              <a:defRPr sz="1200">
                <a:solidFill>
                  <a:schemeClr val="tx1">
                    <a:tint val="75000"/>
                  </a:schemeClr>
                </a:solidFill>
              </a:defRPr>
            </a:lvl1pPr>
          </a:lstStyle>
          <a:p>
            <a:fld id="{35B016C7-40AF-144C-A4C2-FF12F9A38365}" type="slidenum">
              <a:rPr lang="en-US" smtClean="0"/>
              <a:t>‹#›</a:t>
            </a:fld>
            <a:endParaRPr lang="en-US"/>
          </a:p>
        </p:txBody>
      </p:sp>
    </p:spTree>
    <p:extLst>
      <p:ext uri="{BB962C8B-B14F-4D97-AF65-F5344CB8AC3E}">
        <p14:creationId xmlns:p14="http://schemas.microsoft.com/office/powerpoint/2010/main" val="3311978069"/>
      </p:ext>
    </p:extLst>
  </p:cSld>
  <p:clrMap bg1="lt1" tx1="dk1" bg2="lt2" tx2="dk2" accent1="accent1" accent2="accent2" accent3="accent3" accent4="accent4" accent5="accent5" accent6="accent6" hlink="hlink" folHlink="folHlink"/>
  <p:sldLayoutIdLst>
    <p:sldLayoutId id="2147485466" r:id="rId1"/>
    <p:sldLayoutId id="2147485467" r:id="rId2"/>
    <p:sldLayoutId id="2147485468" r:id="rId3"/>
    <p:sldLayoutId id="2147485469" r:id="rId4"/>
    <p:sldLayoutId id="2147485470" r:id="rId5"/>
    <p:sldLayoutId id="2147485471" r:id="rId6"/>
    <p:sldLayoutId id="2147485472" r:id="rId7"/>
    <p:sldLayoutId id="2147485473" r:id="rId8"/>
    <p:sldLayoutId id="2147485474" r:id="rId9"/>
    <p:sldLayoutId id="2147485475" r:id="rId10"/>
    <p:sldLayoutId id="2147485476" r:id="rId11"/>
  </p:sldLayoutIdLst>
  <p:txStyles>
    <p:titleStyle>
      <a:lvl1pPr algn="ctr" defTabSz="457189" rtl="0" eaLnBrk="1" latinLnBrk="0" hangingPunct="1">
        <a:spcBef>
          <a:spcPct val="0"/>
        </a:spcBef>
        <a:buNone/>
        <a:defRPr sz="32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2400" kern="1200">
          <a:solidFill>
            <a:schemeClr val="tx1"/>
          </a:solidFill>
          <a:latin typeface="+mn-lt"/>
          <a:ea typeface="+mn-ea"/>
          <a:cs typeface="+mn-cs"/>
        </a:defRPr>
      </a:lvl1pPr>
      <a:lvl2pPr marL="742931" indent="-285743" algn="l" defTabSz="457189" rtl="0" eaLnBrk="1" latinLnBrk="0" hangingPunct="1">
        <a:spcBef>
          <a:spcPct val="20000"/>
        </a:spcBef>
        <a:buFont typeface="Arial"/>
        <a:buChar char="–"/>
        <a:defRPr sz="2000" kern="1200">
          <a:solidFill>
            <a:schemeClr val="tx1"/>
          </a:solidFill>
          <a:latin typeface="+mn-lt"/>
          <a:ea typeface="+mn-ea"/>
          <a:cs typeface="+mn-cs"/>
        </a:defRPr>
      </a:lvl2pPr>
      <a:lvl3pPr marL="1142972" indent="-228594" algn="l" defTabSz="457189" rtl="0" eaLnBrk="1" latinLnBrk="0" hangingPunct="1">
        <a:spcBef>
          <a:spcPct val="20000"/>
        </a:spcBef>
        <a:buFont typeface="Arial"/>
        <a:buChar char="•"/>
        <a:defRPr sz="18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16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16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NeCTAR Training</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Module 1</a:t>
            </a:r>
          </a:p>
          <a:p>
            <a:r>
              <a:rPr lang="en-US" dirty="0" smtClean="0"/>
              <a:t>Overview of cloud computing and NeCTAR services</a:t>
            </a:r>
            <a:endParaRPr lang="en-US" dirty="0"/>
          </a:p>
        </p:txBody>
      </p:sp>
    </p:spTree>
    <p:extLst>
      <p:ext uri="{BB962C8B-B14F-4D97-AF65-F5344CB8AC3E}">
        <p14:creationId xmlns:p14="http://schemas.microsoft.com/office/powerpoint/2010/main" val="2848441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Overview</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ym typeface="Helvetica"/>
              </a:rPr>
              <a:t>Module 6</a:t>
            </a:r>
          </a:p>
          <a:p>
            <a:pPr marL="0" indent="0">
              <a:buNone/>
            </a:pPr>
            <a:r>
              <a:rPr lang="en-US" i="1" dirty="0" smtClean="0"/>
              <a:t>Resource requirements for computing an storage</a:t>
            </a:r>
          </a:p>
          <a:p>
            <a:pPr marL="0" indent="0">
              <a:buNone/>
            </a:pPr>
            <a:endParaRPr lang="en-US" dirty="0" smtClean="0"/>
          </a:p>
          <a:p>
            <a:pPr marL="0" indent="0">
              <a:buNone/>
            </a:pPr>
            <a:r>
              <a:rPr lang="en-US" dirty="0" smtClean="0"/>
              <a:t>Factors which help you determine the amount of resources (computing and storage) you require. </a:t>
            </a:r>
          </a:p>
          <a:p>
            <a:pPr marL="0" indent="0">
              <a:buNone/>
            </a:pPr>
            <a:r>
              <a:rPr lang="en-US" dirty="0" smtClean="0"/>
              <a:t>We will take a look at the different types of storage that are available to you to help you decide which type(s) suits your purposes.</a:t>
            </a:r>
          </a:p>
        </p:txBody>
      </p:sp>
    </p:spTree>
    <p:extLst>
      <p:ext uri="{BB962C8B-B14F-4D97-AF65-F5344CB8AC3E}">
        <p14:creationId xmlns:p14="http://schemas.microsoft.com/office/powerpoint/2010/main" val="1912489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Overview</a:t>
            </a:r>
            <a:endParaRPr lang="en-US" dirty="0"/>
          </a:p>
        </p:txBody>
      </p:sp>
      <p:sp>
        <p:nvSpPr>
          <p:cNvPr id="3" name="Content Placeholder 2"/>
          <p:cNvSpPr>
            <a:spLocks noGrp="1"/>
          </p:cNvSpPr>
          <p:nvPr>
            <p:ph idx="1"/>
          </p:nvPr>
        </p:nvSpPr>
        <p:spPr/>
        <p:txBody>
          <a:bodyPr/>
          <a:lstStyle/>
          <a:p>
            <a:pPr marL="0" indent="0">
              <a:buNone/>
            </a:pPr>
            <a:r>
              <a:rPr lang="en-US" b="1" dirty="0" smtClean="0">
                <a:sym typeface="Helvetica"/>
              </a:rPr>
              <a:t>Module 7</a:t>
            </a:r>
          </a:p>
          <a:p>
            <a:pPr marL="0" indent="0">
              <a:buNone/>
            </a:pPr>
            <a:r>
              <a:rPr lang="en-US" i="1" dirty="0" smtClean="0"/>
              <a:t>Launching &amp; Connecting</a:t>
            </a:r>
          </a:p>
          <a:p>
            <a:pPr marL="0" indent="0">
              <a:buNone/>
            </a:pPr>
            <a:endParaRPr lang="en-US" dirty="0" smtClean="0"/>
          </a:p>
          <a:p>
            <a:pPr marL="0" indent="0">
              <a:buNone/>
            </a:pPr>
            <a:r>
              <a:rPr lang="en-US" dirty="0" smtClean="0"/>
              <a:t>It is time for some hands-on experience! </a:t>
            </a:r>
          </a:p>
          <a:p>
            <a:pPr marL="0" indent="0">
              <a:buNone/>
            </a:pPr>
            <a:r>
              <a:rPr lang="en-US" dirty="0" smtClean="0"/>
              <a:t>This module delivers a tutorial on how you can create and launch your own virtual machine, how you can connect to it and how you can attach your storage.</a:t>
            </a:r>
            <a:endParaRPr lang="en-US" dirty="0"/>
          </a:p>
        </p:txBody>
      </p:sp>
    </p:spTree>
    <p:extLst>
      <p:ext uri="{BB962C8B-B14F-4D97-AF65-F5344CB8AC3E}">
        <p14:creationId xmlns:p14="http://schemas.microsoft.com/office/powerpoint/2010/main" val="153507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Overview</a:t>
            </a:r>
            <a:endParaRPr lang="en-US" dirty="0"/>
          </a:p>
        </p:txBody>
      </p:sp>
      <p:sp>
        <p:nvSpPr>
          <p:cNvPr id="3" name="Content Placeholder 2"/>
          <p:cNvSpPr>
            <a:spLocks noGrp="1"/>
          </p:cNvSpPr>
          <p:nvPr>
            <p:ph idx="1"/>
          </p:nvPr>
        </p:nvSpPr>
        <p:spPr/>
        <p:txBody>
          <a:bodyPr/>
          <a:lstStyle/>
          <a:p>
            <a:pPr marL="0" indent="0">
              <a:buNone/>
            </a:pPr>
            <a:r>
              <a:rPr lang="en-US" b="1" dirty="0" smtClean="0">
                <a:sym typeface="Helvetica"/>
              </a:rPr>
              <a:t>Module 8</a:t>
            </a:r>
          </a:p>
          <a:p>
            <a:pPr marL="0" indent="0">
              <a:buNone/>
            </a:pPr>
            <a:r>
              <a:rPr lang="en-US" i="1" dirty="0" smtClean="0"/>
              <a:t>Security</a:t>
            </a:r>
          </a:p>
          <a:p>
            <a:pPr marL="0" indent="0">
              <a:buNone/>
            </a:pPr>
            <a:endParaRPr lang="en-US" dirty="0" smtClean="0"/>
          </a:p>
          <a:p>
            <a:pPr marL="0" indent="0">
              <a:buNone/>
            </a:pPr>
            <a:r>
              <a:rPr lang="en-US" dirty="0" smtClean="0"/>
              <a:t>This module provides an introduction to key security issues, dangers and consequences when running a virtual machine in the cloud. </a:t>
            </a:r>
          </a:p>
          <a:p>
            <a:pPr marL="0" indent="0">
              <a:buNone/>
            </a:pPr>
            <a:r>
              <a:rPr lang="en-US" dirty="0" smtClean="0"/>
              <a:t>Practical advice is given for making your machine secure and protect your data with encryption.</a:t>
            </a:r>
            <a:endParaRPr lang="en-US" dirty="0"/>
          </a:p>
        </p:txBody>
      </p:sp>
    </p:spTree>
    <p:extLst>
      <p:ext uri="{BB962C8B-B14F-4D97-AF65-F5344CB8AC3E}">
        <p14:creationId xmlns:p14="http://schemas.microsoft.com/office/powerpoint/2010/main" val="4292783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Overview</a:t>
            </a:r>
            <a:endParaRPr lang="en-US" dirty="0"/>
          </a:p>
        </p:txBody>
      </p:sp>
      <p:sp>
        <p:nvSpPr>
          <p:cNvPr id="3" name="Content Placeholder 2"/>
          <p:cNvSpPr>
            <a:spLocks noGrp="1"/>
          </p:cNvSpPr>
          <p:nvPr>
            <p:ph idx="1"/>
          </p:nvPr>
        </p:nvSpPr>
        <p:spPr/>
        <p:txBody>
          <a:bodyPr/>
          <a:lstStyle/>
          <a:p>
            <a:pPr marL="0" indent="0">
              <a:buNone/>
            </a:pPr>
            <a:r>
              <a:rPr lang="en-US" b="1" dirty="0" smtClean="0">
                <a:sym typeface="Helvetica"/>
              </a:rPr>
              <a:t>Module 9</a:t>
            </a:r>
          </a:p>
          <a:p>
            <a:pPr marL="0" indent="0">
              <a:buNone/>
            </a:pPr>
            <a:r>
              <a:rPr lang="en-US" i="1" dirty="0" smtClean="0"/>
              <a:t>Backing up and packing up</a:t>
            </a:r>
          </a:p>
          <a:p>
            <a:pPr marL="0" indent="0">
              <a:buNone/>
            </a:pPr>
            <a:endParaRPr lang="en-US" dirty="0" smtClean="0"/>
          </a:p>
          <a:p>
            <a:pPr marL="0" indent="0">
              <a:buNone/>
            </a:pPr>
            <a:r>
              <a:rPr lang="en-US" dirty="0" smtClean="0"/>
              <a:t>This module will discuss backup strategies. You will learn how to back up and recover your virtual machine and your data. You will also learn how to terminate your virtual machine without losing anything.</a:t>
            </a:r>
          </a:p>
        </p:txBody>
      </p:sp>
    </p:spTree>
    <p:extLst>
      <p:ext uri="{BB962C8B-B14F-4D97-AF65-F5344CB8AC3E}">
        <p14:creationId xmlns:p14="http://schemas.microsoft.com/office/powerpoint/2010/main" val="227275249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Overview</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ym typeface="Helvetica"/>
              </a:rPr>
              <a:t>Module 10</a:t>
            </a:r>
          </a:p>
          <a:p>
            <a:pPr marL="0" indent="0">
              <a:buNone/>
            </a:pPr>
            <a:r>
              <a:rPr lang="en-US" i="1" dirty="0" smtClean="0"/>
              <a:t>Beyond the Dashboard</a:t>
            </a:r>
          </a:p>
          <a:p>
            <a:pPr marL="0" indent="0">
              <a:buNone/>
            </a:pPr>
            <a:endParaRPr lang="en-US" dirty="0" smtClean="0"/>
          </a:p>
          <a:p>
            <a:pPr marL="0" indent="0">
              <a:buNone/>
            </a:pPr>
            <a:r>
              <a:rPr lang="en-US" dirty="0" smtClean="0"/>
              <a:t>This last module provides an overview of the </a:t>
            </a:r>
            <a:r>
              <a:rPr lang="en-US" i="1" dirty="0" smtClean="0"/>
              <a:t>OpenStack</a:t>
            </a:r>
            <a:r>
              <a:rPr lang="en-US" dirty="0" smtClean="0"/>
              <a:t> command line tools. It is designed for advanced users who want to learn more about command line tools to control the NeCTAR resources. </a:t>
            </a:r>
            <a:endParaRPr lang="en-US" dirty="0"/>
          </a:p>
        </p:txBody>
      </p:sp>
    </p:spTree>
    <p:extLst>
      <p:ext uri="{BB962C8B-B14F-4D97-AF65-F5344CB8AC3E}">
        <p14:creationId xmlns:p14="http://schemas.microsoft.com/office/powerpoint/2010/main" val="255459977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What is Cloud Computing?</a:t>
            </a:r>
            <a:endParaRPr lang="en-US" dirty="0"/>
          </a:p>
        </p:txBody>
      </p:sp>
    </p:spTree>
    <p:extLst>
      <p:ext uri="{BB962C8B-B14F-4D97-AF65-F5344CB8AC3E}">
        <p14:creationId xmlns:p14="http://schemas.microsoft.com/office/powerpoint/2010/main" val="426516969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Internet.png"/>
          <p:cNvPicPr>
            <a:picLocks noChangeAspect="1"/>
          </p:cNvPicPr>
          <p:nvPr/>
        </p:nvPicPr>
        <p:blipFill>
          <a:blip r:embed="rId3">
            <a:extLst/>
          </a:blip>
          <a:stretch>
            <a:fillRect/>
          </a:stretch>
        </p:blipFill>
        <p:spPr>
          <a:xfrm rot="2607345">
            <a:off x="5997855" y="3686639"/>
            <a:ext cx="1234482" cy="450420"/>
          </a:xfrm>
          <a:prstGeom prst="rect">
            <a:avLst/>
          </a:prstGeom>
          <a:ln w="12700">
            <a:miter lim="400000"/>
          </a:ln>
        </p:spPr>
      </p:pic>
      <p:pic>
        <p:nvPicPr>
          <p:cNvPr id="120" name="VM_blue.png"/>
          <p:cNvPicPr>
            <a:picLocks noChangeAspect="1"/>
          </p:cNvPicPr>
          <p:nvPr/>
        </p:nvPicPr>
        <p:blipFill>
          <a:blip r:embed="rId4">
            <a:extLst/>
          </a:blip>
          <a:stretch>
            <a:fillRect/>
          </a:stretch>
        </p:blipFill>
        <p:spPr>
          <a:xfrm>
            <a:off x="3688368" y="1196745"/>
            <a:ext cx="836010" cy="810072"/>
          </a:xfrm>
          <a:prstGeom prst="rect">
            <a:avLst/>
          </a:prstGeom>
          <a:ln w="12700">
            <a:miter lim="400000"/>
          </a:ln>
        </p:spPr>
      </p:pic>
      <p:pic>
        <p:nvPicPr>
          <p:cNvPr id="121" name="Internet.png"/>
          <p:cNvPicPr>
            <a:picLocks noChangeAspect="1"/>
          </p:cNvPicPr>
          <p:nvPr/>
        </p:nvPicPr>
        <p:blipFill>
          <a:blip r:embed="rId3">
            <a:extLst/>
          </a:blip>
          <a:stretch>
            <a:fillRect/>
          </a:stretch>
        </p:blipFill>
        <p:spPr>
          <a:xfrm rot="19819252">
            <a:off x="1659221" y="3205434"/>
            <a:ext cx="1234482" cy="450419"/>
          </a:xfrm>
          <a:prstGeom prst="rect">
            <a:avLst/>
          </a:prstGeom>
          <a:ln w="12700">
            <a:miter lim="400000"/>
          </a:ln>
        </p:spPr>
      </p:pic>
      <p:pic>
        <p:nvPicPr>
          <p:cNvPr id="122" name="Cloud_edited.png"/>
          <p:cNvPicPr>
            <a:picLocks/>
          </p:cNvPicPr>
          <p:nvPr/>
        </p:nvPicPr>
        <p:blipFill>
          <a:blip r:embed="rId5">
            <a:extLst/>
          </a:blip>
          <a:stretch>
            <a:fillRect/>
          </a:stretch>
        </p:blipFill>
        <p:spPr>
          <a:xfrm>
            <a:off x="1406589" y="52914"/>
            <a:ext cx="6798267" cy="3398633"/>
          </a:xfrm>
          <a:prstGeom prst="rect">
            <a:avLst/>
          </a:prstGeom>
          <a:ln w="12700">
            <a:miter lim="400000"/>
          </a:ln>
        </p:spPr>
      </p:pic>
      <p:pic>
        <p:nvPicPr>
          <p:cNvPr id="123" name="VM_blue.png"/>
          <p:cNvPicPr>
            <a:picLocks noChangeAspect="1"/>
          </p:cNvPicPr>
          <p:nvPr/>
        </p:nvPicPr>
        <p:blipFill>
          <a:blip r:embed="rId4">
            <a:extLst/>
          </a:blip>
          <a:stretch>
            <a:fillRect/>
          </a:stretch>
        </p:blipFill>
        <p:spPr>
          <a:xfrm>
            <a:off x="4631343" y="1196745"/>
            <a:ext cx="836010" cy="810072"/>
          </a:xfrm>
          <a:prstGeom prst="rect">
            <a:avLst/>
          </a:prstGeom>
          <a:ln w="12700">
            <a:miter lim="400000"/>
          </a:ln>
        </p:spPr>
      </p:pic>
      <p:pic>
        <p:nvPicPr>
          <p:cNvPr id="124" name="VM_blue.png"/>
          <p:cNvPicPr>
            <a:picLocks noChangeAspect="1"/>
          </p:cNvPicPr>
          <p:nvPr/>
        </p:nvPicPr>
        <p:blipFill>
          <a:blip r:embed="rId4">
            <a:extLst/>
          </a:blip>
          <a:stretch>
            <a:fillRect/>
          </a:stretch>
        </p:blipFill>
        <p:spPr>
          <a:xfrm>
            <a:off x="5574318" y="1196745"/>
            <a:ext cx="836010" cy="810072"/>
          </a:xfrm>
          <a:prstGeom prst="rect">
            <a:avLst/>
          </a:prstGeom>
          <a:ln w="12700">
            <a:miter lim="400000"/>
          </a:ln>
        </p:spPr>
      </p:pic>
      <p:grpSp>
        <p:nvGrpSpPr>
          <p:cNvPr id="135" name="Group 135"/>
          <p:cNvGrpSpPr/>
          <p:nvPr/>
        </p:nvGrpSpPr>
        <p:grpSpPr>
          <a:xfrm>
            <a:off x="3986475" y="2009358"/>
            <a:ext cx="3035065" cy="165914"/>
            <a:chOff x="0" y="0"/>
            <a:chExt cx="8093504" cy="442435"/>
          </a:xfrm>
        </p:grpSpPr>
        <p:sp>
          <p:nvSpPr>
            <p:cNvPr id="125" name="Shape 125"/>
            <p:cNvSpPr/>
            <p:nvPr/>
          </p:nvSpPr>
          <p:spPr>
            <a:xfrm>
              <a:off x="0" y="237855"/>
              <a:ext cx="6654801" cy="1"/>
            </a:xfrm>
            <a:prstGeom prst="line">
              <a:avLst/>
            </a:prstGeom>
            <a:noFill/>
            <a:ln w="63500" cap="flat">
              <a:solidFill>
                <a:schemeClr val="accent1">
                  <a:hueOff val="47394"/>
                  <a:satOff val="-25753"/>
                  <a:lumOff val="-7544"/>
                </a:schemeClr>
              </a:solidFill>
              <a:prstDash val="solid"/>
              <a:miter lim="400000"/>
            </a:ln>
            <a:effectLst/>
          </p:spPr>
          <p:txBody>
            <a:bodyPr wrap="square" lIns="50800" tIns="50800" rIns="50800" bIns="50800" numCol="1" anchor="ctr">
              <a:noAutofit/>
            </a:bodyPr>
            <a:lstStyle/>
            <a:p>
              <a:pPr>
                <a:defRPr sz="3200"/>
              </a:pPr>
              <a:endParaRPr/>
            </a:p>
          </p:txBody>
        </p:sp>
        <p:sp>
          <p:nvSpPr>
            <p:cNvPr id="126" name="Shape 126"/>
            <p:cNvSpPr/>
            <p:nvPr/>
          </p:nvSpPr>
          <p:spPr>
            <a:xfrm flipH="1">
              <a:off x="32096" y="0"/>
              <a:ext cx="1" cy="236330"/>
            </a:xfrm>
            <a:prstGeom prst="line">
              <a:avLst/>
            </a:prstGeom>
            <a:noFill/>
            <a:ln w="63500" cap="flat">
              <a:solidFill>
                <a:schemeClr val="accent1">
                  <a:hueOff val="47394"/>
                  <a:satOff val="-25753"/>
                  <a:lumOff val="-7544"/>
                </a:schemeClr>
              </a:solidFill>
              <a:prstDash val="solid"/>
              <a:miter lim="400000"/>
            </a:ln>
            <a:effectLst/>
          </p:spPr>
          <p:txBody>
            <a:bodyPr wrap="square" lIns="50800" tIns="50800" rIns="50800" bIns="50800" numCol="1" anchor="ctr">
              <a:noAutofit/>
            </a:bodyPr>
            <a:lstStyle/>
            <a:p>
              <a:pPr>
                <a:defRPr sz="3200"/>
              </a:pPr>
              <a:endParaRPr/>
            </a:p>
          </p:txBody>
        </p:sp>
        <p:sp>
          <p:nvSpPr>
            <p:cNvPr id="127" name="Shape 127"/>
            <p:cNvSpPr/>
            <p:nvPr/>
          </p:nvSpPr>
          <p:spPr>
            <a:xfrm>
              <a:off x="2834332" y="20575"/>
              <a:ext cx="1" cy="236331"/>
            </a:xfrm>
            <a:prstGeom prst="line">
              <a:avLst/>
            </a:prstGeom>
            <a:noFill/>
            <a:ln w="63500" cap="flat">
              <a:solidFill>
                <a:schemeClr val="accent1">
                  <a:hueOff val="47394"/>
                  <a:satOff val="-25753"/>
                  <a:lumOff val="-7544"/>
                </a:schemeClr>
              </a:solidFill>
              <a:prstDash val="solid"/>
              <a:miter lim="400000"/>
            </a:ln>
            <a:effectLst/>
          </p:spPr>
          <p:txBody>
            <a:bodyPr wrap="square" lIns="50800" tIns="50800" rIns="50800" bIns="50800" numCol="1" anchor="ctr">
              <a:noAutofit/>
            </a:bodyPr>
            <a:lstStyle/>
            <a:p>
              <a:pPr>
                <a:defRPr sz="3200"/>
              </a:pPr>
              <a:endParaRPr/>
            </a:p>
          </p:txBody>
        </p:sp>
        <p:sp>
          <p:nvSpPr>
            <p:cNvPr id="128" name="Shape 128"/>
            <p:cNvSpPr/>
            <p:nvPr/>
          </p:nvSpPr>
          <p:spPr>
            <a:xfrm>
              <a:off x="5348932" y="0"/>
              <a:ext cx="1" cy="236330"/>
            </a:xfrm>
            <a:prstGeom prst="line">
              <a:avLst/>
            </a:prstGeom>
            <a:noFill/>
            <a:ln w="63500" cap="flat">
              <a:solidFill>
                <a:schemeClr val="accent1">
                  <a:hueOff val="47394"/>
                  <a:satOff val="-25753"/>
                  <a:lumOff val="-7544"/>
                </a:schemeClr>
              </a:solidFill>
              <a:prstDash val="solid"/>
              <a:miter lim="400000"/>
            </a:ln>
            <a:effectLst/>
          </p:spPr>
          <p:txBody>
            <a:bodyPr wrap="square" lIns="50800" tIns="50800" rIns="50800" bIns="50800" numCol="1" anchor="ctr">
              <a:noAutofit/>
            </a:bodyPr>
            <a:lstStyle/>
            <a:p>
              <a:pPr>
                <a:defRPr sz="3200"/>
              </a:pPr>
              <a:endParaRPr/>
            </a:p>
          </p:txBody>
        </p:sp>
        <p:sp>
          <p:nvSpPr>
            <p:cNvPr id="129" name="Shape 129"/>
            <p:cNvSpPr/>
            <p:nvPr/>
          </p:nvSpPr>
          <p:spPr>
            <a:xfrm>
              <a:off x="5765208" y="206105"/>
              <a:ext cx="1" cy="236331"/>
            </a:xfrm>
            <a:prstGeom prst="line">
              <a:avLst/>
            </a:prstGeom>
            <a:noFill/>
            <a:ln w="63500" cap="flat">
              <a:solidFill>
                <a:schemeClr val="accent1">
                  <a:hueOff val="47394"/>
                  <a:satOff val="-25753"/>
                  <a:lumOff val="-7544"/>
                </a:schemeClr>
              </a:solidFill>
              <a:prstDash val="solid"/>
              <a:miter lim="400000"/>
            </a:ln>
            <a:effectLst/>
          </p:spPr>
          <p:txBody>
            <a:bodyPr wrap="square" lIns="50800" tIns="50800" rIns="50800" bIns="50800" numCol="1" anchor="ctr">
              <a:noAutofit/>
            </a:bodyPr>
            <a:lstStyle/>
            <a:p>
              <a:pPr>
                <a:defRPr sz="3200"/>
              </a:pPr>
              <a:endParaRPr/>
            </a:p>
          </p:txBody>
        </p:sp>
        <p:sp>
          <p:nvSpPr>
            <p:cNvPr id="130" name="Shape 130"/>
            <p:cNvSpPr/>
            <p:nvPr/>
          </p:nvSpPr>
          <p:spPr>
            <a:xfrm>
              <a:off x="3042470" y="206105"/>
              <a:ext cx="1" cy="236331"/>
            </a:xfrm>
            <a:prstGeom prst="line">
              <a:avLst/>
            </a:prstGeom>
            <a:noFill/>
            <a:ln w="63500" cap="flat">
              <a:solidFill>
                <a:schemeClr val="accent1">
                  <a:hueOff val="47394"/>
                  <a:satOff val="-25753"/>
                  <a:lumOff val="-7544"/>
                </a:schemeClr>
              </a:solidFill>
              <a:prstDash val="solid"/>
              <a:miter lim="400000"/>
            </a:ln>
            <a:effectLst/>
          </p:spPr>
          <p:txBody>
            <a:bodyPr wrap="square" lIns="50800" tIns="50800" rIns="50800" bIns="50800" numCol="1" anchor="ctr">
              <a:noAutofit/>
            </a:bodyPr>
            <a:lstStyle/>
            <a:p>
              <a:pPr>
                <a:defRPr sz="3200"/>
              </a:pPr>
              <a:endParaRPr/>
            </a:p>
          </p:txBody>
        </p:sp>
        <p:sp>
          <p:nvSpPr>
            <p:cNvPr id="131" name="Shape 131"/>
            <p:cNvSpPr/>
            <p:nvPr/>
          </p:nvSpPr>
          <p:spPr>
            <a:xfrm flipH="1">
              <a:off x="319732" y="206105"/>
              <a:ext cx="1" cy="236331"/>
            </a:xfrm>
            <a:prstGeom prst="line">
              <a:avLst/>
            </a:prstGeom>
            <a:noFill/>
            <a:ln w="63500" cap="flat">
              <a:solidFill>
                <a:schemeClr val="accent1">
                  <a:hueOff val="47394"/>
                  <a:satOff val="-25753"/>
                  <a:lumOff val="-7544"/>
                </a:schemeClr>
              </a:solidFill>
              <a:prstDash val="solid"/>
              <a:miter lim="400000"/>
            </a:ln>
            <a:effectLst/>
          </p:spPr>
          <p:txBody>
            <a:bodyPr wrap="square" lIns="50800" tIns="50800" rIns="50800" bIns="50800" numCol="1" anchor="ctr">
              <a:noAutofit/>
            </a:bodyPr>
            <a:lstStyle/>
            <a:p>
              <a:pPr>
                <a:defRPr sz="3200"/>
              </a:pPr>
              <a:endParaRPr/>
            </a:p>
          </p:txBody>
        </p:sp>
        <p:sp>
          <p:nvSpPr>
            <p:cNvPr id="132" name="Shape 132"/>
            <p:cNvSpPr/>
            <p:nvPr/>
          </p:nvSpPr>
          <p:spPr>
            <a:xfrm>
              <a:off x="6888856" y="237092"/>
              <a:ext cx="261723" cy="1"/>
            </a:xfrm>
            <a:prstGeom prst="line">
              <a:avLst/>
            </a:prstGeom>
            <a:noFill/>
            <a:ln w="63500" cap="flat">
              <a:solidFill>
                <a:schemeClr val="accent1">
                  <a:hueOff val="47394"/>
                  <a:satOff val="-25753"/>
                  <a:lumOff val="-7544"/>
                </a:schemeClr>
              </a:solidFill>
              <a:prstDash val="solid"/>
              <a:miter lim="400000"/>
            </a:ln>
            <a:effectLst/>
          </p:spPr>
          <p:txBody>
            <a:bodyPr wrap="square" lIns="50800" tIns="50800" rIns="50800" bIns="50800" numCol="1" anchor="ctr">
              <a:noAutofit/>
            </a:bodyPr>
            <a:lstStyle/>
            <a:p>
              <a:pPr>
                <a:defRPr sz="3200"/>
              </a:pPr>
              <a:endParaRPr/>
            </a:p>
          </p:txBody>
        </p:sp>
        <p:sp>
          <p:nvSpPr>
            <p:cNvPr id="133" name="Shape 133"/>
            <p:cNvSpPr/>
            <p:nvPr/>
          </p:nvSpPr>
          <p:spPr>
            <a:xfrm>
              <a:off x="7374714" y="237092"/>
              <a:ext cx="261723" cy="1"/>
            </a:xfrm>
            <a:prstGeom prst="line">
              <a:avLst/>
            </a:prstGeom>
            <a:noFill/>
            <a:ln w="63500" cap="flat">
              <a:solidFill>
                <a:schemeClr val="accent1">
                  <a:hueOff val="47394"/>
                  <a:satOff val="-25753"/>
                  <a:lumOff val="-7544"/>
                </a:schemeClr>
              </a:solidFill>
              <a:prstDash val="solid"/>
              <a:miter lim="400000"/>
            </a:ln>
            <a:effectLst/>
          </p:spPr>
          <p:txBody>
            <a:bodyPr wrap="square" lIns="50800" tIns="50800" rIns="50800" bIns="50800" numCol="1" anchor="ctr">
              <a:noAutofit/>
            </a:bodyPr>
            <a:lstStyle/>
            <a:p>
              <a:pPr>
                <a:defRPr sz="3200"/>
              </a:pPr>
              <a:endParaRPr/>
            </a:p>
          </p:txBody>
        </p:sp>
        <p:sp>
          <p:nvSpPr>
            <p:cNvPr id="134" name="Shape 134"/>
            <p:cNvSpPr/>
            <p:nvPr/>
          </p:nvSpPr>
          <p:spPr>
            <a:xfrm>
              <a:off x="7831782" y="237092"/>
              <a:ext cx="261723" cy="1"/>
            </a:xfrm>
            <a:prstGeom prst="line">
              <a:avLst/>
            </a:prstGeom>
            <a:noFill/>
            <a:ln w="63500" cap="flat">
              <a:solidFill>
                <a:schemeClr val="accent1">
                  <a:hueOff val="47394"/>
                  <a:satOff val="-25753"/>
                  <a:lumOff val="-7544"/>
                </a:schemeClr>
              </a:solidFill>
              <a:prstDash val="solid"/>
              <a:miter lim="400000"/>
            </a:ln>
            <a:effectLst/>
          </p:spPr>
          <p:txBody>
            <a:bodyPr wrap="square" lIns="50800" tIns="50800" rIns="50800" bIns="50800" numCol="1" anchor="ctr">
              <a:noAutofit/>
            </a:bodyPr>
            <a:lstStyle/>
            <a:p>
              <a:pPr>
                <a:defRPr sz="3200"/>
              </a:pPr>
              <a:endParaRPr/>
            </a:p>
          </p:txBody>
        </p:sp>
      </p:grpSp>
      <p:pic>
        <p:nvPicPr>
          <p:cNvPr id="136" name="Storage_blue.png"/>
          <p:cNvPicPr>
            <a:picLocks noChangeAspect="1"/>
          </p:cNvPicPr>
          <p:nvPr/>
        </p:nvPicPr>
        <p:blipFill>
          <a:blip r:embed="rId6">
            <a:extLst/>
          </a:blip>
          <a:stretch>
            <a:fillRect/>
          </a:stretch>
        </p:blipFill>
        <p:spPr>
          <a:xfrm>
            <a:off x="3764624" y="2190292"/>
            <a:ext cx="683498" cy="810072"/>
          </a:xfrm>
          <a:prstGeom prst="rect">
            <a:avLst/>
          </a:prstGeom>
          <a:ln w="12700">
            <a:miter lim="400000"/>
          </a:ln>
        </p:spPr>
      </p:pic>
      <p:pic>
        <p:nvPicPr>
          <p:cNvPr id="137" name="Storage_blue.png"/>
          <p:cNvPicPr>
            <a:picLocks noChangeAspect="1"/>
          </p:cNvPicPr>
          <p:nvPr/>
        </p:nvPicPr>
        <p:blipFill>
          <a:blip r:embed="rId6">
            <a:extLst/>
          </a:blip>
          <a:stretch>
            <a:fillRect/>
          </a:stretch>
        </p:blipFill>
        <p:spPr>
          <a:xfrm>
            <a:off x="4785651" y="2190292"/>
            <a:ext cx="683498" cy="810072"/>
          </a:xfrm>
          <a:prstGeom prst="rect">
            <a:avLst/>
          </a:prstGeom>
          <a:ln w="12700">
            <a:miter lim="400000"/>
          </a:ln>
        </p:spPr>
      </p:pic>
      <p:pic>
        <p:nvPicPr>
          <p:cNvPr id="138" name="Storage_blue.png"/>
          <p:cNvPicPr>
            <a:picLocks noChangeAspect="1"/>
          </p:cNvPicPr>
          <p:nvPr/>
        </p:nvPicPr>
        <p:blipFill>
          <a:blip r:embed="rId6">
            <a:extLst/>
          </a:blip>
          <a:stretch>
            <a:fillRect/>
          </a:stretch>
        </p:blipFill>
        <p:spPr>
          <a:xfrm>
            <a:off x="5806678" y="2190292"/>
            <a:ext cx="683498" cy="810072"/>
          </a:xfrm>
          <a:prstGeom prst="rect">
            <a:avLst/>
          </a:prstGeom>
          <a:ln w="12700">
            <a:miter lim="400000"/>
          </a:ln>
        </p:spPr>
      </p:pic>
      <p:pic>
        <p:nvPicPr>
          <p:cNvPr id="139" name="Storage_red.png"/>
          <p:cNvPicPr>
            <a:picLocks noChangeAspect="1"/>
          </p:cNvPicPr>
          <p:nvPr/>
        </p:nvPicPr>
        <p:blipFill>
          <a:blip r:embed="rId7">
            <a:extLst/>
          </a:blip>
          <a:stretch>
            <a:fillRect/>
          </a:stretch>
        </p:blipFill>
        <p:spPr>
          <a:xfrm>
            <a:off x="3786674" y="2174432"/>
            <a:ext cx="661448" cy="848270"/>
          </a:xfrm>
          <a:prstGeom prst="rect">
            <a:avLst/>
          </a:prstGeom>
          <a:ln w="12700">
            <a:miter lim="400000"/>
          </a:ln>
        </p:spPr>
      </p:pic>
      <p:pic>
        <p:nvPicPr>
          <p:cNvPr id="140" name="Storage_red.png"/>
          <p:cNvPicPr>
            <a:picLocks noChangeAspect="1"/>
          </p:cNvPicPr>
          <p:nvPr/>
        </p:nvPicPr>
        <p:blipFill>
          <a:blip r:embed="rId7">
            <a:extLst/>
          </a:blip>
          <a:stretch>
            <a:fillRect/>
          </a:stretch>
        </p:blipFill>
        <p:spPr>
          <a:xfrm>
            <a:off x="4805905" y="2174432"/>
            <a:ext cx="661448" cy="848270"/>
          </a:xfrm>
          <a:prstGeom prst="rect">
            <a:avLst/>
          </a:prstGeom>
          <a:ln w="12700">
            <a:miter lim="400000"/>
          </a:ln>
        </p:spPr>
      </p:pic>
      <p:pic>
        <p:nvPicPr>
          <p:cNvPr id="141" name="VM_red.png"/>
          <p:cNvPicPr>
            <a:picLocks noChangeAspect="1"/>
          </p:cNvPicPr>
          <p:nvPr/>
        </p:nvPicPr>
        <p:blipFill>
          <a:blip r:embed="rId8">
            <a:extLst/>
          </a:blip>
          <a:stretch>
            <a:fillRect/>
          </a:stretch>
        </p:blipFill>
        <p:spPr>
          <a:xfrm>
            <a:off x="3667562" y="1177646"/>
            <a:ext cx="856816" cy="848270"/>
          </a:xfrm>
          <a:prstGeom prst="rect">
            <a:avLst/>
          </a:prstGeom>
          <a:ln w="12700">
            <a:miter lim="400000"/>
          </a:ln>
        </p:spPr>
      </p:pic>
      <p:pic>
        <p:nvPicPr>
          <p:cNvPr id="142" name="VM_red.png"/>
          <p:cNvPicPr>
            <a:picLocks noChangeAspect="1"/>
          </p:cNvPicPr>
          <p:nvPr/>
        </p:nvPicPr>
        <p:blipFill>
          <a:blip r:embed="rId8">
            <a:extLst/>
          </a:blip>
          <a:stretch>
            <a:fillRect/>
          </a:stretch>
        </p:blipFill>
        <p:spPr>
          <a:xfrm>
            <a:off x="4631344" y="1177646"/>
            <a:ext cx="856817" cy="848270"/>
          </a:xfrm>
          <a:prstGeom prst="rect">
            <a:avLst/>
          </a:prstGeom>
          <a:ln w="12700">
            <a:miter lim="400000"/>
          </a:ln>
        </p:spPr>
      </p:pic>
      <p:sp>
        <p:nvSpPr>
          <p:cNvPr id="143" name="Shape 143"/>
          <p:cNvSpPr/>
          <p:nvPr/>
        </p:nvSpPr>
        <p:spPr>
          <a:xfrm>
            <a:off x="6552914" y="2559419"/>
            <a:ext cx="897895" cy="315471"/>
          </a:xfrm>
          <a:prstGeom prst="rect">
            <a:avLst/>
          </a:prstGeom>
          <a:ln w="12700">
            <a:miter lim="400000"/>
          </a:ln>
          <a:extLst>
            <a:ext uri="{C572A759-6A51-4108-AA02-DFA0A04FC94B}">
              <ma14:wrappingTextBoxFlag xmlns:ma14="http://schemas.microsoft.com/office/mac/drawingml/2011/main" val="1"/>
            </a:ext>
          </a:extLst>
        </p:spPr>
        <p:txBody>
          <a:bodyPr wrap="none" lIns="19050" tIns="19050" rIns="19050" bIns="19050" anchor="ctr">
            <a:spAutoFit/>
          </a:bodyPr>
          <a:lstStyle>
            <a:lvl1pPr>
              <a:defRPr b="1">
                <a:latin typeface="Helvetica"/>
                <a:ea typeface="Helvetica"/>
                <a:cs typeface="Helvetica"/>
                <a:sym typeface="Helvetica"/>
              </a:defRPr>
            </a:lvl1pPr>
          </a:lstStyle>
          <a:p>
            <a:r>
              <a:t>Storage</a:t>
            </a:r>
          </a:p>
        </p:txBody>
      </p:sp>
      <p:sp>
        <p:nvSpPr>
          <p:cNvPr id="144" name="Shape 144"/>
          <p:cNvSpPr/>
          <p:nvPr/>
        </p:nvSpPr>
        <p:spPr>
          <a:xfrm>
            <a:off x="2570272" y="1631234"/>
            <a:ext cx="1038746" cy="592470"/>
          </a:xfrm>
          <a:prstGeom prst="rect">
            <a:avLst/>
          </a:prstGeom>
          <a:ln w="12700">
            <a:miter lim="400000"/>
          </a:ln>
          <a:extLst>
            <a:ext uri="{C572A759-6A51-4108-AA02-DFA0A04FC94B}">
              <ma14:wrappingTextBoxFlag xmlns:ma14="http://schemas.microsoft.com/office/mac/drawingml/2011/main" val="1"/>
            </a:ext>
          </a:extLst>
        </p:spPr>
        <p:txBody>
          <a:bodyPr wrap="none" lIns="19050" tIns="19050" rIns="19050" bIns="19050" anchor="ctr">
            <a:spAutoFit/>
          </a:bodyPr>
          <a:lstStyle/>
          <a:p>
            <a:pPr>
              <a:defRPr b="1">
                <a:latin typeface="Helvetica"/>
                <a:ea typeface="Helvetica"/>
                <a:cs typeface="Helvetica"/>
                <a:sym typeface="Helvetica"/>
              </a:defRPr>
            </a:pPr>
            <a:r>
              <a:t>Compute</a:t>
            </a:r>
          </a:p>
          <a:p>
            <a:pPr>
              <a:defRPr b="1">
                <a:latin typeface="Helvetica"/>
                <a:ea typeface="Helvetica"/>
                <a:cs typeface="Helvetica"/>
                <a:sym typeface="Helvetica"/>
              </a:defRPr>
            </a:pPr>
            <a:r>
              <a:t>Servers</a:t>
            </a:r>
          </a:p>
        </p:txBody>
      </p:sp>
      <p:sp>
        <p:nvSpPr>
          <p:cNvPr id="145" name="Shape 145"/>
          <p:cNvSpPr/>
          <p:nvPr/>
        </p:nvSpPr>
        <p:spPr>
          <a:xfrm>
            <a:off x="2228146" y="3672890"/>
            <a:ext cx="897682" cy="315471"/>
          </a:xfrm>
          <a:prstGeom prst="rect">
            <a:avLst/>
          </a:prstGeom>
          <a:ln w="12700">
            <a:miter lim="400000"/>
          </a:ln>
          <a:extLst>
            <a:ext uri="{C572A759-6A51-4108-AA02-DFA0A04FC94B}">
              <ma14:wrappingTextBoxFlag xmlns:ma14="http://schemas.microsoft.com/office/mac/drawingml/2011/main" val="1"/>
            </a:ext>
          </a:extLst>
        </p:spPr>
        <p:txBody>
          <a:bodyPr wrap="none" lIns="19050" tIns="19050" rIns="19050" bIns="19050" anchor="ctr">
            <a:spAutoFit/>
          </a:bodyPr>
          <a:lstStyle>
            <a:lvl1pPr>
              <a:defRPr b="1">
                <a:latin typeface="Helvetica"/>
                <a:ea typeface="Helvetica"/>
                <a:cs typeface="Helvetica"/>
                <a:sym typeface="Helvetica"/>
              </a:defRPr>
            </a:lvl1pPr>
          </a:lstStyle>
          <a:p>
            <a:r>
              <a:t>Internet</a:t>
            </a:r>
          </a:p>
        </p:txBody>
      </p:sp>
      <p:sp>
        <p:nvSpPr>
          <p:cNvPr id="146" name="Shape 146"/>
          <p:cNvSpPr/>
          <p:nvPr/>
        </p:nvSpPr>
        <p:spPr>
          <a:xfrm>
            <a:off x="4117031" y="427760"/>
            <a:ext cx="1891568" cy="346249"/>
          </a:xfrm>
          <a:prstGeom prst="rect">
            <a:avLst/>
          </a:prstGeom>
          <a:ln w="12700">
            <a:miter lim="400000"/>
          </a:ln>
          <a:extLst>
            <a:ext uri="{C572A759-6A51-4108-AA02-DFA0A04FC94B}">
              <ma14:wrappingTextBoxFlag xmlns:ma14="http://schemas.microsoft.com/office/mac/drawingml/2011/main" val="1"/>
            </a:ext>
          </a:extLst>
        </p:spPr>
        <p:txBody>
          <a:bodyPr wrap="none" lIns="19050" tIns="19050" rIns="19050" bIns="19050" anchor="ctr">
            <a:spAutoFit/>
          </a:bodyPr>
          <a:lstStyle>
            <a:lvl1pPr>
              <a:defRPr sz="6400" b="1">
                <a:solidFill>
                  <a:schemeClr val="accent1">
                    <a:hueOff val="47394"/>
                    <a:satOff val="-25753"/>
                    <a:lumOff val="-7544"/>
                  </a:schemeClr>
                </a:solidFill>
                <a:latin typeface="Helvetica"/>
                <a:ea typeface="Helvetica"/>
                <a:cs typeface="Helvetica"/>
                <a:sym typeface="Helvetica"/>
              </a:defRPr>
            </a:lvl1pPr>
          </a:lstStyle>
          <a:p>
            <a:r>
              <a:rPr sz="2000" dirty="0">
                <a:solidFill>
                  <a:srgbClr val="1F4C90"/>
                </a:solidFill>
              </a:rPr>
              <a:t>Cloud Services</a:t>
            </a:r>
          </a:p>
        </p:txBody>
      </p:sp>
      <p:grpSp>
        <p:nvGrpSpPr>
          <p:cNvPr id="149" name="Group 149"/>
          <p:cNvGrpSpPr/>
          <p:nvPr/>
        </p:nvGrpSpPr>
        <p:grpSpPr>
          <a:xfrm>
            <a:off x="364159" y="3356197"/>
            <a:ext cx="1359874" cy="1260143"/>
            <a:chOff x="0" y="0"/>
            <a:chExt cx="3626328" cy="3360380"/>
          </a:xfrm>
        </p:grpSpPr>
        <p:pic>
          <p:nvPicPr>
            <p:cNvPr id="147" name="User.png"/>
            <p:cNvPicPr>
              <a:picLocks noChangeAspect="1"/>
            </p:cNvPicPr>
            <p:nvPr/>
          </p:nvPicPr>
          <p:blipFill>
            <a:blip r:embed="rId9">
              <a:extLst/>
            </a:blip>
            <a:stretch>
              <a:fillRect/>
            </a:stretch>
          </p:blipFill>
          <p:spPr>
            <a:xfrm>
              <a:off x="0" y="0"/>
              <a:ext cx="1503077" cy="3360381"/>
            </a:xfrm>
            <a:prstGeom prst="rect">
              <a:avLst/>
            </a:prstGeom>
            <a:ln w="12700" cap="flat">
              <a:noFill/>
              <a:miter lim="400000"/>
            </a:ln>
            <a:effectLst/>
          </p:spPr>
        </p:pic>
        <p:pic>
          <p:nvPicPr>
            <p:cNvPr id="148" name="Terminal.png"/>
            <p:cNvPicPr>
              <a:picLocks noChangeAspect="1"/>
            </p:cNvPicPr>
            <p:nvPr/>
          </p:nvPicPr>
          <p:blipFill>
            <a:blip r:embed="rId10">
              <a:extLst/>
            </a:blip>
            <a:stretch>
              <a:fillRect/>
            </a:stretch>
          </p:blipFill>
          <p:spPr>
            <a:xfrm>
              <a:off x="1558310" y="121241"/>
              <a:ext cx="2068019" cy="2007785"/>
            </a:xfrm>
            <a:prstGeom prst="rect">
              <a:avLst/>
            </a:prstGeom>
            <a:ln w="12700" cap="flat">
              <a:noFill/>
              <a:miter lim="400000"/>
            </a:ln>
            <a:effectLst/>
          </p:spPr>
        </p:pic>
      </p:grpSp>
      <p:sp>
        <p:nvSpPr>
          <p:cNvPr id="150" name="Shape 150"/>
          <p:cNvSpPr/>
          <p:nvPr/>
        </p:nvSpPr>
        <p:spPr>
          <a:xfrm>
            <a:off x="853665" y="4214046"/>
            <a:ext cx="1128514" cy="592470"/>
          </a:xfrm>
          <a:prstGeom prst="rect">
            <a:avLst/>
          </a:prstGeom>
          <a:ln w="12700">
            <a:miter lim="400000"/>
          </a:ln>
          <a:extLst>
            <a:ext uri="{C572A759-6A51-4108-AA02-DFA0A04FC94B}">
              <ma14:wrappingTextBoxFlag xmlns:ma14="http://schemas.microsoft.com/office/mac/drawingml/2011/main" val="1"/>
            </a:ext>
          </a:extLst>
        </p:spPr>
        <p:txBody>
          <a:bodyPr wrap="none" lIns="19050" tIns="19050" rIns="19050" bIns="19050" anchor="ctr">
            <a:spAutoFit/>
          </a:bodyPr>
          <a:lstStyle/>
          <a:p>
            <a:pPr>
              <a:defRPr b="1">
                <a:latin typeface="Helvetica"/>
                <a:ea typeface="Helvetica"/>
                <a:cs typeface="Helvetica"/>
                <a:sym typeface="Helvetica"/>
              </a:defRPr>
            </a:pPr>
            <a:r>
              <a:t>Your</a:t>
            </a:r>
          </a:p>
          <a:p>
            <a:pPr>
              <a:defRPr b="1">
                <a:latin typeface="Helvetica"/>
                <a:ea typeface="Helvetica"/>
                <a:cs typeface="Helvetica"/>
                <a:sym typeface="Helvetica"/>
              </a:defRPr>
            </a:pPr>
            <a:r>
              <a:t>Computer</a:t>
            </a:r>
          </a:p>
        </p:txBody>
      </p:sp>
      <p:grpSp>
        <p:nvGrpSpPr>
          <p:cNvPr id="153" name="Group 153"/>
          <p:cNvGrpSpPr/>
          <p:nvPr/>
        </p:nvGrpSpPr>
        <p:grpSpPr>
          <a:xfrm>
            <a:off x="7166503" y="3430893"/>
            <a:ext cx="1198655" cy="1110748"/>
            <a:chOff x="0" y="0"/>
            <a:chExt cx="3196412" cy="2961993"/>
          </a:xfrm>
        </p:grpSpPr>
        <p:pic>
          <p:nvPicPr>
            <p:cNvPr id="151" name="User.png"/>
            <p:cNvPicPr>
              <a:picLocks noChangeAspect="1"/>
            </p:cNvPicPr>
            <p:nvPr/>
          </p:nvPicPr>
          <p:blipFill>
            <a:blip r:embed="rId9">
              <a:extLst/>
            </a:blip>
            <a:stretch>
              <a:fillRect/>
            </a:stretch>
          </p:blipFill>
          <p:spPr>
            <a:xfrm>
              <a:off x="0" y="0"/>
              <a:ext cx="1324881" cy="2961994"/>
            </a:xfrm>
            <a:prstGeom prst="rect">
              <a:avLst/>
            </a:prstGeom>
            <a:ln w="12700" cap="flat">
              <a:noFill/>
              <a:miter lim="400000"/>
            </a:ln>
            <a:effectLst/>
          </p:spPr>
        </p:pic>
        <p:pic>
          <p:nvPicPr>
            <p:cNvPr id="152" name="Terminal.png"/>
            <p:cNvPicPr>
              <a:picLocks noChangeAspect="1"/>
            </p:cNvPicPr>
            <p:nvPr/>
          </p:nvPicPr>
          <p:blipFill>
            <a:blip r:embed="rId10">
              <a:extLst/>
            </a:blip>
            <a:stretch>
              <a:fillRect/>
            </a:stretch>
          </p:blipFill>
          <p:spPr>
            <a:xfrm>
              <a:off x="1373566" y="106867"/>
              <a:ext cx="1822847" cy="1769754"/>
            </a:xfrm>
            <a:prstGeom prst="rect">
              <a:avLst/>
            </a:prstGeom>
            <a:ln w="12700" cap="flat">
              <a:noFill/>
              <a:miter lim="400000"/>
            </a:ln>
            <a:effectLst/>
          </p:spPr>
        </p:pic>
      </p:grpSp>
      <p:sp>
        <p:nvSpPr>
          <p:cNvPr id="154" name="Shape 154"/>
          <p:cNvSpPr/>
          <p:nvPr/>
        </p:nvSpPr>
        <p:spPr>
          <a:xfrm>
            <a:off x="7168235" y="4562606"/>
            <a:ext cx="1410730" cy="315471"/>
          </a:xfrm>
          <a:prstGeom prst="rect">
            <a:avLst/>
          </a:prstGeom>
          <a:ln w="12700">
            <a:miter lim="400000"/>
          </a:ln>
          <a:extLst>
            <a:ext uri="{C572A759-6A51-4108-AA02-DFA0A04FC94B}">
              <ma14:wrappingTextBoxFlag xmlns:ma14="http://schemas.microsoft.com/office/mac/drawingml/2011/main" val="1"/>
            </a:ext>
          </a:extLst>
        </p:spPr>
        <p:txBody>
          <a:bodyPr wrap="none" lIns="19050" tIns="19050" rIns="19050" bIns="19050" anchor="ctr">
            <a:spAutoFit/>
          </a:bodyPr>
          <a:lstStyle>
            <a:lvl1pPr>
              <a:defRPr b="1">
                <a:latin typeface="Helvetica"/>
                <a:ea typeface="Helvetica"/>
                <a:cs typeface="Helvetica"/>
                <a:sym typeface="Helvetica"/>
              </a:defRPr>
            </a:lvl1pPr>
          </a:lstStyle>
          <a:p>
            <a:r>
              <a:rPr dirty="0"/>
              <a:t>Collaborator</a:t>
            </a:r>
          </a:p>
        </p:txBody>
      </p:sp>
    </p:spTree>
    <p:extLst>
      <p:ext uri="{BB962C8B-B14F-4D97-AF65-F5344CB8AC3E}">
        <p14:creationId xmlns:p14="http://schemas.microsoft.com/office/powerpoint/2010/main" val="40995945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2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4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p:tmAbs val="0"/>
                                  </p:iterate>
                                  <p:childTnLst>
                                    <p:set>
                                      <p:cBhvr>
                                        <p:cTn id="13" fill="hold"/>
                                        <p:tgtEl>
                                          <p:spTgt spid="120"/>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iterate>
                                    <p:tmAbs val="0"/>
                                  </p:iterate>
                                  <p:childTnLst>
                                    <p:set>
                                      <p:cBhvr>
                                        <p:cTn id="16" fill="hold"/>
                                        <p:tgtEl>
                                          <p:spTgt spid="123"/>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iterate>
                                    <p:tmAbs val="0"/>
                                  </p:iterate>
                                  <p:childTnLst>
                                    <p:set>
                                      <p:cBhvr>
                                        <p:cTn id="19" fill="hold"/>
                                        <p:tgtEl>
                                          <p:spTgt spid="124"/>
                                        </p:tgtEl>
                                        <p:attrNameLst>
                                          <p:attrName>style.visibility</p:attrName>
                                        </p:attrNameLst>
                                      </p:cBhvr>
                                      <p:to>
                                        <p:strVal val="visible"/>
                                      </p:to>
                                    </p:set>
                                  </p:childTnLst>
                                </p:cTn>
                              </p:par>
                              <p:par>
                                <p:cTn id="20" presetID="1" presetClass="entr" presetSubtype="0" fill="hold" grpId="0" nodeType="withEffect">
                                  <p:stCondLst>
                                    <p:cond delay="0"/>
                                  </p:stCondLst>
                                  <p:iterate>
                                    <p:tmAbs val="0"/>
                                  </p:iterate>
                                  <p:childTnLst>
                                    <p:set>
                                      <p:cBhvr>
                                        <p:cTn id="21" fill="hold"/>
                                        <p:tgtEl>
                                          <p:spTgt spid="14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iterate>
                                    <p:tmAbs val="0"/>
                                  </p:iterate>
                                  <p:childTnLst>
                                    <p:set>
                                      <p:cBhvr>
                                        <p:cTn id="25" fill="hold"/>
                                        <p:tgtEl>
                                          <p:spTgt spid="136"/>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iterate>
                                    <p:tmAbs val="0"/>
                                  </p:iterate>
                                  <p:childTnLst>
                                    <p:set>
                                      <p:cBhvr>
                                        <p:cTn id="28" fill="hold"/>
                                        <p:tgtEl>
                                          <p:spTgt spid="137"/>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iterate>
                                    <p:tmAbs val="0"/>
                                  </p:iterate>
                                  <p:childTnLst>
                                    <p:set>
                                      <p:cBhvr>
                                        <p:cTn id="31" fill="hold"/>
                                        <p:tgtEl>
                                          <p:spTgt spid="138"/>
                                        </p:tgtEl>
                                        <p:attrNameLst>
                                          <p:attrName>style.visibility</p:attrName>
                                        </p:attrNameLst>
                                      </p:cBhvr>
                                      <p:to>
                                        <p:strVal val="visible"/>
                                      </p:to>
                                    </p:set>
                                  </p:childTnLst>
                                </p:cTn>
                              </p:par>
                              <p:par>
                                <p:cTn id="32" presetID="1" presetClass="entr" presetSubtype="0" fill="hold" grpId="0" nodeType="withEffect">
                                  <p:stCondLst>
                                    <p:cond delay="0"/>
                                  </p:stCondLst>
                                  <p:iterate>
                                    <p:tmAbs val="0"/>
                                  </p:iterate>
                                  <p:childTnLst>
                                    <p:set>
                                      <p:cBhvr>
                                        <p:cTn id="33" fill="hold"/>
                                        <p:tgtEl>
                                          <p:spTgt spid="143"/>
                                        </p:tgtEl>
                                        <p:attrNameLst>
                                          <p:attrName>style.visibility</p:attrName>
                                        </p:attrNameLst>
                                      </p:cBhvr>
                                      <p:to>
                                        <p:strVal val="visible"/>
                                      </p:to>
                                    </p:set>
                                  </p:childTnLst>
                                </p:cTn>
                              </p:par>
                              <p:par>
                                <p:cTn id="34" presetID="1" presetClass="entr" presetSubtype="0" fill="hold" grpId="0" nodeType="withEffect">
                                  <p:stCondLst>
                                    <p:cond delay="0"/>
                                  </p:stCondLst>
                                  <p:iterate>
                                    <p:tmAbs val="0"/>
                                  </p:iterate>
                                  <p:childTnLst>
                                    <p:set>
                                      <p:cBhvr>
                                        <p:cTn id="35" fill="hold"/>
                                        <p:tgtEl>
                                          <p:spTgt spid="13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iterate>
                                    <p:tmAbs val="0"/>
                                  </p:iterate>
                                  <p:childTnLst>
                                    <p:set>
                                      <p:cBhvr>
                                        <p:cTn id="39" fill="hold"/>
                                        <p:tgtEl>
                                          <p:spTgt spid="121"/>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iterate>
                                    <p:tmAbs val="0"/>
                                  </p:iterate>
                                  <p:childTnLst>
                                    <p:set>
                                      <p:cBhvr>
                                        <p:cTn id="42" fill="hold"/>
                                        <p:tgtEl>
                                          <p:spTgt spid="1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p:tmAbs val="0"/>
                                  </p:iterate>
                                  <p:childTnLst>
                                    <p:set>
                                      <p:cBhvr>
                                        <p:cTn id="46" fill="hold"/>
                                        <p:tgtEl>
                                          <p:spTgt spid="141"/>
                                        </p:tgtEl>
                                        <p:attrNameLst>
                                          <p:attrName>style.visibility</p:attrName>
                                        </p:attrNameLst>
                                      </p:cBhvr>
                                      <p:to>
                                        <p:strVal val="visible"/>
                                      </p:to>
                                    </p:set>
                                  </p:childTnLst>
                                </p:cTn>
                              </p:par>
                              <p:par>
                                <p:cTn id="47" presetID="1" presetClass="entr" presetSubtype="0" fill="hold" grpId="0" nodeType="withEffect">
                                  <p:stCondLst>
                                    <p:cond delay="0"/>
                                  </p:stCondLst>
                                  <p:iterate>
                                    <p:tmAbs val="0"/>
                                  </p:iterate>
                                  <p:childTnLst>
                                    <p:set>
                                      <p:cBhvr>
                                        <p:cTn id="48" fill="hold"/>
                                        <p:tgtEl>
                                          <p:spTgt spid="142"/>
                                        </p:tgtEl>
                                        <p:attrNameLst>
                                          <p:attrName>style.visibility</p:attrName>
                                        </p:attrNameLst>
                                      </p:cBhvr>
                                      <p:to>
                                        <p:strVal val="visible"/>
                                      </p:to>
                                    </p:set>
                                  </p:childTnLst>
                                </p:cTn>
                              </p:par>
                              <p:par>
                                <p:cTn id="49" presetID="1" presetClass="entr" presetSubtype="0" fill="hold" grpId="0" nodeType="withEffect">
                                  <p:stCondLst>
                                    <p:cond delay="0"/>
                                  </p:stCondLst>
                                  <p:iterate>
                                    <p:tmAbs val="0"/>
                                  </p:iterate>
                                  <p:childTnLst>
                                    <p:set>
                                      <p:cBhvr>
                                        <p:cTn id="50" fill="hold"/>
                                        <p:tgtEl>
                                          <p:spTgt spid="140"/>
                                        </p:tgtEl>
                                        <p:attrNameLst>
                                          <p:attrName>style.visibility</p:attrName>
                                        </p:attrNameLst>
                                      </p:cBhvr>
                                      <p:to>
                                        <p:strVal val="visible"/>
                                      </p:to>
                                    </p:set>
                                  </p:childTnLst>
                                </p:cTn>
                              </p:par>
                              <p:par>
                                <p:cTn id="51" presetID="1" presetClass="entr" presetSubtype="0" fill="hold" grpId="0" nodeType="withEffect">
                                  <p:stCondLst>
                                    <p:cond delay="0"/>
                                  </p:stCondLst>
                                  <p:iterate>
                                    <p:tmAbs val="0"/>
                                  </p:iterate>
                                  <p:childTnLst>
                                    <p:set>
                                      <p:cBhvr>
                                        <p:cTn id="52" fill="hold"/>
                                        <p:tgtEl>
                                          <p:spTgt spid="13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iterate>
                                    <p:tmAbs val="0"/>
                                  </p:iterate>
                                  <p:childTnLst>
                                    <p:set>
                                      <p:cBhvr>
                                        <p:cTn id="56" fill="hold"/>
                                        <p:tgtEl>
                                          <p:spTgt spid="153"/>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0"/>
                                  </p:stCondLst>
                                  <p:iterate>
                                    <p:tmAbs val="0"/>
                                  </p:iterate>
                                  <p:childTnLst>
                                    <p:set>
                                      <p:cBhvr>
                                        <p:cTn id="59" fill="hold"/>
                                        <p:tgtEl>
                                          <p:spTgt spid="154"/>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0" nodeType="afterEffect">
                                  <p:stCondLst>
                                    <p:cond delay="0"/>
                                  </p:stCondLst>
                                  <p:iterate>
                                    <p:tmAbs val="0"/>
                                  </p:iterate>
                                  <p:childTnLst>
                                    <p:set>
                                      <p:cBhvr>
                                        <p:cTn id="62" fill="hold"/>
                                        <p:tgtEl>
                                          <p:spTgt spid="1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iterate>
                                    <p:tmAbs val="0"/>
                                  </p:iterate>
                                  <p:childTnLst>
                                    <p:set>
                                      <p:cBhvr>
                                        <p:cTn id="66" fill="hold">
                                          <p:stCondLst>
                                            <p:cond delay="0"/>
                                          </p:stCondLst>
                                        </p:cTn>
                                        <p:tgtEl>
                                          <p:spTgt spid="141"/>
                                        </p:tgtEl>
                                        <p:attrNameLst>
                                          <p:attrName>style.visibility</p:attrName>
                                        </p:attrNameLst>
                                      </p:cBhvr>
                                      <p:to>
                                        <p:strVal val="hidden"/>
                                      </p:to>
                                    </p:set>
                                  </p:childTnLst>
                                </p:cTn>
                              </p:par>
                              <p:par>
                                <p:cTn id="67" presetID="1" presetClass="exit" presetSubtype="0" fill="hold" grpId="1" nodeType="withEffect">
                                  <p:stCondLst>
                                    <p:cond delay="0"/>
                                  </p:stCondLst>
                                  <p:iterate>
                                    <p:tmAbs val="0"/>
                                  </p:iterate>
                                  <p:childTnLst>
                                    <p:set>
                                      <p:cBhvr>
                                        <p:cTn id="68" fill="hold">
                                          <p:stCondLst>
                                            <p:cond delay="0"/>
                                          </p:stCondLst>
                                        </p:cTn>
                                        <p:tgtEl>
                                          <p:spTgt spid="142"/>
                                        </p:tgtEl>
                                        <p:attrNameLst>
                                          <p:attrName>style.visibility</p:attrName>
                                        </p:attrNameLst>
                                      </p:cBhvr>
                                      <p:to>
                                        <p:strVal val="hidden"/>
                                      </p:to>
                                    </p:set>
                                  </p:childTnLst>
                                </p:cTn>
                              </p:par>
                              <p:par>
                                <p:cTn id="69" presetID="1" presetClass="exit" presetSubtype="0" fill="hold" grpId="1" nodeType="withEffect">
                                  <p:stCondLst>
                                    <p:cond delay="0"/>
                                  </p:stCondLst>
                                  <p:iterate>
                                    <p:tmAbs val="0"/>
                                  </p:iterate>
                                  <p:childTnLst>
                                    <p:set>
                                      <p:cBhvr>
                                        <p:cTn id="70" fill="hold">
                                          <p:stCondLst>
                                            <p:cond delay="0"/>
                                          </p:stCondLst>
                                        </p:cTn>
                                        <p:tgtEl>
                                          <p:spTgt spid="140"/>
                                        </p:tgtEl>
                                        <p:attrNameLst>
                                          <p:attrName>style.visibility</p:attrName>
                                        </p:attrNameLst>
                                      </p:cBhvr>
                                      <p:to>
                                        <p:strVal val="hidden"/>
                                      </p:to>
                                    </p:set>
                                  </p:childTnLst>
                                </p:cTn>
                              </p:par>
                              <p:par>
                                <p:cTn id="71" presetID="1" presetClass="exit" presetSubtype="0" fill="hold" grpId="1" nodeType="withEffect">
                                  <p:stCondLst>
                                    <p:cond delay="0"/>
                                  </p:stCondLst>
                                  <p:iterate>
                                    <p:tmAbs val="0"/>
                                  </p:iterate>
                                  <p:childTnLst>
                                    <p:set>
                                      <p:cBhvr>
                                        <p:cTn id="72" fill="hold">
                                          <p:stCondLst>
                                            <p:cond delay="0"/>
                                          </p:stCondLst>
                                        </p:cTn>
                                        <p:tgtEl>
                                          <p:spTgt spid="139"/>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54"/>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153"/>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1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advAuto="0"/>
      <p:bldP spid="120" grpId="0" animBg="1" advAuto="0"/>
      <p:bldP spid="121" grpId="0" animBg="1" advAuto="0"/>
      <p:bldP spid="122" grpId="0" animBg="1" advAuto="0"/>
      <p:bldP spid="123" grpId="0" animBg="1" advAuto="0"/>
      <p:bldP spid="124" grpId="0" animBg="1" advAuto="0"/>
      <p:bldP spid="135" grpId="0" animBg="1" advAuto="0"/>
      <p:bldP spid="136" grpId="0" animBg="1" advAuto="0"/>
      <p:bldP spid="137" grpId="0" animBg="1" advAuto="0"/>
      <p:bldP spid="138" grpId="0" animBg="1" advAuto="0"/>
      <p:bldP spid="139" grpId="0" animBg="1" advAuto="0"/>
      <p:bldP spid="139" grpId="1" animBg="1" advAuto="0"/>
      <p:bldP spid="140" grpId="0" animBg="1" advAuto="0"/>
      <p:bldP spid="140" grpId="1" animBg="1" advAuto="0"/>
      <p:bldP spid="141" grpId="0" animBg="1" advAuto="0"/>
      <p:bldP spid="141" grpId="1" animBg="1" advAuto="0"/>
      <p:bldP spid="142" grpId="0" animBg="1" advAuto="0"/>
      <p:bldP spid="142" grpId="1" animBg="1" advAuto="0"/>
      <p:bldP spid="143" grpId="0" animBg="1" advAuto="0"/>
      <p:bldP spid="144" grpId="0" animBg="1" advAuto="0"/>
      <p:bldP spid="145" grpId="0" animBg="1" advAuto="0"/>
      <p:bldP spid="146" grpId="0" animBg="1" advAuto="0"/>
      <p:bldP spid="153" grpId="0" animBg="1" advAuto="0"/>
      <p:bldP spid="154" grpId="0" animBg="1" advAuto="0"/>
      <p:bldP spid="15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cloud computing</a:t>
            </a:r>
            <a:endParaRPr lang="en-US" dirty="0"/>
          </a:p>
        </p:txBody>
      </p:sp>
      <p:sp>
        <p:nvSpPr>
          <p:cNvPr id="3" name="Content Placeholder 2"/>
          <p:cNvSpPr>
            <a:spLocks noGrp="1"/>
          </p:cNvSpPr>
          <p:nvPr>
            <p:ph idx="1"/>
          </p:nvPr>
        </p:nvSpPr>
        <p:spPr>
          <a:xfrm>
            <a:off x="457200" y="1469929"/>
            <a:ext cx="8229600" cy="3124694"/>
          </a:xfrm>
        </p:spPr>
        <p:txBody>
          <a:bodyPr/>
          <a:lstStyle/>
          <a:p>
            <a:pPr marL="0" lvl="0" indent="0">
              <a:buNone/>
            </a:pPr>
            <a:r>
              <a:rPr lang="en-US" dirty="0"/>
              <a:t>Simply put, cloud computing means: </a:t>
            </a:r>
          </a:p>
          <a:p>
            <a:pPr marL="0" lvl="0" indent="0">
              <a:buNone/>
            </a:pPr>
            <a:endParaRPr lang="en-US" dirty="0"/>
          </a:p>
          <a:p>
            <a:pPr marL="0" lvl="0" indent="0">
              <a:buNone/>
            </a:pPr>
            <a:r>
              <a:rPr lang="en-US" dirty="0"/>
              <a:t>Storing and accessing </a:t>
            </a:r>
            <a:r>
              <a:rPr lang="en-US" b="1" dirty="0">
                <a:sym typeface="Helvetica"/>
              </a:rPr>
              <a:t>data and programs</a:t>
            </a:r>
            <a:r>
              <a:rPr lang="en-US" b="1" i="1" dirty="0"/>
              <a:t> </a:t>
            </a:r>
            <a:r>
              <a:rPr lang="en-US" i="1" dirty="0"/>
              <a:t>over the Internet</a:t>
            </a:r>
            <a:r>
              <a:rPr lang="en-US" dirty="0"/>
              <a:t> instead of on your own computers hard drive</a:t>
            </a:r>
            <a:r>
              <a:rPr lang="en-US" dirty="0" smtClean="0"/>
              <a:t>.</a:t>
            </a:r>
          </a:p>
          <a:p>
            <a:pPr marL="0" lvl="0" indent="0">
              <a:buNone/>
            </a:pPr>
            <a:endParaRPr lang="en-US" dirty="0"/>
          </a:p>
          <a:p>
            <a:pPr marL="0" lvl="0" indent="0">
              <a:buNone/>
            </a:pPr>
            <a:r>
              <a:rPr lang="en-US" dirty="0" smtClean="0"/>
              <a:t>You local computer is only used to connect to and control the resources.</a:t>
            </a:r>
            <a:endParaRPr lang="en-US" dirty="0"/>
          </a:p>
        </p:txBody>
      </p:sp>
    </p:spTree>
    <p:extLst>
      <p:ext uri="{BB962C8B-B14F-4D97-AF65-F5344CB8AC3E}">
        <p14:creationId xmlns:p14="http://schemas.microsoft.com/office/powerpoint/2010/main" val="3841455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Why is this good?</a:t>
            </a:r>
            <a:endParaRPr lang="en-US" dirty="0"/>
          </a:p>
        </p:txBody>
      </p:sp>
      <p:sp>
        <p:nvSpPr>
          <p:cNvPr id="3" name="Content Placeholder 2"/>
          <p:cNvSpPr>
            <a:spLocks noGrp="1"/>
          </p:cNvSpPr>
          <p:nvPr>
            <p:ph idx="1"/>
          </p:nvPr>
        </p:nvSpPr>
        <p:spPr/>
        <p:txBody>
          <a:bodyPr>
            <a:normAutofit/>
          </a:bodyPr>
          <a:lstStyle/>
          <a:p>
            <a:pPr lvl="0"/>
            <a:r>
              <a:rPr lang="en-US" dirty="0" smtClean="0"/>
              <a:t>Imagine your research analysis software needs lots of computing power and storage.</a:t>
            </a:r>
          </a:p>
          <a:p>
            <a:pPr lvl="0"/>
            <a:r>
              <a:rPr lang="en-US" dirty="0" smtClean="0"/>
              <a:t>Your research organization may not be able to provide you with enough resources easily.</a:t>
            </a:r>
          </a:p>
          <a:p>
            <a:pPr lvl="0"/>
            <a:r>
              <a:rPr lang="en-US" dirty="0" smtClean="0"/>
              <a:t>In the cloud, you can easily </a:t>
            </a:r>
            <a:r>
              <a:rPr lang="en-US" b="1" dirty="0" smtClean="0">
                <a:sym typeface="Helvetica"/>
              </a:rPr>
              <a:t>scale up</a:t>
            </a:r>
            <a:r>
              <a:rPr lang="en-US" b="1" dirty="0" smtClean="0"/>
              <a:t> </a:t>
            </a:r>
            <a:r>
              <a:rPr lang="en-US" dirty="0" smtClean="0"/>
              <a:t>to the amount of resources you require at a time.</a:t>
            </a:r>
          </a:p>
          <a:p>
            <a:pPr lvl="0"/>
            <a:r>
              <a:rPr lang="en-US" dirty="0" smtClean="0"/>
              <a:t>This model is commonly known as “pay-per-use”</a:t>
            </a:r>
            <a:endParaRPr lang="en-US" dirty="0"/>
          </a:p>
        </p:txBody>
      </p:sp>
    </p:spTree>
    <p:extLst>
      <p:ext uri="{BB962C8B-B14F-4D97-AF65-F5344CB8AC3E}">
        <p14:creationId xmlns:p14="http://schemas.microsoft.com/office/powerpoint/2010/main" val="207877239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is this good?</a:t>
            </a:r>
            <a:endParaRPr lang="en-US" dirty="0"/>
          </a:p>
        </p:txBody>
      </p:sp>
      <p:sp>
        <p:nvSpPr>
          <p:cNvPr id="3" name="Content Placeholder 2"/>
          <p:cNvSpPr>
            <a:spLocks noGrp="1"/>
          </p:cNvSpPr>
          <p:nvPr>
            <p:ph sz="half" idx="1"/>
          </p:nvPr>
        </p:nvSpPr>
        <p:spPr/>
        <p:txBody>
          <a:bodyPr>
            <a:normAutofit fontScale="92500" lnSpcReduction="10000"/>
          </a:bodyPr>
          <a:lstStyle/>
          <a:p>
            <a:pPr lvl="0"/>
            <a:r>
              <a:rPr lang="en-US" dirty="0"/>
              <a:t>E</a:t>
            </a:r>
            <a:r>
              <a:rPr lang="en-US" dirty="0" smtClean="0"/>
              <a:t>asily provide </a:t>
            </a:r>
            <a:r>
              <a:rPr lang="en-US" b="1" dirty="0" smtClean="0">
                <a:sym typeface="Helvetica"/>
              </a:rPr>
              <a:t>access to collaborators</a:t>
            </a:r>
            <a:r>
              <a:rPr lang="en-US" b="1" dirty="0" smtClean="0"/>
              <a:t> </a:t>
            </a:r>
            <a:r>
              <a:rPr lang="en-US" dirty="0" smtClean="0"/>
              <a:t>to the same resources.</a:t>
            </a:r>
          </a:p>
          <a:p>
            <a:pPr lvl="0"/>
            <a:r>
              <a:rPr lang="en-US" dirty="0" smtClean="0"/>
              <a:t>Save time synchronizing the collaboration.</a:t>
            </a:r>
          </a:p>
          <a:p>
            <a:pPr lvl="0"/>
            <a:r>
              <a:rPr lang="en-US" dirty="0" smtClean="0"/>
              <a:t>There are other advantages and also drawbacks, but first let’s define cloud computing in  a bit more detail…</a:t>
            </a:r>
            <a:endParaRPr lang="en-US" dirty="0"/>
          </a:p>
        </p:txBody>
      </p:sp>
      <p:pic>
        <p:nvPicPr>
          <p:cNvPr id="5" name="Picture 4" descr="CloudServices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1735714"/>
            <a:ext cx="4103300" cy="1970389"/>
          </a:xfrm>
          <a:prstGeom prst="rect">
            <a:avLst/>
          </a:prstGeom>
        </p:spPr>
      </p:pic>
    </p:spTree>
    <p:extLst>
      <p:ext uri="{BB962C8B-B14F-4D97-AF65-F5344CB8AC3E}">
        <p14:creationId xmlns:p14="http://schemas.microsoft.com/office/powerpoint/2010/main" val="24074013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Overview of Cloud Computing and NeCTAR Services</a:t>
            </a:r>
            <a:endParaRPr lang="en-US" dirty="0"/>
          </a:p>
        </p:txBody>
      </p:sp>
      <p:sp>
        <p:nvSpPr>
          <p:cNvPr id="3" name="Content Placeholder 2"/>
          <p:cNvSpPr>
            <a:spLocks noGrp="1"/>
          </p:cNvSpPr>
          <p:nvPr>
            <p:ph idx="1"/>
          </p:nvPr>
        </p:nvSpPr>
        <p:spPr/>
        <p:txBody>
          <a:bodyPr/>
          <a:lstStyle/>
          <a:p>
            <a:pPr lvl="0"/>
            <a:r>
              <a:rPr lang="en-US" dirty="0" smtClean="0"/>
              <a:t>This course provides an introduction to the NeCTAR cloud services available to researchers across Australia</a:t>
            </a:r>
          </a:p>
          <a:p>
            <a:pPr lvl="0"/>
            <a:r>
              <a:rPr lang="en-US" dirty="0" smtClean="0"/>
              <a:t>The course is structured in 10 “Modules”</a:t>
            </a:r>
            <a:endParaRPr lang="en-US" dirty="0"/>
          </a:p>
        </p:txBody>
      </p:sp>
    </p:spTree>
    <p:extLst>
      <p:ext uri="{BB962C8B-B14F-4D97-AF65-F5344CB8AC3E}">
        <p14:creationId xmlns:p14="http://schemas.microsoft.com/office/powerpoint/2010/main" val="3108170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Cloud Computing</a:t>
            </a:r>
            <a:endParaRPr lang="en-US" dirty="0"/>
          </a:p>
        </p:txBody>
      </p:sp>
      <p:sp>
        <p:nvSpPr>
          <p:cNvPr id="5" name="Content Placeholder 4"/>
          <p:cNvSpPr>
            <a:spLocks noGrp="1"/>
          </p:cNvSpPr>
          <p:nvPr>
            <p:ph idx="1"/>
          </p:nvPr>
        </p:nvSpPr>
        <p:spPr/>
        <p:txBody>
          <a:bodyPr>
            <a:normAutofit lnSpcReduction="10000"/>
          </a:bodyPr>
          <a:lstStyle/>
          <a:p>
            <a:pPr marL="0" indent="0">
              <a:buNone/>
            </a:pPr>
            <a:r>
              <a:rPr lang="en-US" dirty="0" smtClean="0"/>
              <a:t>The </a:t>
            </a:r>
            <a:r>
              <a:rPr lang="en-US" i="1" dirty="0" smtClean="0"/>
              <a:t>National Institute for Standards and Technology (NIST) </a:t>
            </a:r>
            <a:r>
              <a:rPr lang="en-US" dirty="0" smtClean="0"/>
              <a:t>defines cloud computing as:</a:t>
            </a:r>
          </a:p>
          <a:p>
            <a:pPr marL="0" indent="0">
              <a:buNone/>
            </a:pPr>
            <a:endParaRPr lang="en-US" dirty="0"/>
          </a:p>
          <a:p>
            <a:pPr marL="0" indent="0">
              <a:buNone/>
            </a:pPr>
            <a:r>
              <a:rPr lang="en-US" dirty="0" smtClean="0"/>
              <a:t>“A model for enabling ubiquitous, convenient</a:t>
            </a:r>
            <a:r>
              <a:rPr lang="en-US" b="1" dirty="0" smtClean="0"/>
              <a:t>, </a:t>
            </a:r>
            <a:r>
              <a:rPr lang="en-US" b="1" dirty="0" smtClean="0">
                <a:sym typeface="Helvetica"/>
              </a:rPr>
              <a:t>on-demand network access to a shared pool of configurable computing resources</a:t>
            </a:r>
            <a:r>
              <a:rPr lang="en-US" dirty="0" smtClean="0"/>
              <a:t> (e.g., networks, servers, storage, applications and services) that can be </a:t>
            </a:r>
            <a:r>
              <a:rPr lang="en-US" b="1" dirty="0" smtClean="0">
                <a:sym typeface="Helvetica"/>
              </a:rPr>
              <a:t>rapidly provisioned</a:t>
            </a:r>
            <a:r>
              <a:rPr lang="en-US" dirty="0" smtClean="0">
                <a:sym typeface="Helvetica"/>
              </a:rPr>
              <a:t> and released </a:t>
            </a:r>
            <a:r>
              <a:rPr lang="en-US" dirty="0" smtClean="0"/>
              <a:t>with minimal management effort or service provider interaction”</a:t>
            </a:r>
          </a:p>
        </p:txBody>
      </p:sp>
    </p:spTree>
    <p:extLst>
      <p:ext uri="{BB962C8B-B14F-4D97-AF65-F5344CB8AC3E}">
        <p14:creationId xmlns:p14="http://schemas.microsoft.com/office/powerpoint/2010/main" val="3584086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Cloud Computing</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Five characteristics of cloud computing (according to NIST):</a:t>
            </a:r>
          </a:p>
          <a:p>
            <a:r>
              <a:rPr lang="en-US" dirty="0" smtClean="0">
                <a:sym typeface="Helvetica"/>
              </a:rPr>
              <a:t>On-demand self-service</a:t>
            </a:r>
          </a:p>
          <a:p>
            <a:pPr lvl="1"/>
            <a:r>
              <a:rPr lang="en-US" dirty="0" smtClean="0"/>
              <a:t>consumers can provision resources (e.g. computing power and storage)</a:t>
            </a:r>
          </a:p>
          <a:p>
            <a:r>
              <a:rPr lang="en-US" dirty="0" smtClean="0">
                <a:sym typeface="Helvetica"/>
              </a:rPr>
              <a:t>Broad network access</a:t>
            </a:r>
          </a:p>
          <a:p>
            <a:pPr lvl="1"/>
            <a:r>
              <a:rPr lang="en-US" dirty="0" smtClean="0"/>
              <a:t>Access of compute and storage services via a variety of devices</a:t>
            </a:r>
          </a:p>
          <a:p>
            <a:r>
              <a:rPr lang="en-US" dirty="0" smtClean="0">
                <a:sym typeface="Helvetica"/>
              </a:rPr>
              <a:t>Resource pooling</a:t>
            </a:r>
          </a:p>
          <a:p>
            <a:pPr lvl="1"/>
            <a:r>
              <a:rPr lang="en-US" dirty="0" smtClean="0"/>
              <a:t>Consumers can choose the data center, but not the specific hardware device.</a:t>
            </a:r>
          </a:p>
          <a:p>
            <a:r>
              <a:rPr lang="en-US" dirty="0" smtClean="0">
                <a:sym typeface="Helvetica"/>
              </a:rPr>
              <a:t>Rapid elasticity</a:t>
            </a:r>
          </a:p>
          <a:p>
            <a:pPr lvl="1"/>
            <a:r>
              <a:rPr lang="en-US" dirty="0" smtClean="0"/>
              <a:t>Resources are scalable (“elastic”). </a:t>
            </a:r>
          </a:p>
          <a:p>
            <a:r>
              <a:rPr lang="en-US" dirty="0" smtClean="0">
                <a:sym typeface="Helvetica"/>
              </a:rPr>
              <a:t>Measured service</a:t>
            </a:r>
          </a:p>
          <a:p>
            <a:pPr lvl="1"/>
            <a:r>
              <a:rPr lang="en-US" dirty="0" smtClean="0"/>
              <a:t>The amount of resources consumers use can be monitored and metered.</a:t>
            </a:r>
          </a:p>
        </p:txBody>
      </p:sp>
    </p:spTree>
    <p:extLst>
      <p:ext uri="{BB962C8B-B14F-4D97-AF65-F5344CB8AC3E}">
        <p14:creationId xmlns:p14="http://schemas.microsoft.com/office/powerpoint/2010/main" val="3941486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Cloud Computing</a:t>
            </a:r>
            <a:endParaRPr lang="en-US" dirty="0"/>
          </a:p>
        </p:txBody>
      </p:sp>
      <p:sp>
        <p:nvSpPr>
          <p:cNvPr id="3" name="Content Placeholder 2"/>
          <p:cNvSpPr>
            <a:spLocks noGrp="1"/>
          </p:cNvSpPr>
          <p:nvPr>
            <p:ph idx="1"/>
          </p:nvPr>
        </p:nvSpPr>
        <p:spPr/>
        <p:txBody>
          <a:bodyPr>
            <a:normAutofit/>
          </a:bodyPr>
          <a:lstStyle/>
          <a:p>
            <a:pPr marL="0" indent="0">
              <a:buNone/>
            </a:pPr>
            <a:r>
              <a:rPr lang="en-US" dirty="0"/>
              <a:t>C</a:t>
            </a:r>
            <a:r>
              <a:rPr lang="en-US" dirty="0" smtClean="0"/>
              <a:t>loud computing enables IT infrastructure to be</a:t>
            </a:r>
          </a:p>
          <a:p>
            <a:r>
              <a:rPr lang="en-US" dirty="0"/>
              <a:t>M</a:t>
            </a:r>
            <a:r>
              <a:rPr lang="en-US" dirty="0" smtClean="0"/>
              <a:t>ore flexible:</a:t>
            </a:r>
          </a:p>
          <a:p>
            <a:pPr lvl="1"/>
            <a:r>
              <a:rPr lang="en-US" dirty="0" smtClean="0"/>
              <a:t>Re-provision resources according to your needs. </a:t>
            </a:r>
          </a:p>
          <a:p>
            <a:r>
              <a:rPr lang="en-US" dirty="0"/>
              <a:t>E</a:t>
            </a:r>
            <a:r>
              <a:rPr lang="en-US" dirty="0" smtClean="0"/>
              <a:t>asier to use:</a:t>
            </a:r>
          </a:p>
          <a:p>
            <a:pPr lvl="1"/>
            <a:r>
              <a:rPr lang="en-US" dirty="0" smtClean="0"/>
              <a:t>Provision resources quickly and easily, lower maintenance requirements than local infrastructure.</a:t>
            </a:r>
          </a:p>
          <a:p>
            <a:r>
              <a:rPr lang="en-US" dirty="0" smtClean="0"/>
              <a:t>Cheaper:</a:t>
            </a:r>
          </a:p>
          <a:p>
            <a:pPr lvl="1"/>
            <a:r>
              <a:rPr lang="en-US" dirty="0" smtClean="0"/>
              <a:t>Save significant expenditures for local infrastructure.</a:t>
            </a:r>
            <a:endParaRPr lang="en-US" dirty="0"/>
          </a:p>
        </p:txBody>
      </p:sp>
    </p:spTree>
    <p:extLst>
      <p:ext uri="{BB962C8B-B14F-4D97-AF65-F5344CB8AC3E}">
        <p14:creationId xmlns:p14="http://schemas.microsoft.com/office/powerpoint/2010/main" val="279809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Cloud Services</a:t>
            </a: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smtClean="0"/>
              <a:t>Compute</a:t>
            </a:r>
          </a:p>
          <a:p>
            <a:pPr lvl="1"/>
            <a:r>
              <a:rPr lang="en-US" dirty="0" smtClean="0"/>
              <a:t>Computing resources for your research in form of virtual machines</a:t>
            </a:r>
          </a:p>
          <a:p>
            <a:pPr lvl="0"/>
            <a:r>
              <a:rPr lang="en-US" dirty="0" smtClean="0"/>
              <a:t>Storage</a:t>
            </a:r>
          </a:p>
          <a:p>
            <a:pPr lvl="1"/>
            <a:r>
              <a:rPr lang="en-US" dirty="0" smtClean="0"/>
              <a:t>Storage made up of distributed resources, but acting as one</a:t>
            </a:r>
          </a:p>
          <a:p>
            <a:pPr lvl="0"/>
            <a:r>
              <a:rPr lang="en-US" dirty="0" smtClean="0"/>
              <a:t>Networking</a:t>
            </a:r>
          </a:p>
          <a:p>
            <a:pPr lvl="1"/>
            <a:r>
              <a:rPr lang="en-US" dirty="0" smtClean="0"/>
              <a:t>Virtual Local Area Networks (VLAN)</a:t>
            </a:r>
          </a:p>
          <a:p>
            <a:pPr lvl="0"/>
            <a:r>
              <a:rPr lang="en-US" dirty="0" smtClean="0"/>
              <a:t>Databases</a:t>
            </a:r>
          </a:p>
          <a:p>
            <a:pPr lvl="1"/>
            <a:r>
              <a:rPr lang="en-US" dirty="0" smtClean="0"/>
              <a:t>Relational and non-relational database engines</a:t>
            </a:r>
          </a:p>
          <a:p>
            <a:pPr lvl="0"/>
            <a:r>
              <a:rPr lang="en-US" dirty="0" smtClean="0"/>
              <a:t>Various software services</a:t>
            </a:r>
          </a:p>
          <a:p>
            <a:pPr lvl="1"/>
            <a:r>
              <a:rPr lang="en-US" dirty="0" smtClean="0"/>
              <a:t>Software provided to you as a “cloud service”. </a:t>
            </a:r>
          </a:p>
          <a:p>
            <a:pPr lvl="0"/>
            <a:r>
              <a:rPr lang="en-US" dirty="0" smtClean="0"/>
              <a:t>Development &amp; Deployment platforms</a:t>
            </a:r>
          </a:p>
          <a:p>
            <a:pPr lvl="1"/>
            <a:r>
              <a:rPr lang="en-US" dirty="0" smtClean="0"/>
              <a:t>Platforms for integrated developing and deploying applications directly to customers</a:t>
            </a:r>
            <a:endParaRPr lang="en-US" dirty="0"/>
          </a:p>
        </p:txBody>
      </p:sp>
    </p:spTree>
    <p:extLst>
      <p:ext uri="{BB962C8B-B14F-4D97-AF65-F5344CB8AC3E}">
        <p14:creationId xmlns:p14="http://schemas.microsoft.com/office/powerpoint/2010/main" val="680396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Examples of Cloud Services</a:t>
            </a:r>
            <a:endParaRPr lang="en-US" dirty="0"/>
          </a:p>
        </p:txBody>
      </p:sp>
      <p:sp>
        <p:nvSpPr>
          <p:cNvPr id="3" name="Content Placeholder 2"/>
          <p:cNvSpPr>
            <a:spLocks noGrp="1"/>
          </p:cNvSpPr>
          <p:nvPr>
            <p:ph idx="1"/>
          </p:nvPr>
        </p:nvSpPr>
        <p:spPr/>
        <p:txBody>
          <a:bodyPr/>
          <a:lstStyle/>
          <a:p>
            <a:pPr lvl="0"/>
            <a:r>
              <a:rPr lang="en-US" dirty="0" smtClean="0"/>
              <a:t>Google services (Google Drive, Google Docs, Google Sheets etc.)</a:t>
            </a:r>
          </a:p>
          <a:p>
            <a:pPr lvl="0"/>
            <a:r>
              <a:rPr lang="en-US" dirty="0" smtClean="0"/>
              <a:t>Apple </a:t>
            </a:r>
            <a:r>
              <a:rPr lang="en-US" dirty="0" err="1" smtClean="0"/>
              <a:t>iCloud</a:t>
            </a:r>
            <a:endParaRPr lang="en-US" dirty="0" smtClean="0"/>
          </a:p>
          <a:p>
            <a:pPr lvl="0"/>
            <a:r>
              <a:rPr lang="en-US" dirty="0" smtClean="0"/>
              <a:t>Amazon Cloud Drive</a:t>
            </a:r>
          </a:p>
          <a:p>
            <a:pPr lvl="0"/>
            <a:r>
              <a:rPr lang="en-US" dirty="0" err="1" smtClean="0"/>
              <a:t>Dropbox</a:t>
            </a:r>
            <a:endParaRPr lang="en-US" dirty="0" smtClean="0"/>
          </a:p>
          <a:p>
            <a:pPr lvl="0"/>
            <a:r>
              <a:rPr lang="en-US" dirty="0" smtClean="0"/>
              <a:t>Facebook, </a:t>
            </a:r>
            <a:r>
              <a:rPr lang="en-US" dirty="0" err="1" smtClean="0"/>
              <a:t>Instagram</a:t>
            </a:r>
            <a:endParaRPr lang="en-US" dirty="0" smtClean="0"/>
          </a:p>
          <a:p>
            <a:pPr lvl="0"/>
            <a:r>
              <a:rPr lang="en-US" dirty="0" err="1" smtClean="0"/>
              <a:t>Chromebook</a:t>
            </a:r>
            <a:endParaRPr lang="en-US" dirty="0"/>
          </a:p>
        </p:txBody>
      </p:sp>
    </p:spTree>
    <p:extLst>
      <p:ext uri="{BB962C8B-B14F-4D97-AF65-F5344CB8AC3E}">
        <p14:creationId xmlns:p14="http://schemas.microsoft.com/office/powerpoint/2010/main" val="659470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of Cloud Services</a:t>
            </a:r>
            <a:endParaRPr lang="en-US" dirty="0"/>
          </a:p>
        </p:txBody>
      </p:sp>
      <p:sp>
        <p:nvSpPr>
          <p:cNvPr id="3" name="Content Placeholder 2"/>
          <p:cNvSpPr>
            <a:spLocks noGrp="1"/>
          </p:cNvSpPr>
          <p:nvPr>
            <p:ph idx="1"/>
          </p:nvPr>
        </p:nvSpPr>
        <p:spPr/>
        <p:txBody>
          <a:bodyPr>
            <a:normAutofit fontScale="85000" lnSpcReduction="20000"/>
          </a:bodyPr>
          <a:lstStyle/>
          <a:p>
            <a:pPr lvl="0"/>
            <a:r>
              <a:rPr lang="en-US" i="1" dirty="0" smtClean="0">
                <a:sym typeface="Helvetica"/>
              </a:rPr>
              <a:t>Software-as-a-Service (SaaS)</a:t>
            </a:r>
          </a:p>
          <a:p>
            <a:pPr lvl="1"/>
            <a:r>
              <a:rPr lang="en-US" dirty="0" smtClean="0"/>
              <a:t>The customer (the user or business) subscribes to an application which they then access over the Internet. </a:t>
            </a:r>
          </a:p>
          <a:p>
            <a:pPr lvl="1"/>
            <a:r>
              <a:rPr lang="en-US" dirty="0" smtClean="0"/>
              <a:t>Examples: </a:t>
            </a:r>
            <a:r>
              <a:rPr lang="en-US" dirty="0" err="1" smtClean="0"/>
              <a:t>Dropbox</a:t>
            </a:r>
            <a:r>
              <a:rPr lang="en-US" dirty="0" smtClean="0"/>
              <a:t>, Google Applications</a:t>
            </a:r>
          </a:p>
          <a:p>
            <a:pPr lvl="0"/>
            <a:r>
              <a:rPr lang="en-US" i="1" dirty="0" smtClean="0">
                <a:sym typeface="Helvetica"/>
              </a:rPr>
              <a:t>Platform-as-a-Service (</a:t>
            </a:r>
            <a:r>
              <a:rPr lang="en-US" i="1" dirty="0" err="1" smtClean="0">
                <a:sym typeface="Helvetica"/>
              </a:rPr>
              <a:t>PaaS</a:t>
            </a:r>
            <a:r>
              <a:rPr lang="en-US" i="1" dirty="0" smtClean="0">
                <a:sym typeface="Helvetica"/>
              </a:rPr>
              <a:t>)</a:t>
            </a:r>
          </a:p>
          <a:p>
            <a:pPr lvl="1"/>
            <a:r>
              <a:rPr lang="en-US" dirty="0" smtClean="0"/>
              <a:t>The customer can create its own custom applications and directly deploy them. </a:t>
            </a:r>
          </a:p>
          <a:p>
            <a:pPr lvl="1"/>
            <a:r>
              <a:rPr lang="en-US" dirty="0" smtClean="0"/>
              <a:t>Examples: Windows Azure, Google App Engine</a:t>
            </a:r>
          </a:p>
          <a:p>
            <a:pPr lvl="0"/>
            <a:r>
              <a:rPr lang="en-US" i="1" dirty="0" smtClean="0">
                <a:sym typeface="Helvetica"/>
              </a:rPr>
              <a:t>Infrastructure-as-a-Service (IaaS)</a:t>
            </a:r>
          </a:p>
          <a:p>
            <a:pPr lvl="1"/>
            <a:r>
              <a:rPr lang="en-US" dirty="0" smtClean="0"/>
              <a:t>Computing resources (computers, storage, networking…) are provided to the consumer.</a:t>
            </a:r>
          </a:p>
          <a:p>
            <a:pPr lvl="1"/>
            <a:r>
              <a:rPr lang="en-US" dirty="0" smtClean="0"/>
              <a:t>Examples: Amazon Web Services, Google Compute Engine and the </a:t>
            </a:r>
            <a:r>
              <a:rPr lang="en-US" b="1" dirty="0" smtClean="0">
                <a:sym typeface="Helvetica"/>
              </a:rPr>
              <a:t>NeCTAR Research Cloud</a:t>
            </a:r>
            <a:endParaRPr lang="en-US" b="1" dirty="0">
              <a:sym typeface="Helvetica"/>
            </a:endParaRPr>
          </a:p>
        </p:txBody>
      </p:sp>
    </p:spTree>
    <p:extLst>
      <p:ext uri="{BB962C8B-B14F-4D97-AF65-F5344CB8AC3E}">
        <p14:creationId xmlns:p14="http://schemas.microsoft.com/office/powerpoint/2010/main" val="1849870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Types of Cloud Services</a:t>
            </a:r>
            <a:endParaRPr lang="en-US" dirty="0"/>
          </a:p>
        </p:txBody>
      </p:sp>
      <p:sp>
        <p:nvSpPr>
          <p:cNvPr id="3" name="Content Placeholder 2"/>
          <p:cNvSpPr>
            <a:spLocks noGrp="1"/>
          </p:cNvSpPr>
          <p:nvPr>
            <p:ph idx="1"/>
          </p:nvPr>
        </p:nvSpPr>
        <p:spPr>
          <a:xfrm>
            <a:off x="457200" y="1200152"/>
            <a:ext cx="8229600" cy="1353407"/>
          </a:xfrm>
        </p:spPr>
        <p:txBody>
          <a:bodyPr>
            <a:normAutofit fontScale="85000" lnSpcReduction="10000"/>
          </a:bodyPr>
          <a:lstStyle/>
          <a:p>
            <a:pPr lvl="0"/>
            <a:r>
              <a:rPr lang="en-US" dirty="0" smtClean="0"/>
              <a:t>Researchers will probably find IaaS services most useful, while SaaS tools are broadly useful for individual work and collaboration.</a:t>
            </a:r>
          </a:p>
          <a:p>
            <a:pPr lvl="0"/>
            <a:r>
              <a:rPr lang="en-US" dirty="0" smtClean="0"/>
              <a:t>The 3 service types can be characterized with two properties: </a:t>
            </a:r>
            <a:r>
              <a:rPr lang="en-US" dirty="0" err="1" smtClean="0"/>
              <a:t>Constrainedness</a:t>
            </a:r>
            <a:r>
              <a:rPr lang="en-US" dirty="0" smtClean="0"/>
              <a:t> and Automation.</a:t>
            </a:r>
            <a:endParaRPr lang="en-US" dirty="0"/>
          </a:p>
        </p:txBody>
      </p:sp>
      <p:pic>
        <p:nvPicPr>
          <p:cNvPr id="6" name="Picture 5" descr="serviceTypesConstrainednes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6471" y="2703171"/>
            <a:ext cx="4266073" cy="1916975"/>
          </a:xfrm>
          <a:prstGeom prst="rect">
            <a:avLst/>
          </a:prstGeom>
        </p:spPr>
      </p:pic>
    </p:spTree>
    <p:extLst>
      <p:ext uri="{BB962C8B-B14F-4D97-AF65-F5344CB8AC3E}">
        <p14:creationId xmlns:p14="http://schemas.microsoft.com/office/powerpoint/2010/main" val="3282019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a:t>
            </a:r>
            <a:endParaRPr lang="en-US" dirty="0"/>
          </a:p>
        </p:txBody>
      </p:sp>
      <p:sp>
        <p:nvSpPr>
          <p:cNvPr id="3" name="Content Placeholder 2"/>
          <p:cNvSpPr>
            <a:spLocks noGrp="1"/>
          </p:cNvSpPr>
          <p:nvPr>
            <p:ph sz="half" idx="1"/>
          </p:nvPr>
        </p:nvSpPr>
        <p:spPr>
          <a:xfrm>
            <a:off x="498518" y="1489474"/>
            <a:ext cx="3657600" cy="2259755"/>
          </a:xfrm>
        </p:spPr>
        <p:txBody>
          <a:bodyPr>
            <a:normAutofit fontScale="85000" lnSpcReduction="10000"/>
          </a:bodyPr>
          <a:lstStyle/>
          <a:p>
            <a:pPr lvl="0"/>
            <a:r>
              <a:rPr lang="en-US" b="1" dirty="0" smtClean="0"/>
              <a:t>V</a:t>
            </a:r>
            <a:r>
              <a:rPr lang="en-US" b="1" dirty="0" smtClean="0">
                <a:sym typeface="Helvetica"/>
              </a:rPr>
              <a:t>irtualization</a:t>
            </a:r>
            <a:r>
              <a:rPr lang="en-US" dirty="0" smtClean="0">
                <a:sym typeface="Helvetica"/>
              </a:rPr>
              <a:t> is the main technology enabling IaaS services</a:t>
            </a:r>
            <a:r>
              <a:rPr lang="en-US" dirty="0" smtClean="0"/>
              <a:t>. This basically means that the hardware is “simulated”. </a:t>
            </a:r>
          </a:p>
          <a:p>
            <a:pPr lvl="0"/>
            <a:r>
              <a:rPr lang="en-US" dirty="0" smtClean="0"/>
              <a:t>We can simulate a whole computer incl. the OS.</a:t>
            </a:r>
          </a:p>
        </p:txBody>
      </p:sp>
      <p:sp>
        <p:nvSpPr>
          <p:cNvPr id="12" name="Content Placeholder 11"/>
          <p:cNvSpPr>
            <a:spLocks noGrp="1"/>
          </p:cNvSpPr>
          <p:nvPr>
            <p:ph sz="half" idx="2"/>
          </p:nvPr>
        </p:nvSpPr>
        <p:spPr>
          <a:xfrm>
            <a:off x="498474" y="3876645"/>
            <a:ext cx="7795658" cy="952623"/>
          </a:xfrm>
        </p:spPr>
        <p:txBody>
          <a:bodyPr>
            <a:normAutofit fontScale="85000" lnSpcReduction="10000"/>
          </a:bodyPr>
          <a:lstStyle/>
          <a:p>
            <a:pPr lvl="0"/>
            <a:r>
              <a:rPr lang="en-US" dirty="0" smtClean="0"/>
              <a:t>Several virtual computers can run on one larger, more powerful computer</a:t>
            </a:r>
          </a:p>
          <a:p>
            <a:pPr marL="114297" indent="0">
              <a:buNone/>
            </a:pPr>
            <a:endParaRPr lang="en-US" dirty="0"/>
          </a:p>
        </p:txBody>
      </p:sp>
      <p:pic>
        <p:nvPicPr>
          <p:cNvPr id="10" name="Picture 9" descr="Virtualiz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6417" y="1385792"/>
            <a:ext cx="2867510" cy="2363436"/>
          </a:xfrm>
          <a:prstGeom prst="rect">
            <a:avLst/>
          </a:prstGeom>
        </p:spPr>
      </p:pic>
    </p:spTree>
    <p:extLst>
      <p:ext uri="{BB962C8B-B14F-4D97-AF65-F5344CB8AC3E}">
        <p14:creationId xmlns:p14="http://schemas.microsoft.com/office/powerpoint/2010/main" val="4081841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a:t>
            </a:r>
            <a:r>
              <a:rPr lang="en-US" i="1" dirty="0" smtClean="0"/>
              <a:t>vs.</a:t>
            </a:r>
            <a:r>
              <a:rPr lang="en-US" dirty="0" smtClean="0"/>
              <a:t> Real Computer</a:t>
            </a:r>
            <a:endParaRPr lang="en-US" dirty="0"/>
          </a:p>
        </p:txBody>
      </p:sp>
      <p:sp>
        <p:nvSpPr>
          <p:cNvPr id="3" name="Content Placeholder 2"/>
          <p:cNvSpPr>
            <a:spLocks noGrp="1"/>
          </p:cNvSpPr>
          <p:nvPr>
            <p:ph idx="1"/>
          </p:nvPr>
        </p:nvSpPr>
        <p:spPr/>
        <p:txBody>
          <a:bodyPr>
            <a:normAutofit/>
          </a:bodyPr>
          <a:lstStyle/>
          <a:p>
            <a:pPr lvl="0"/>
            <a:r>
              <a:rPr lang="en-US" dirty="0" smtClean="0"/>
              <a:t>A “real machine” is a physical computer, whereas the “virtual machine” is a simulated computer running on another physical computer. </a:t>
            </a:r>
          </a:p>
          <a:p>
            <a:pPr lvl="0"/>
            <a:r>
              <a:rPr lang="en-US" dirty="0" smtClean="0"/>
              <a:t>Differences and similarities:</a:t>
            </a:r>
          </a:p>
          <a:p>
            <a:pPr lvl="1"/>
            <a:r>
              <a:rPr lang="en-US" b="1" dirty="0" smtClean="0">
                <a:sym typeface="Helvetica"/>
              </a:rPr>
              <a:t>Similarities</a:t>
            </a:r>
            <a:r>
              <a:rPr lang="en-US" dirty="0" smtClean="0"/>
              <a:t>: Both have an operating system, network access (a real IP address), and hard disk storage.</a:t>
            </a:r>
          </a:p>
          <a:p>
            <a:pPr lvl="1"/>
            <a:r>
              <a:rPr lang="en-US" b="1" dirty="0" smtClean="0">
                <a:sym typeface="Helvetica"/>
              </a:rPr>
              <a:t>Differences</a:t>
            </a:r>
            <a:r>
              <a:rPr lang="en-US" dirty="0" smtClean="0"/>
              <a:t>: For virtual machines, there is no hardware maintenance! You can copy a virtual machine (take a “Snapshot”) for backup and restore purposes.</a:t>
            </a:r>
          </a:p>
        </p:txBody>
      </p:sp>
    </p:spTree>
    <p:extLst>
      <p:ext uri="{BB962C8B-B14F-4D97-AF65-F5344CB8AC3E}">
        <p14:creationId xmlns:p14="http://schemas.microsoft.com/office/powerpoint/2010/main" val="835463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Hypervisor</a:t>
            </a:r>
            <a:endParaRPr lang="en-US" dirty="0"/>
          </a:p>
        </p:txBody>
      </p:sp>
      <p:sp>
        <p:nvSpPr>
          <p:cNvPr id="3" name="Content Placeholder 2"/>
          <p:cNvSpPr>
            <a:spLocks noGrp="1"/>
          </p:cNvSpPr>
          <p:nvPr>
            <p:ph sz="half" idx="1"/>
          </p:nvPr>
        </p:nvSpPr>
        <p:spPr>
          <a:xfrm>
            <a:off x="498518" y="1489472"/>
            <a:ext cx="4127747" cy="2241632"/>
          </a:xfrm>
        </p:spPr>
        <p:txBody>
          <a:bodyPr>
            <a:normAutofit fontScale="85000" lnSpcReduction="10000"/>
          </a:bodyPr>
          <a:lstStyle/>
          <a:p>
            <a:pPr marL="0" indent="0">
              <a:buNone/>
            </a:pPr>
            <a:r>
              <a:rPr lang="en-US" dirty="0" smtClean="0"/>
              <a:t>The </a:t>
            </a:r>
            <a:r>
              <a:rPr lang="en-US" b="1" dirty="0" smtClean="0"/>
              <a:t>Hypervisor</a:t>
            </a:r>
            <a:r>
              <a:rPr lang="en-US" dirty="0" smtClean="0"/>
              <a:t> or </a:t>
            </a:r>
            <a:r>
              <a:rPr lang="en-US" i="1" dirty="0" smtClean="0"/>
              <a:t>Virtual Machine Manager</a:t>
            </a:r>
            <a:r>
              <a:rPr lang="en-US" dirty="0" smtClean="0"/>
              <a:t> is the software that manages communications between the physical hardware and and the VMs running on it.</a:t>
            </a:r>
            <a:endParaRPr lang="en-US" dirty="0"/>
          </a:p>
        </p:txBody>
      </p:sp>
      <p:sp>
        <p:nvSpPr>
          <p:cNvPr id="4" name="Content Placeholder 3"/>
          <p:cNvSpPr>
            <a:spLocks noGrp="1"/>
          </p:cNvSpPr>
          <p:nvPr>
            <p:ph sz="half" idx="2"/>
          </p:nvPr>
        </p:nvSpPr>
        <p:spPr>
          <a:xfrm>
            <a:off x="498518" y="3873664"/>
            <a:ext cx="8188282" cy="863518"/>
          </a:xfrm>
        </p:spPr>
        <p:txBody>
          <a:bodyPr>
            <a:normAutofit fontScale="85000" lnSpcReduction="10000"/>
          </a:bodyPr>
          <a:lstStyle/>
          <a:p>
            <a:pPr marL="0" indent="0">
              <a:buNone/>
            </a:pPr>
            <a:r>
              <a:rPr lang="en-US" dirty="0"/>
              <a:t>The Hypervisor enables the technology — but also brings new vulnerabilities. We will discuss how they are addressed in </a:t>
            </a:r>
            <a:r>
              <a:rPr lang="en-US" i="1" dirty="0"/>
              <a:t>Module 8</a:t>
            </a:r>
            <a:r>
              <a:rPr lang="en-US" dirty="0" smtClean="0"/>
              <a:t>.</a:t>
            </a:r>
            <a:endParaRPr lang="en-US" dirty="0"/>
          </a:p>
        </p:txBody>
      </p:sp>
      <p:pic>
        <p:nvPicPr>
          <p:cNvPr id="7" name="Picture 6" descr="Hypervis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6265" y="1489472"/>
            <a:ext cx="4060536" cy="2364213"/>
          </a:xfrm>
          <a:prstGeom prst="rect">
            <a:avLst/>
          </a:prstGeom>
        </p:spPr>
      </p:pic>
    </p:spTree>
    <p:extLst>
      <p:ext uri="{BB962C8B-B14F-4D97-AF65-F5344CB8AC3E}">
        <p14:creationId xmlns:p14="http://schemas.microsoft.com/office/powerpoint/2010/main" val="3797475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Overview of Cloud Computing and NeCTAR Services</a:t>
            </a:r>
            <a:endParaRPr lang="en-US" dirty="0"/>
          </a:p>
        </p:txBody>
      </p:sp>
      <p:sp>
        <p:nvSpPr>
          <p:cNvPr id="3" name="Content Placeholder 2"/>
          <p:cNvSpPr>
            <a:spLocks noGrp="1"/>
          </p:cNvSpPr>
          <p:nvPr>
            <p:ph idx="1"/>
          </p:nvPr>
        </p:nvSpPr>
        <p:spPr/>
        <p:txBody>
          <a:bodyPr>
            <a:normAutofit/>
          </a:bodyPr>
          <a:lstStyle/>
          <a:p>
            <a:pPr lvl="0"/>
            <a:r>
              <a:rPr lang="en-US" dirty="0" smtClean="0"/>
              <a:t>Complementary course material is available as an </a:t>
            </a:r>
            <a:r>
              <a:rPr lang="en-US" dirty="0" smtClean="0">
                <a:sym typeface="Helvetica"/>
              </a:rPr>
              <a:t>On-Line Documentation:</a:t>
            </a:r>
          </a:p>
          <a:p>
            <a:pPr marL="0" indent="0">
              <a:buNone/>
            </a:pPr>
            <a:r>
              <a:rPr lang="en-US" dirty="0">
                <a:sym typeface="Helvetica"/>
              </a:rPr>
              <a:t>	</a:t>
            </a:r>
            <a:r>
              <a:rPr lang="en-US" dirty="0" smtClean="0"/>
              <a:t> </a:t>
            </a:r>
            <a:r>
              <a:rPr lang="en-US" dirty="0" smtClean="0">
                <a:solidFill>
                  <a:srgbClr val="FF0000"/>
                </a:solidFill>
              </a:rPr>
              <a:t>(TODO: Provide link)</a:t>
            </a:r>
          </a:p>
          <a:p>
            <a:pPr lvl="0"/>
            <a:r>
              <a:rPr lang="en-US" dirty="0" smtClean="0"/>
              <a:t>Each Module also has a </a:t>
            </a:r>
            <a:r>
              <a:rPr lang="en-US" dirty="0" smtClean="0">
                <a:sym typeface="Helvetica"/>
              </a:rPr>
              <a:t>video</a:t>
            </a:r>
            <a:r>
              <a:rPr lang="en-US" dirty="0" smtClean="0"/>
              <a:t> which </a:t>
            </a:r>
          </a:p>
          <a:p>
            <a:pPr lvl="1"/>
            <a:r>
              <a:rPr lang="en-US" dirty="0" smtClean="0"/>
              <a:t>Contains a compact presentation of the course material</a:t>
            </a:r>
          </a:p>
          <a:p>
            <a:pPr lvl="1"/>
            <a:r>
              <a:rPr lang="en-US" dirty="0" smtClean="0"/>
              <a:t>Sums up contents of each Module, referring to the On-Line documentation for more details</a:t>
            </a:r>
          </a:p>
          <a:p>
            <a:endParaRPr lang="en-US" dirty="0"/>
          </a:p>
        </p:txBody>
      </p:sp>
    </p:spTree>
    <p:extLst>
      <p:ext uri="{BB962C8B-B14F-4D97-AF65-F5344CB8AC3E}">
        <p14:creationId xmlns:p14="http://schemas.microsoft.com/office/powerpoint/2010/main" val="1944018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concerns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Common concerns when adopting cloud computing include:</a:t>
            </a:r>
          </a:p>
          <a:p>
            <a:pPr marL="0" indent="0">
              <a:buNone/>
            </a:pPr>
            <a:endParaRPr lang="en-US" dirty="0" smtClean="0"/>
          </a:p>
          <a:p>
            <a:r>
              <a:rPr lang="en-US" dirty="0" smtClean="0"/>
              <a:t>Uninterrupted access to services</a:t>
            </a:r>
          </a:p>
          <a:p>
            <a:r>
              <a:rPr lang="en-US" dirty="0" smtClean="0"/>
              <a:t>Privacy &amp; Security</a:t>
            </a:r>
          </a:p>
          <a:p>
            <a:r>
              <a:rPr lang="en-US" dirty="0" smtClean="0"/>
              <a:t>Portability of tools and data to and from different (cloud) platforms</a:t>
            </a:r>
          </a:p>
          <a:p>
            <a:r>
              <a:rPr lang="en-US" dirty="0" smtClean="0"/>
              <a:t>Uncertainty of cost prediction</a:t>
            </a:r>
          </a:p>
          <a:p>
            <a:r>
              <a:rPr lang="en-US" dirty="0" smtClean="0"/>
              <a:t>Absence of software tools</a:t>
            </a:r>
          </a:p>
          <a:p>
            <a:pPr marL="0" indent="0">
              <a:buNone/>
            </a:pPr>
            <a:endParaRPr lang="en-US" dirty="0" smtClean="0"/>
          </a:p>
          <a:p>
            <a:pPr marL="0" indent="0">
              <a:buNone/>
            </a:pPr>
            <a:r>
              <a:rPr lang="en-US" i="1" dirty="0" smtClean="0">
                <a:sym typeface="Helvetica"/>
              </a:rPr>
              <a:t>Module 8</a:t>
            </a:r>
            <a:r>
              <a:rPr lang="en-US" i="1" dirty="0" smtClean="0"/>
              <a:t> </a:t>
            </a:r>
            <a:r>
              <a:rPr lang="en-US" dirty="0" smtClean="0"/>
              <a:t>will discuss the common concerns in more detail.</a:t>
            </a:r>
            <a:endParaRPr lang="en-US" dirty="0"/>
          </a:p>
        </p:txBody>
      </p:sp>
    </p:spTree>
    <p:extLst>
      <p:ext uri="{BB962C8B-B14F-4D97-AF65-F5344CB8AC3E}">
        <p14:creationId xmlns:p14="http://schemas.microsoft.com/office/powerpoint/2010/main" val="3485685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History</a:t>
            </a:r>
            <a:endParaRPr lang="en-US" dirty="0"/>
          </a:p>
        </p:txBody>
      </p:sp>
      <p:sp>
        <p:nvSpPr>
          <p:cNvPr id="3" name="Content Placeholder 2"/>
          <p:cNvSpPr>
            <a:spLocks noGrp="1"/>
          </p:cNvSpPr>
          <p:nvPr>
            <p:ph idx="1"/>
          </p:nvPr>
        </p:nvSpPr>
        <p:spPr/>
        <p:txBody>
          <a:bodyPr>
            <a:normAutofit/>
          </a:bodyPr>
          <a:lstStyle/>
          <a:p>
            <a:pPr>
              <a:spcBef>
                <a:spcPts val="1000"/>
              </a:spcBef>
            </a:pPr>
            <a:r>
              <a:rPr lang="en-US" b="1" dirty="0" smtClean="0"/>
              <a:t>1950s: </a:t>
            </a:r>
            <a:r>
              <a:rPr lang="en-US" dirty="0" smtClean="0"/>
              <a:t>Early forms are </a:t>
            </a:r>
            <a:r>
              <a:rPr lang="en-US" i="1" dirty="0" smtClean="0"/>
              <a:t>mainframes</a:t>
            </a:r>
            <a:r>
              <a:rPr lang="en-US" dirty="0" smtClean="0"/>
              <a:t> and connected </a:t>
            </a:r>
            <a:r>
              <a:rPr lang="en-US" i="1" dirty="0" smtClean="0"/>
              <a:t>clients</a:t>
            </a:r>
            <a:r>
              <a:rPr lang="en-US" dirty="0" smtClean="0"/>
              <a:t>.</a:t>
            </a:r>
          </a:p>
          <a:p>
            <a:pPr>
              <a:spcBef>
                <a:spcPts val="1000"/>
              </a:spcBef>
            </a:pPr>
            <a:r>
              <a:rPr lang="en-US" b="1" dirty="0" smtClean="0"/>
              <a:t>1990s: </a:t>
            </a:r>
            <a:r>
              <a:rPr lang="en-US" dirty="0" smtClean="0"/>
              <a:t>“Time sharing” technique introduced, allowing more users access to large-scale computing</a:t>
            </a:r>
          </a:p>
          <a:p>
            <a:pPr>
              <a:spcBef>
                <a:spcPts val="1000"/>
              </a:spcBef>
            </a:pPr>
            <a:r>
              <a:rPr lang="en-US" b="1" dirty="0" smtClean="0"/>
              <a:t>2000s: </a:t>
            </a:r>
            <a:r>
              <a:rPr lang="en-US" dirty="0" smtClean="0"/>
              <a:t>Cloud computing comes into existence</a:t>
            </a:r>
          </a:p>
        </p:txBody>
      </p:sp>
    </p:spTree>
    <p:extLst>
      <p:ext uri="{BB962C8B-B14F-4D97-AF65-F5344CB8AC3E}">
        <p14:creationId xmlns:p14="http://schemas.microsoft.com/office/powerpoint/2010/main" val="2317406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normAutofit fontScale="92500"/>
          </a:bodyPr>
          <a:lstStyle/>
          <a:p>
            <a:pPr>
              <a:spcBef>
                <a:spcPts val="1000"/>
              </a:spcBef>
            </a:pPr>
            <a:r>
              <a:rPr lang="en-US" b="1" dirty="0" smtClean="0"/>
              <a:t>2006</a:t>
            </a:r>
            <a:r>
              <a:rPr lang="en-US" dirty="0" smtClean="0"/>
              <a:t>: </a:t>
            </a:r>
            <a:r>
              <a:rPr lang="en-US" i="1" dirty="0" smtClean="0"/>
              <a:t>Amazon Web Services </a:t>
            </a:r>
            <a:r>
              <a:rPr lang="en-US" dirty="0" smtClean="0"/>
              <a:t>(AWS) provides storage space (S3) and computing resources (EC2)</a:t>
            </a:r>
          </a:p>
          <a:p>
            <a:pPr>
              <a:spcBef>
                <a:spcPts val="1000"/>
              </a:spcBef>
            </a:pPr>
            <a:r>
              <a:rPr lang="en-US" b="1" dirty="0" smtClean="0"/>
              <a:t>2008</a:t>
            </a:r>
            <a:r>
              <a:rPr lang="en-US" dirty="0" smtClean="0"/>
              <a:t>: </a:t>
            </a:r>
            <a:r>
              <a:rPr lang="en-US" i="1" dirty="0" err="1" smtClean="0"/>
              <a:t>OpenNebula</a:t>
            </a:r>
            <a:r>
              <a:rPr lang="en-US" dirty="0" smtClean="0"/>
              <a:t> becomes first open-source software for deploying clouds</a:t>
            </a:r>
          </a:p>
          <a:p>
            <a:pPr>
              <a:spcBef>
                <a:spcPts val="1000"/>
              </a:spcBef>
            </a:pPr>
            <a:r>
              <a:rPr lang="en-US" b="1" dirty="0" smtClean="0"/>
              <a:t>2008</a:t>
            </a:r>
            <a:r>
              <a:rPr lang="en-US" dirty="0" smtClean="0"/>
              <a:t>: </a:t>
            </a:r>
            <a:r>
              <a:rPr lang="en-US" i="1" dirty="0" smtClean="0"/>
              <a:t>Microsoft Azure </a:t>
            </a:r>
            <a:r>
              <a:rPr lang="en-US" dirty="0" smtClean="0"/>
              <a:t>and </a:t>
            </a:r>
            <a:r>
              <a:rPr lang="en-US" i="1" dirty="0" smtClean="0"/>
              <a:t>Google Cloud Platform </a:t>
            </a:r>
            <a:r>
              <a:rPr lang="en-US" dirty="0" smtClean="0"/>
              <a:t>launched</a:t>
            </a:r>
          </a:p>
          <a:p>
            <a:pPr>
              <a:spcBef>
                <a:spcPts val="1000"/>
              </a:spcBef>
            </a:pPr>
            <a:r>
              <a:rPr lang="en-US" b="1" dirty="0" smtClean="0"/>
              <a:t>2010</a:t>
            </a:r>
            <a:r>
              <a:rPr lang="en-US" dirty="0" smtClean="0"/>
              <a:t>: </a:t>
            </a:r>
            <a:r>
              <a:rPr lang="en-US" i="1" dirty="0" smtClean="0"/>
              <a:t>Rackspace Hosting </a:t>
            </a:r>
            <a:r>
              <a:rPr lang="en-US" dirty="0" smtClean="0"/>
              <a:t>and </a:t>
            </a:r>
            <a:r>
              <a:rPr lang="en-US" i="1" dirty="0" smtClean="0"/>
              <a:t>NASA</a:t>
            </a:r>
            <a:r>
              <a:rPr lang="en-US" dirty="0" smtClean="0"/>
              <a:t> launch open-source deployment platform </a:t>
            </a:r>
            <a:r>
              <a:rPr lang="en-US" i="1" dirty="0" smtClean="0"/>
              <a:t>OpenStack</a:t>
            </a:r>
            <a:r>
              <a:rPr lang="en-US" dirty="0" smtClean="0"/>
              <a:t>. </a:t>
            </a:r>
            <a:r>
              <a:rPr lang="en-US" b="1" dirty="0" smtClean="0">
                <a:sym typeface="Helvetica"/>
              </a:rPr>
              <a:t>NeCTAR uses OpenStack!</a:t>
            </a:r>
            <a:endParaRPr lang="en-US" b="1" dirty="0" smtClean="0"/>
          </a:p>
          <a:p>
            <a:pPr>
              <a:spcBef>
                <a:spcPts val="1000"/>
              </a:spcBef>
            </a:pPr>
            <a:r>
              <a:rPr lang="en-US" i="1" dirty="0" smtClean="0"/>
              <a:t>until today</a:t>
            </a:r>
            <a:r>
              <a:rPr lang="en-US" dirty="0" smtClean="0"/>
              <a:t>: More cloud providers are introduced to the market.</a:t>
            </a:r>
          </a:p>
        </p:txBody>
      </p:sp>
    </p:spTree>
    <p:extLst>
      <p:ext uri="{BB962C8B-B14F-4D97-AF65-F5344CB8AC3E}">
        <p14:creationId xmlns:p14="http://schemas.microsoft.com/office/powerpoint/2010/main" val="1233174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NeCTAR Services</a:t>
            </a:r>
            <a:endParaRPr lang="en-US" dirty="0"/>
          </a:p>
        </p:txBody>
      </p:sp>
      <p:sp>
        <p:nvSpPr>
          <p:cNvPr id="3" name="Content Placeholder 2"/>
          <p:cNvSpPr>
            <a:spLocks noGrp="1"/>
          </p:cNvSpPr>
          <p:nvPr>
            <p:ph idx="1"/>
          </p:nvPr>
        </p:nvSpPr>
        <p:spPr/>
        <p:txBody>
          <a:bodyPr>
            <a:normAutofit/>
          </a:bodyPr>
          <a:lstStyle/>
          <a:p>
            <a:pPr lvl="0"/>
            <a:r>
              <a:rPr lang="en-US" dirty="0" smtClean="0"/>
              <a:t>In 2010, the Australian research community voices their need for flexible, low cost computing resources that can be accessed </a:t>
            </a:r>
            <a:r>
              <a:rPr lang="en-US" i="1" dirty="0" smtClean="0"/>
              <a:t>on demand</a:t>
            </a:r>
            <a:r>
              <a:rPr lang="en-US" dirty="0" smtClean="0"/>
              <a:t>. </a:t>
            </a:r>
          </a:p>
          <a:p>
            <a:pPr lvl="0"/>
            <a:r>
              <a:rPr lang="en-US" dirty="0" smtClean="0"/>
              <a:t>As a result, Australian government is now funding a Cloud that is making it simple for researchers to access IT resources.</a:t>
            </a:r>
          </a:p>
          <a:p>
            <a:pPr lvl="0"/>
            <a:r>
              <a:rPr lang="en-US" dirty="0" smtClean="0"/>
              <a:t>NeCTAR (</a:t>
            </a:r>
            <a:r>
              <a:rPr lang="en-US" b="1" dirty="0" smtClean="0">
                <a:sym typeface="Helvetica"/>
              </a:rPr>
              <a:t>N</a:t>
            </a:r>
            <a:r>
              <a:rPr lang="en-US" dirty="0" smtClean="0"/>
              <a:t>ational </a:t>
            </a:r>
            <a:r>
              <a:rPr lang="en-US" b="1" dirty="0" err="1" smtClean="0"/>
              <a:t>e</a:t>
            </a:r>
            <a:r>
              <a:rPr lang="en-US" dirty="0" err="1" smtClean="0">
                <a:sym typeface="Helvetica"/>
              </a:rPr>
              <a:t>R</a:t>
            </a:r>
            <a:r>
              <a:rPr lang="en-US" dirty="0" err="1" smtClean="0"/>
              <a:t>esearch</a:t>
            </a:r>
            <a:r>
              <a:rPr lang="en-US" dirty="0" smtClean="0"/>
              <a:t> </a:t>
            </a:r>
            <a:r>
              <a:rPr lang="en-US" b="1" dirty="0" smtClean="0">
                <a:sym typeface="Helvetica"/>
              </a:rPr>
              <a:t>C</a:t>
            </a:r>
            <a:r>
              <a:rPr lang="en-US" dirty="0" smtClean="0"/>
              <a:t>ollaboration </a:t>
            </a:r>
            <a:r>
              <a:rPr lang="en-US" b="1" dirty="0" smtClean="0">
                <a:sym typeface="Helvetica"/>
              </a:rPr>
              <a:t>T</a:t>
            </a:r>
            <a:r>
              <a:rPr lang="en-US" dirty="0" smtClean="0"/>
              <a:t>ools and </a:t>
            </a:r>
            <a:r>
              <a:rPr lang="en-US" b="1" dirty="0" smtClean="0">
                <a:sym typeface="Helvetica"/>
              </a:rPr>
              <a:t>R</a:t>
            </a:r>
            <a:r>
              <a:rPr lang="en-US" dirty="0" smtClean="0"/>
              <a:t>esources) is an Australian Government project.</a:t>
            </a:r>
            <a:endParaRPr lang="en-US" dirty="0"/>
          </a:p>
        </p:txBody>
      </p:sp>
    </p:spTree>
    <p:extLst>
      <p:ext uri="{BB962C8B-B14F-4D97-AF65-F5344CB8AC3E}">
        <p14:creationId xmlns:p14="http://schemas.microsoft.com/office/powerpoint/2010/main" val="3248195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NeCTAR Services</a:t>
            </a:r>
            <a:endParaRPr lang="en-US" dirty="0"/>
          </a:p>
        </p:txBody>
      </p:sp>
      <p:sp>
        <p:nvSpPr>
          <p:cNvPr id="3" name="Content Placeholder 2"/>
          <p:cNvSpPr>
            <a:spLocks noGrp="1"/>
          </p:cNvSpPr>
          <p:nvPr>
            <p:ph idx="1"/>
          </p:nvPr>
        </p:nvSpPr>
        <p:spPr/>
        <p:txBody>
          <a:bodyPr>
            <a:normAutofit/>
          </a:bodyPr>
          <a:lstStyle/>
          <a:p>
            <a:pPr lvl="0"/>
            <a:r>
              <a:rPr lang="en-US" dirty="0" smtClean="0"/>
              <a:t>The NeCTAR project aims to support the “connected researcher”: </a:t>
            </a:r>
          </a:p>
          <a:p>
            <a:pPr lvl="1"/>
            <a:r>
              <a:rPr lang="en-US" dirty="0" smtClean="0"/>
              <a:t>The vision is to enhance research collaboration by building information and communications technology infrastructure. </a:t>
            </a:r>
          </a:p>
          <a:p>
            <a:pPr lvl="0"/>
            <a:r>
              <a:rPr lang="en-US" dirty="0" smtClean="0"/>
              <a:t>NeCTAR is building:</a:t>
            </a:r>
          </a:p>
          <a:p>
            <a:pPr lvl="1"/>
            <a:r>
              <a:rPr lang="en-US" dirty="0" smtClean="0"/>
              <a:t>Virtual Laboratories</a:t>
            </a:r>
          </a:p>
          <a:p>
            <a:pPr lvl="1"/>
            <a:r>
              <a:rPr lang="en-US" dirty="0" err="1" smtClean="0"/>
              <a:t>eResearch</a:t>
            </a:r>
            <a:r>
              <a:rPr lang="en-US" dirty="0" smtClean="0"/>
              <a:t> Tools</a:t>
            </a:r>
          </a:p>
          <a:p>
            <a:pPr lvl="1"/>
            <a:r>
              <a:rPr lang="en-US" dirty="0" smtClean="0"/>
              <a:t>The Australian Research Cloud</a:t>
            </a:r>
          </a:p>
        </p:txBody>
      </p:sp>
    </p:spTree>
    <p:extLst>
      <p:ext uri="{BB962C8B-B14F-4D97-AF65-F5344CB8AC3E}">
        <p14:creationId xmlns:p14="http://schemas.microsoft.com/office/powerpoint/2010/main" val="3924913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NeCTAR Services</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sym typeface="Helvetica"/>
              </a:rPr>
              <a:t>Virtual Labs</a:t>
            </a:r>
            <a:r>
              <a:rPr lang="en-US" dirty="0" smtClean="0"/>
              <a:t> and </a:t>
            </a:r>
            <a:r>
              <a:rPr lang="en-US" dirty="0" err="1" smtClean="0">
                <a:sym typeface="Helvetica"/>
              </a:rPr>
              <a:t>eResearch</a:t>
            </a:r>
            <a:r>
              <a:rPr lang="en-US" dirty="0" smtClean="0">
                <a:sym typeface="Helvetica"/>
              </a:rPr>
              <a:t> Tools</a:t>
            </a:r>
            <a:r>
              <a:rPr lang="en-US" dirty="0" smtClean="0"/>
              <a:t> will be covered in </a:t>
            </a:r>
            <a:r>
              <a:rPr lang="en-US" i="1" dirty="0" smtClean="0"/>
              <a:t>Module 2</a:t>
            </a:r>
            <a:r>
              <a:rPr lang="en-US" dirty="0" smtClean="0"/>
              <a:t>.</a:t>
            </a:r>
          </a:p>
          <a:p>
            <a:pPr lvl="0"/>
            <a:r>
              <a:rPr lang="en-US" dirty="0" smtClean="0"/>
              <a:t>The majority of this course will deal with the </a:t>
            </a:r>
            <a:r>
              <a:rPr lang="en-US" dirty="0" smtClean="0">
                <a:sym typeface="Helvetica"/>
              </a:rPr>
              <a:t>Australian Research Cloud:</a:t>
            </a:r>
            <a:endParaRPr lang="en-US" dirty="0" smtClean="0"/>
          </a:p>
          <a:p>
            <a:pPr lvl="1"/>
            <a:r>
              <a:rPr lang="en-US" dirty="0" smtClean="0"/>
              <a:t>Offers secure and robust</a:t>
            </a:r>
            <a:r>
              <a:rPr lang="en-US" b="1" dirty="0" smtClean="0"/>
              <a:t> Infrastructure-as-a-Service (IaaS)</a:t>
            </a:r>
            <a:r>
              <a:rPr lang="en-US" dirty="0" smtClean="0"/>
              <a:t>.</a:t>
            </a:r>
          </a:p>
          <a:p>
            <a:pPr lvl="1"/>
            <a:r>
              <a:rPr lang="en-US" dirty="0" smtClean="0"/>
              <a:t>The Research Cloud currently consists </a:t>
            </a:r>
            <a:r>
              <a:rPr lang="en-US" b="1" dirty="0" smtClean="0"/>
              <a:t>of 8 “Nodes” </a:t>
            </a:r>
            <a:r>
              <a:rPr lang="en-US" dirty="0" smtClean="0"/>
              <a:t>(data centers) with </a:t>
            </a:r>
            <a:r>
              <a:rPr lang="en-US" b="1" dirty="0" smtClean="0">
                <a:sym typeface="Helvetica"/>
              </a:rPr>
              <a:t>32.000 processor cores</a:t>
            </a:r>
            <a:r>
              <a:rPr lang="en-US" b="1" dirty="0" smtClean="0"/>
              <a:t> </a:t>
            </a:r>
            <a:r>
              <a:rPr lang="en-US" dirty="0" smtClean="0"/>
              <a:t>distributed across Australia.</a:t>
            </a:r>
          </a:p>
          <a:p>
            <a:pPr lvl="1"/>
            <a:r>
              <a:rPr lang="en-US" dirty="0" smtClean="0"/>
              <a:t>The completed Cloud will be a very significant Australian resource and one of the largest OpenStack based clouds in production worldwide.</a:t>
            </a:r>
          </a:p>
          <a:p>
            <a:pPr lvl="1"/>
            <a:r>
              <a:rPr lang="en-US" b="1" dirty="0">
                <a:sym typeface="Helvetica"/>
              </a:rPr>
              <a:t>Free</a:t>
            </a:r>
            <a:r>
              <a:rPr lang="en-US" b="1" dirty="0"/>
              <a:t> access </a:t>
            </a:r>
            <a:r>
              <a:rPr lang="en-US" dirty="0"/>
              <a:t>for Australian researchers through the Australian Access Federation (AAF</a:t>
            </a:r>
            <a:r>
              <a:rPr lang="en-US" dirty="0" smtClean="0"/>
              <a:t>).</a:t>
            </a:r>
            <a:endParaRPr lang="en-US" dirty="0"/>
          </a:p>
        </p:txBody>
      </p:sp>
    </p:spTree>
    <p:extLst>
      <p:ext uri="{BB962C8B-B14F-4D97-AF65-F5344CB8AC3E}">
        <p14:creationId xmlns:p14="http://schemas.microsoft.com/office/powerpoint/2010/main" val="1151422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Benefits for your research</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Concentrate on your work instead of spending time to obtain and maintain hardware.</a:t>
            </a:r>
          </a:p>
          <a:p>
            <a:pPr lvl="0"/>
            <a:r>
              <a:rPr lang="en-US" dirty="0" smtClean="0"/>
              <a:t>Take advantage of a </a:t>
            </a:r>
            <a:r>
              <a:rPr lang="en-US" b="1" dirty="0" smtClean="0">
                <a:sym typeface="Helvetica"/>
              </a:rPr>
              <a:t>cost-effective</a:t>
            </a:r>
            <a:r>
              <a:rPr lang="en-US" b="1" dirty="0" smtClean="0"/>
              <a:t> </a:t>
            </a:r>
            <a:r>
              <a:rPr lang="en-US" dirty="0" smtClean="0"/>
              <a:t>IT infrastructure.</a:t>
            </a:r>
          </a:p>
          <a:p>
            <a:pPr lvl="0"/>
            <a:r>
              <a:rPr lang="en-US" dirty="0" smtClean="0"/>
              <a:t>Shared infrastructure </a:t>
            </a:r>
            <a:r>
              <a:rPr lang="en-US" dirty="0" smtClean="0">
                <a:sym typeface="Wingdings"/>
              </a:rPr>
              <a:t> </a:t>
            </a:r>
            <a:r>
              <a:rPr lang="en-US" dirty="0" smtClean="0"/>
              <a:t>easier </a:t>
            </a:r>
            <a:r>
              <a:rPr lang="en-US" dirty="0" smtClean="0">
                <a:sym typeface="Helvetica"/>
              </a:rPr>
              <a:t>collaboration</a:t>
            </a:r>
            <a:r>
              <a:rPr lang="en-US" dirty="0" smtClean="0"/>
              <a:t>.</a:t>
            </a:r>
          </a:p>
          <a:p>
            <a:pPr lvl="0"/>
            <a:r>
              <a:rPr lang="en-US" dirty="0" smtClean="0"/>
              <a:t>New usage models are supported:</a:t>
            </a:r>
          </a:p>
          <a:p>
            <a:pPr lvl="1"/>
            <a:r>
              <a:rPr lang="en-US" dirty="0" smtClean="0"/>
              <a:t>Ad-hoc computational requirements.</a:t>
            </a:r>
          </a:p>
          <a:p>
            <a:pPr lvl="1"/>
            <a:r>
              <a:rPr lang="en-US" dirty="0" smtClean="0"/>
              <a:t>Reproducible research.</a:t>
            </a:r>
          </a:p>
          <a:p>
            <a:pPr lvl="1"/>
            <a:r>
              <a:rPr lang="en-US" dirty="0" smtClean="0"/>
              <a:t>Teaching: Students use their own isolated work environment.</a:t>
            </a:r>
          </a:p>
          <a:p>
            <a:pPr lvl="1"/>
            <a:r>
              <a:rPr lang="en-US" dirty="0" smtClean="0"/>
              <a:t>Effective collaboration, e.g. shared development workspaces.</a:t>
            </a:r>
          </a:p>
          <a:p>
            <a:pPr lvl="1"/>
            <a:r>
              <a:rPr lang="en-US" dirty="0" smtClean="0"/>
              <a:t>Big data demands.</a:t>
            </a:r>
            <a:endParaRPr lang="en-US" dirty="0"/>
          </a:p>
        </p:txBody>
      </p:sp>
    </p:spTree>
    <p:extLst>
      <p:ext uri="{BB962C8B-B14F-4D97-AF65-F5344CB8AC3E}">
        <p14:creationId xmlns:p14="http://schemas.microsoft.com/office/powerpoint/2010/main" val="2889737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the future holds</a:t>
            </a:r>
            <a:endParaRPr lang="en-US" dirty="0"/>
          </a:p>
        </p:txBody>
      </p:sp>
      <p:sp>
        <p:nvSpPr>
          <p:cNvPr id="3" name="Content Placeholder 2"/>
          <p:cNvSpPr>
            <a:spLocks noGrp="1"/>
          </p:cNvSpPr>
          <p:nvPr>
            <p:ph sz="half" idx="1"/>
          </p:nvPr>
        </p:nvSpPr>
        <p:spPr>
          <a:xfrm>
            <a:off x="498517" y="1489472"/>
            <a:ext cx="7556270" cy="852392"/>
          </a:xfrm>
        </p:spPr>
        <p:txBody>
          <a:bodyPr>
            <a:normAutofit fontScale="85000" lnSpcReduction="10000"/>
          </a:bodyPr>
          <a:lstStyle/>
          <a:p>
            <a:pPr lvl="0"/>
            <a:r>
              <a:rPr lang="en-US" dirty="0" smtClean="0"/>
              <a:t>Cloud computing becoming a standard technology.</a:t>
            </a:r>
          </a:p>
          <a:p>
            <a:r>
              <a:rPr lang="en-US" dirty="0" smtClean="0"/>
              <a:t>Most efficient and easiest way to gain access to IT resources.</a:t>
            </a:r>
          </a:p>
        </p:txBody>
      </p:sp>
      <p:sp>
        <p:nvSpPr>
          <p:cNvPr id="4" name="Content Placeholder 3"/>
          <p:cNvSpPr>
            <a:spLocks noGrp="1"/>
          </p:cNvSpPr>
          <p:nvPr>
            <p:ph sz="half" idx="2"/>
          </p:nvPr>
        </p:nvSpPr>
        <p:spPr>
          <a:xfrm>
            <a:off x="498517" y="2315402"/>
            <a:ext cx="2644552" cy="2279220"/>
          </a:xfrm>
        </p:spPr>
        <p:txBody>
          <a:bodyPr>
            <a:normAutofit fontScale="85000" lnSpcReduction="10000"/>
          </a:bodyPr>
          <a:lstStyle/>
          <a:p>
            <a:r>
              <a:rPr lang="en-US" dirty="0"/>
              <a:t>“Sustainable research” through shared </a:t>
            </a:r>
            <a:r>
              <a:rPr lang="en-US" dirty="0" smtClean="0"/>
              <a:t>infrastructure</a:t>
            </a:r>
            <a:endParaRPr lang="en-US" dirty="0"/>
          </a:p>
        </p:txBody>
      </p:sp>
      <p:pic>
        <p:nvPicPr>
          <p:cNvPr id="7" name="Picture 6" descr="SustainableRe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069" y="2292254"/>
            <a:ext cx="4465220" cy="2302368"/>
          </a:xfrm>
          <a:prstGeom prst="rect">
            <a:avLst/>
          </a:prstGeom>
        </p:spPr>
      </p:pic>
    </p:spTree>
    <p:extLst>
      <p:ext uri="{BB962C8B-B14F-4D97-AF65-F5344CB8AC3E}">
        <p14:creationId xmlns:p14="http://schemas.microsoft.com/office/powerpoint/2010/main" val="28923251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Closing note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You have now learned the basics of Cloud Computing:</a:t>
            </a:r>
          </a:p>
          <a:p>
            <a:r>
              <a:rPr lang="en-US" dirty="0" smtClean="0"/>
              <a:t>what cloud computing and virtualization is</a:t>
            </a:r>
          </a:p>
          <a:p>
            <a:r>
              <a:rPr lang="en-US" dirty="0" smtClean="0"/>
              <a:t>common cloud services and service types</a:t>
            </a:r>
          </a:p>
          <a:p>
            <a:r>
              <a:rPr lang="en-US" dirty="0" smtClean="0"/>
              <a:t>a bit of history</a:t>
            </a:r>
          </a:p>
          <a:p>
            <a:r>
              <a:rPr lang="en-US" dirty="0" smtClean="0"/>
              <a:t>what NeCTAR is and what services it offers to you</a:t>
            </a:r>
          </a:p>
          <a:p>
            <a:r>
              <a:rPr lang="en-US" dirty="0" smtClean="0"/>
              <a:t>how cloud computing benefits your research</a:t>
            </a:r>
          </a:p>
          <a:p>
            <a:pPr marL="0" indent="0" algn="ctr">
              <a:buNone/>
            </a:pPr>
            <a:endParaRPr lang="en-US" i="1" dirty="0" smtClean="0"/>
          </a:p>
          <a:p>
            <a:pPr marL="0" indent="0" algn="ctr">
              <a:buNone/>
            </a:pPr>
            <a:r>
              <a:rPr lang="en-US" i="1" dirty="0" smtClean="0"/>
              <a:t>By taking this course, you are on your way to gain important skills of  doing research using cloud computing services!</a:t>
            </a:r>
          </a:p>
          <a:p>
            <a:endParaRPr lang="en-US" dirty="0"/>
          </a:p>
        </p:txBody>
      </p:sp>
    </p:spTree>
    <p:extLst>
      <p:ext uri="{BB962C8B-B14F-4D97-AF65-F5344CB8AC3E}">
        <p14:creationId xmlns:p14="http://schemas.microsoft.com/office/powerpoint/2010/main" val="42496018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9807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Overview of Cloud Computing and NeCTAR Services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In this Module:</a:t>
            </a:r>
          </a:p>
          <a:p>
            <a:pPr lvl="0"/>
            <a:r>
              <a:rPr lang="en-US" dirty="0" smtClean="0"/>
              <a:t>Course overview</a:t>
            </a:r>
          </a:p>
          <a:p>
            <a:pPr lvl="0"/>
            <a:r>
              <a:rPr lang="en-US" dirty="0" smtClean="0"/>
              <a:t>Definition of cloud computing</a:t>
            </a:r>
          </a:p>
          <a:p>
            <a:pPr lvl="0"/>
            <a:r>
              <a:rPr lang="en-US" dirty="0" smtClean="0"/>
              <a:t>Description of common cloud services</a:t>
            </a:r>
          </a:p>
          <a:p>
            <a:pPr lvl="0"/>
            <a:r>
              <a:rPr lang="en-US" dirty="0" smtClean="0"/>
              <a:t>Common concerns of cloud computing</a:t>
            </a:r>
          </a:p>
          <a:p>
            <a:pPr lvl="0"/>
            <a:r>
              <a:rPr lang="en-US" dirty="0" smtClean="0"/>
              <a:t>What is virtualization?</a:t>
            </a:r>
          </a:p>
          <a:p>
            <a:pPr lvl="0"/>
            <a:r>
              <a:rPr lang="en-US" dirty="0" smtClean="0"/>
              <a:t>Cloud computing history</a:t>
            </a:r>
          </a:p>
          <a:p>
            <a:pPr lvl="0"/>
            <a:r>
              <a:rPr lang="en-US" dirty="0" smtClean="0"/>
              <a:t>Description of NeCTAR and its services</a:t>
            </a:r>
          </a:p>
          <a:p>
            <a:pPr lvl="0"/>
            <a:r>
              <a:rPr lang="en-US" dirty="0" smtClean="0"/>
              <a:t>How cloud computing benefits your research</a:t>
            </a:r>
            <a:endParaRPr lang="en-US" dirty="0"/>
          </a:p>
        </p:txBody>
      </p:sp>
    </p:spTree>
    <p:extLst>
      <p:ext uri="{BB962C8B-B14F-4D97-AF65-F5344CB8AC3E}">
        <p14:creationId xmlns:p14="http://schemas.microsoft.com/office/powerpoint/2010/main" val="29373528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1334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Overview</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ym typeface="Helvetica"/>
              </a:rPr>
              <a:t>Module 1</a:t>
            </a:r>
          </a:p>
          <a:p>
            <a:pPr marL="0" indent="0">
              <a:buNone/>
            </a:pPr>
            <a:r>
              <a:rPr lang="en-US" i="1" dirty="0" smtClean="0"/>
              <a:t>Overview of cloud computing and the NeCTAR services</a:t>
            </a:r>
          </a:p>
          <a:p>
            <a:pPr marL="0" indent="0">
              <a:buNone/>
            </a:pPr>
            <a:endParaRPr lang="en-US" dirty="0" smtClean="0"/>
          </a:p>
          <a:p>
            <a:pPr marL="0" indent="0">
              <a:buNone/>
            </a:pPr>
            <a:r>
              <a:rPr lang="en-US" dirty="0" smtClean="0"/>
              <a:t>In this module you will learn what cloud computing is, what types of services NeCTAR offers, and how cloud computing may benefit your research.</a:t>
            </a:r>
            <a:endParaRPr lang="en-US" dirty="0"/>
          </a:p>
        </p:txBody>
      </p:sp>
    </p:spTree>
    <p:extLst>
      <p:ext uri="{BB962C8B-B14F-4D97-AF65-F5344CB8AC3E}">
        <p14:creationId xmlns:p14="http://schemas.microsoft.com/office/powerpoint/2010/main" val="3526899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ym typeface="Helvetica"/>
              </a:rPr>
              <a:t>Module 2</a:t>
            </a:r>
          </a:p>
          <a:p>
            <a:pPr marL="0" indent="0">
              <a:buNone/>
            </a:pPr>
            <a:r>
              <a:rPr lang="en-US" i="1" dirty="0" smtClean="0"/>
              <a:t>Virtual Laboratories and </a:t>
            </a:r>
            <a:r>
              <a:rPr lang="en-US" i="1" dirty="0" err="1" smtClean="0"/>
              <a:t>eResearch</a:t>
            </a:r>
            <a:r>
              <a:rPr lang="en-US" i="1" dirty="0" smtClean="0"/>
              <a:t> Tools</a:t>
            </a:r>
            <a:endParaRPr lang="en-US" dirty="0" smtClean="0"/>
          </a:p>
          <a:p>
            <a:pPr marL="0" indent="0">
              <a:lnSpc>
                <a:spcPct val="200000"/>
              </a:lnSpc>
              <a:buNone/>
            </a:pPr>
            <a:r>
              <a:rPr lang="en-US" dirty="0" err="1" smtClean="0"/>
              <a:t>Introducting</a:t>
            </a:r>
            <a:r>
              <a:rPr lang="en-US" dirty="0" smtClean="0"/>
              <a:t> the “</a:t>
            </a:r>
            <a:r>
              <a:rPr lang="en-US" dirty="0"/>
              <a:t>r</a:t>
            </a:r>
            <a:r>
              <a:rPr lang="en-US" dirty="0" smtClean="0"/>
              <a:t>eady to go” tools.</a:t>
            </a:r>
          </a:p>
          <a:p>
            <a:pPr marL="0" indent="0">
              <a:buNone/>
            </a:pPr>
            <a:r>
              <a:rPr lang="en-US" dirty="0" smtClean="0"/>
              <a:t>This module provides an overview of the </a:t>
            </a:r>
            <a:r>
              <a:rPr lang="en-US" dirty="0" err="1" smtClean="0"/>
              <a:t>eResearch</a:t>
            </a:r>
            <a:r>
              <a:rPr lang="en-US" dirty="0" smtClean="0"/>
              <a:t> Tools and the Virtual Laboratories that are offered by NeCTAR services. </a:t>
            </a:r>
          </a:p>
        </p:txBody>
      </p:sp>
    </p:spTree>
    <p:extLst>
      <p:ext uri="{BB962C8B-B14F-4D97-AF65-F5344CB8AC3E}">
        <p14:creationId xmlns:p14="http://schemas.microsoft.com/office/powerpoint/2010/main" val="2385227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Overview</a:t>
            </a:r>
            <a:endParaRPr lang="en-US" dirty="0"/>
          </a:p>
        </p:txBody>
      </p:sp>
      <p:sp>
        <p:nvSpPr>
          <p:cNvPr id="3" name="Content Placeholder 2"/>
          <p:cNvSpPr>
            <a:spLocks noGrp="1"/>
          </p:cNvSpPr>
          <p:nvPr>
            <p:ph idx="1"/>
          </p:nvPr>
        </p:nvSpPr>
        <p:spPr/>
        <p:txBody>
          <a:bodyPr/>
          <a:lstStyle/>
          <a:p>
            <a:pPr marL="0" indent="0">
              <a:buNone/>
            </a:pPr>
            <a:r>
              <a:rPr lang="en-US" b="1" dirty="0" smtClean="0">
                <a:sym typeface="Helvetica"/>
              </a:rPr>
              <a:t>Module 3</a:t>
            </a:r>
          </a:p>
          <a:p>
            <a:pPr marL="0" indent="0">
              <a:buNone/>
            </a:pPr>
            <a:r>
              <a:rPr lang="en-US" i="1" dirty="0" smtClean="0"/>
              <a:t>Use Cases</a:t>
            </a:r>
          </a:p>
          <a:p>
            <a:pPr marL="0" indent="0">
              <a:buNone/>
            </a:pPr>
            <a:endParaRPr lang="en-US" dirty="0" smtClean="0"/>
          </a:p>
          <a:p>
            <a:pPr marL="0" indent="0">
              <a:buNone/>
            </a:pPr>
            <a:r>
              <a:rPr lang="en-US" dirty="0" smtClean="0"/>
              <a:t>This module deals with typical use cases in which a virtual machine is set up on the NeCTAR Research Cloud.</a:t>
            </a:r>
          </a:p>
        </p:txBody>
      </p:sp>
    </p:spTree>
    <p:extLst>
      <p:ext uri="{BB962C8B-B14F-4D97-AF65-F5344CB8AC3E}">
        <p14:creationId xmlns:p14="http://schemas.microsoft.com/office/powerpoint/2010/main" val="3344164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Overview</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ym typeface="Helvetica"/>
              </a:rPr>
              <a:t>Module 4</a:t>
            </a:r>
          </a:p>
          <a:p>
            <a:pPr marL="0" indent="0">
              <a:buNone/>
            </a:pPr>
            <a:r>
              <a:rPr lang="en-US" i="1" dirty="0" smtClean="0"/>
              <a:t>From PC to Cloud or HPC</a:t>
            </a:r>
          </a:p>
          <a:p>
            <a:pPr marL="0" indent="0">
              <a:buNone/>
            </a:pPr>
            <a:endParaRPr lang="en-US" dirty="0" smtClean="0"/>
          </a:p>
          <a:p>
            <a:pPr marL="0" indent="0">
              <a:buNone/>
            </a:pPr>
            <a:r>
              <a:rPr lang="en-US" dirty="0" smtClean="0"/>
              <a:t>This module will discuss the differences between Cloud Computing and </a:t>
            </a:r>
            <a:r>
              <a:rPr lang="en-US" dirty="0"/>
              <a:t>“High Performance Computing” (HPC), </a:t>
            </a:r>
            <a:r>
              <a:rPr lang="en-US" dirty="0" smtClean="0"/>
              <a:t>and provide an overview of pros and cons of moving from PC to Cloud or HPC.</a:t>
            </a:r>
          </a:p>
          <a:p>
            <a:endParaRPr lang="en-US" dirty="0"/>
          </a:p>
        </p:txBody>
      </p:sp>
    </p:spTree>
    <p:extLst>
      <p:ext uri="{BB962C8B-B14F-4D97-AF65-F5344CB8AC3E}">
        <p14:creationId xmlns:p14="http://schemas.microsoft.com/office/powerpoint/2010/main" val="2884946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Overview</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ym typeface="Helvetica"/>
              </a:rPr>
              <a:t>Module 5</a:t>
            </a:r>
          </a:p>
          <a:p>
            <a:pPr marL="0" indent="0">
              <a:buNone/>
            </a:pPr>
            <a:r>
              <a:rPr lang="en-US" i="1" dirty="0" smtClean="0"/>
              <a:t>The Research Cloud lifecycle</a:t>
            </a:r>
          </a:p>
          <a:p>
            <a:pPr marL="0" indent="0">
              <a:buNone/>
            </a:pPr>
            <a:endParaRPr lang="en-US" dirty="0" smtClean="0"/>
          </a:p>
          <a:p>
            <a:pPr marL="0" indent="0">
              <a:buNone/>
            </a:pPr>
            <a:r>
              <a:rPr lang="en-US" dirty="0" smtClean="0"/>
              <a:t>A high level overview of the end-to-end lifecycle of using the Cloud. You will learn about all processes involved from getting onto the Research Cloud to maintaining your services and keeping them secure until the termination of your services.</a:t>
            </a:r>
          </a:p>
        </p:txBody>
      </p:sp>
    </p:spTree>
    <p:extLst>
      <p:ext uri="{BB962C8B-B14F-4D97-AF65-F5344CB8AC3E}">
        <p14:creationId xmlns:p14="http://schemas.microsoft.com/office/powerpoint/2010/main" val="3483646369"/>
      </p:ext>
    </p:extLst>
  </p:cSld>
  <p:clrMapOvr>
    <a:masterClrMapping/>
  </p:clrMapOvr>
</p:sld>
</file>

<file path=ppt/theme/theme1.xml><?xml version="1.0" encoding="utf-8"?>
<a:theme xmlns:a="http://schemas.openxmlformats.org/drawingml/2006/main" name="Nectar_Theme1">
  <a:themeElements>
    <a:clrScheme name="Custom 1">
      <a:dk1>
        <a:sysClr val="windowText" lastClr="000000"/>
      </a:dk1>
      <a:lt1>
        <a:sysClr val="window" lastClr="FFFFFF"/>
      </a:lt1>
      <a:dk2>
        <a:srgbClr val="D16207"/>
      </a:dk2>
      <a:lt2>
        <a:srgbClr val="F0B31E"/>
      </a:lt2>
      <a:accent1>
        <a:srgbClr val="51A6C2"/>
      </a:accent1>
      <a:accent2>
        <a:srgbClr val="51C2A9"/>
      </a:accent2>
      <a:accent3>
        <a:srgbClr val="7EC251"/>
      </a:accent3>
      <a:accent4>
        <a:srgbClr val="E1DC53"/>
      </a:accent4>
      <a:accent5>
        <a:srgbClr val="B54721"/>
      </a:accent5>
      <a:accent6>
        <a:srgbClr val="A16BB1"/>
      </a:accent6>
      <a:hlink>
        <a:srgbClr val="A40A06"/>
      </a:hlink>
      <a:folHlink>
        <a:srgbClr val="837F1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Nectar_Theme1.thmx</Template>
  <TotalTime>450</TotalTime>
  <Words>2123</Words>
  <Application>Microsoft Macintosh PowerPoint</Application>
  <PresentationFormat>On-screen Show (16:9)</PresentationFormat>
  <Paragraphs>259</Paragraphs>
  <Slides>40</Slides>
  <Notes>4</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Nectar_Theme1</vt:lpstr>
      <vt:lpstr>NeCTAR Training</vt:lpstr>
      <vt:lpstr>Overview of Cloud Computing and NeCTAR Services</vt:lpstr>
      <vt:lpstr>Overview of Cloud Computing and NeCTAR Services</vt:lpstr>
      <vt:lpstr>Overview of Cloud Computing and NeCTAR Services</vt:lpstr>
      <vt:lpstr>Course Overview</vt:lpstr>
      <vt:lpstr>Course Overview</vt:lpstr>
      <vt:lpstr>Course Overview</vt:lpstr>
      <vt:lpstr>Course Overview</vt:lpstr>
      <vt:lpstr>Course Overview</vt:lpstr>
      <vt:lpstr>Course Overview</vt:lpstr>
      <vt:lpstr>Course Overview</vt:lpstr>
      <vt:lpstr>Course Overview</vt:lpstr>
      <vt:lpstr>Course Overview</vt:lpstr>
      <vt:lpstr>Course Overview</vt:lpstr>
      <vt:lpstr>What is Cloud Computing?</vt:lpstr>
      <vt:lpstr>PowerPoint Presentation</vt:lpstr>
      <vt:lpstr>What is cloud computing</vt:lpstr>
      <vt:lpstr>Why is this good?</vt:lpstr>
      <vt:lpstr>Why is this good?</vt:lpstr>
      <vt:lpstr>Cloud Computing</vt:lpstr>
      <vt:lpstr>Cloud Computing</vt:lpstr>
      <vt:lpstr>Cloud Computing</vt:lpstr>
      <vt:lpstr>Common Cloud Services</vt:lpstr>
      <vt:lpstr>Examples of Cloud Services</vt:lpstr>
      <vt:lpstr>Types of Cloud Services</vt:lpstr>
      <vt:lpstr>Types of Cloud Services</vt:lpstr>
      <vt:lpstr>Virtualization</vt:lpstr>
      <vt:lpstr>Virtual vs. Real Computer</vt:lpstr>
      <vt:lpstr>Hypervisor</vt:lpstr>
      <vt:lpstr>Common concerns</vt:lpstr>
      <vt:lpstr>History</vt:lpstr>
      <vt:lpstr>History</vt:lpstr>
      <vt:lpstr>NeCTAR Services</vt:lpstr>
      <vt:lpstr>NeCTAR Services</vt:lpstr>
      <vt:lpstr>NeCTAR Services</vt:lpstr>
      <vt:lpstr>Benefits for your research</vt:lpstr>
      <vt:lpstr>What the future holds</vt:lpstr>
      <vt:lpstr>Closing note</vt:lpstr>
      <vt:lpstr>PowerPoint Presentation</vt:lpstr>
      <vt:lpstr>PowerPoint Presentation</vt:lpstr>
    </vt:vector>
  </TitlesOfParts>
  <Company>Intersect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NeCTAR Training</dc:title>
  <dc:creator>Jennifer Buehler</dc:creator>
  <cp:lastModifiedBy>Jennifer Buehler</cp:lastModifiedBy>
  <cp:revision>44</cp:revision>
  <dcterms:created xsi:type="dcterms:W3CDTF">2015-07-15T10:36:37Z</dcterms:created>
  <dcterms:modified xsi:type="dcterms:W3CDTF">2015-10-20T20:07:31Z</dcterms:modified>
</cp:coreProperties>
</file>