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56" autoAdjust="0"/>
    <p:restoredTop sz="94748" autoAdjust="0"/>
  </p:normalViewPr>
  <p:slideViewPr>
    <p:cSldViewPr snapToGrid="0" snapToObjects="1">
      <p:cViewPr varScale="1">
        <p:scale>
          <a:sx n="113" d="100"/>
          <a:sy n="113" d="100"/>
        </p:scale>
        <p:origin x="-93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38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11" y="2320994"/>
            <a:ext cx="7772400" cy="763487"/>
          </a:xfrm>
        </p:spPr>
        <p:txBody>
          <a:bodyPr>
            <a:normAutofit/>
          </a:bodyPr>
          <a:lstStyle>
            <a:lvl1pPr>
              <a:defRPr sz="3200" b="1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4480"/>
            <a:ext cx="6400800" cy="9920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5168" y="4535655"/>
            <a:ext cx="60692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 smtClean="0">
                <a:latin typeface="Arial"/>
                <a:cs typeface="Arial"/>
              </a:rPr>
              <a:t>communications@nectar.org.au  </a:t>
            </a:r>
            <a:r>
              <a:rPr lang="en-AU" sz="1300" i="1" dirty="0" smtClean="0">
                <a:latin typeface="Arial"/>
                <a:cs typeface="Arial"/>
              </a:rPr>
              <a:t>|  </a:t>
            </a:r>
            <a:r>
              <a:rPr lang="en-AU" sz="1300" b="1" dirty="0" err="1" smtClean="0">
                <a:solidFill>
                  <a:srgbClr val="F5B71D"/>
                </a:solidFill>
                <a:latin typeface="Arial"/>
                <a:cs typeface="Arial"/>
              </a:rPr>
              <a:t>nectar.org.au</a:t>
            </a:r>
            <a:endParaRPr lang="en-AU" sz="1300" b="1" dirty="0">
              <a:solidFill>
                <a:srgbClr val="F5B71D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26" y="4076551"/>
            <a:ext cx="743204" cy="830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819" y="4206546"/>
            <a:ext cx="1170191" cy="5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6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8239"/>
            <a:ext cx="8229600" cy="337638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1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879"/>
            <a:ext cx="8229600" cy="293574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  <a:lvl5pPr>
              <a:defRPr sz="1600" baseline="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63626"/>
            <a:ext cx="8229600" cy="59531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2400" b="1" baseline="0" smtClean="0">
                <a:solidFill>
                  <a:srgbClr val="F5B71D"/>
                </a:solidFill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Click</a:t>
            </a:r>
            <a:r>
              <a:rPr lang="en-AU" sz="2400" b="1" baseline="0" dirty="0" smtClean="0">
                <a:solidFill>
                  <a:srgbClr val="F5B71D"/>
                </a:solidFill>
                <a:latin typeface="+mj-lt"/>
                <a:cs typeface="Arial"/>
              </a:rPr>
              <a:t> to edit s</a:t>
            </a: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ub heading</a:t>
            </a:r>
          </a:p>
        </p:txBody>
      </p:sp>
    </p:spTree>
    <p:extLst>
      <p:ext uri="{BB962C8B-B14F-4D97-AF65-F5344CB8AC3E}">
        <p14:creationId xmlns:p14="http://schemas.microsoft.com/office/powerpoint/2010/main" val="324275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3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1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kMat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77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Tim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7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7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1176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1176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1176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1176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1176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NeCTAR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2</a:t>
            </a:r>
          </a:p>
          <a:p>
            <a:r>
              <a:rPr lang="en-US" dirty="0" smtClean="0"/>
              <a:t>Virtual Laboratories and </a:t>
            </a:r>
            <a:r>
              <a:rPr lang="en-US" dirty="0" err="1" smtClean="0"/>
              <a:t>eResearch</a:t>
            </a:r>
            <a:r>
              <a:rPr lang="en-US" dirty="0" smtClean="0"/>
              <a:t>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Humanities Virtual Lab</a:t>
            </a:r>
            <a:r>
              <a:rPr lang="en-US" b="1" dirty="0" smtClean="0"/>
              <a:t> </a:t>
            </a:r>
            <a:r>
              <a:rPr lang="en-US" dirty="0" smtClean="0"/>
              <a:t>is integrating many important cultural data sets for researchers in the humanities.</a:t>
            </a:r>
          </a:p>
          <a:p>
            <a:pPr lvl="0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Biodiversity and Climate Change Virtual Lab </a:t>
            </a:r>
            <a:r>
              <a:rPr lang="en-US" dirty="0" smtClean="0"/>
              <a:t>provides integrated tools, data collections and access portals for </a:t>
            </a:r>
            <a:r>
              <a:rPr lang="en-US" dirty="0" err="1" smtClean="0"/>
              <a:t>modelling</a:t>
            </a:r>
            <a:r>
              <a:rPr lang="en-US" dirty="0" smtClean="0"/>
              <a:t> the potential responses of Australia’s biodiversity to climate change.</a:t>
            </a:r>
          </a:p>
          <a:p>
            <a:pPr lvl="0"/>
            <a:r>
              <a:rPr lang="en-US" dirty="0" smtClean="0"/>
              <a:t>… and many more! Check out the NeCTAR website for a complete list of Virtual Labs.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eResearch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NeCTAR </a:t>
            </a:r>
            <a:r>
              <a:rPr lang="en-US" dirty="0" err="1" smtClean="0"/>
              <a:t>eResearch</a:t>
            </a:r>
            <a:r>
              <a:rPr lang="en-US" dirty="0" smtClean="0"/>
              <a:t> Tools provide </a:t>
            </a:r>
            <a:r>
              <a:rPr lang="en-US" b="1" dirty="0" smtClean="0">
                <a:sym typeface="Helvetica"/>
              </a:rPr>
              <a:t>research software</a:t>
            </a:r>
            <a:r>
              <a:rPr lang="en-US" b="1" dirty="0" smtClean="0"/>
              <a:t> </a:t>
            </a:r>
            <a:r>
              <a:rPr lang="en-US" dirty="0" smtClean="0"/>
              <a:t>for the Australian research community.</a:t>
            </a:r>
          </a:p>
          <a:p>
            <a:pPr lvl="0"/>
            <a:r>
              <a:rPr lang="en-US" dirty="0"/>
              <a:t>T</a:t>
            </a:r>
            <a:r>
              <a:rPr lang="en-US" dirty="0" smtClean="0"/>
              <a:t>here is a strong focus </a:t>
            </a:r>
            <a:r>
              <a:rPr lang="en-US" b="1" dirty="0" smtClean="0"/>
              <a:t>on </a:t>
            </a:r>
            <a:r>
              <a:rPr lang="en-US" b="1" dirty="0" smtClean="0">
                <a:sym typeface="Helvetica"/>
              </a:rPr>
              <a:t>enhancing existing tools</a:t>
            </a:r>
            <a:r>
              <a:rPr lang="en-US" b="1" dirty="0" smtClean="0"/>
              <a:t> </a:t>
            </a:r>
            <a:r>
              <a:rPr lang="en-US" dirty="0" smtClean="0"/>
              <a:t>and applications to be more collaborative, accessible and to support research workflows.</a:t>
            </a:r>
          </a:p>
          <a:p>
            <a:pPr lvl="0"/>
            <a:r>
              <a:rPr lang="en-US" dirty="0" smtClean="0"/>
              <a:t>The majority of the tools are </a:t>
            </a:r>
            <a:r>
              <a:rPr lang="en-US" i="1" dirty="0" smtClean="0"/>
              <a:t>web-based</a:t>
            </a:r>
            <a:r>
              <a:rPr lang="en-US" dirty="0" smtClean="0"/>
              <a:t>; some offer software or data to </a:t>
            </a:r>
            <a:r>
              <a:rPr lang="en-US" i="1" dirty="0" smtClean="0"/>
              <a:t>download</a:t>
            </a:r>
            <a:r>
              <a:rPr lang="en-US" dirty="0" smtClean="0"/>
              <a:t> from the NeCTAR cloud.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6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eResearch Tools: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err="1" smtClean="0">
                <a:sym typeface="Helvetica"/>
              </a:rPr>
              <a:t>Drishti</a:t>
            </a:r>
            <a:r>
              <a:rPr lang="en-US" b="1" dirty="0" smtClean="0">
                <a:sym typeface="Helvetica"/>
              </a:rPr>
              <a:t> and Voluminous</a:t>
            </a:r>
            <a:r>
              <a:rPr lang="en-US" b="1" dirty="0" smtClean="0"/>
              <a:t> </a:t>
            </a:r>
            <a:r>
              <a:rPr lang="en-US" dirty="0" smtClean="0"/>
              <a:t>are scientific visualization and analysis tools. </a:t>
            </a:r>
            <a:r>
              <a:rPr lang="en-US" dirty="0" err="1" smtClean="0"/>
              <a:t>Drishti</a:t>
            </a:r>
            <a:r>
              <a:rPr lang="en-US" dirty="0" smtClean="0"/>
              <a:t> is a component of the NeCTAR Characterization Virtual Laboratory and Voluminous is </a:t>
            </a:r>
            <a:r>
              <a:rPr lang="en-US" u="sng" dirty="0" smtClean="0"/>
              <a:t>a web-based application.</a:t>
            </a:r>
          </a:p>
          <a:p>
            <a:pPr lvl="0"/>
            <a:r>
              <a:rPr lang="en-US" b="1" dirty="0" err="1" smtClean="0">
                <a:sym typeface="Helvetica"/>
              </a:rPr>
              <a:t>OzTrack</a:t>
            </a:r>
            <a:r>
              <a:rPr lang="en-US" dirty="0" smtClean="0"/>
              <a:t>: easy to use, sophisticated analysis and visualization features to researchers, including ecologists, biologists, resource and wildlife managers. This is a free-to-use </a:t>
            </a:r>
            <a:r>
              <a:rPr lang="en-US" u="sng" dirty="0" smtClean="0"/>
              <a:t>web-based application</a:t>
            </a:r>
            <a:r>
              <a:rPr lang="en-US" dirty="0" smtClean="0"/>
              <a:t> for analyzing and visualizing animal location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9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eResearch Tools: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 smtClean="0">
                <a:sym typeface="Helvetica"/>
              </a:rPr>
              <a:t>Cloud-based image analysis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CloudImaging</a:t>
            </a:r>
            <a:r>
              <a:rPr lang="en-US" dirty="0" smtClean="0"/>
              <a:t>): This web-based toolbox offers image analysis functionality that can be connected together in workflows (allowing creation of even more complex algorithms that can be re-run on different data sets).</a:t>
            </a:r>
          </a:p>
          <a:p>
            <a:pPr lvl="0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Human </a:t>
            </a:r>
            <a:r>
              <a:rPr lang="en-US" b="1" dirty="0" err="1" smtClean="0">
                <a:sym typeface="Helvetica"/>
              </a:rPr>
              <a:t>Variome</a:t>
            </a:r>
            <a:r>
              <a:rPr lang="en-US" b="1" dirty="0" smtClean="0">
                <a:sym typeface="Helvetica"/>
              </a:rPr>
              <a:t> Project</a:t>
            </a:r>
            <a:r>
              <a:rPr lang="en-US" b="1" dirty="0" smtClean="0"/>
              <a:t> </a:t>
            </a:r>
            <a:r>
              <a:rPr lang="en-US" dirty="0" smtClean="0"/>
              <a:t>is a national data sharing facility for improving clinical genetic testing services and supporting medical research.</a:t>
            </a:r>
          </a:p>
          <a:p>
            <a:pPr lvl="0"/>
            <a:r>
              <a:rPr lang="en-US" b="1" dirty="0" smtClean="0">
                <a:sym typeface="Helvetica"/>
              </a:rPr>
              <a:t>Quadrant</a:t>
            </a:r>
            <a:r>
              <a:rPr lang="en-US" dirty="0" smtClean="0"/>
              <a:t>: A web-based tool for managing research projects and data collection, particularly for participant-based research. This tool enables researchers to work collaboratively and efficiently from a self-managed centralized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04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eResearch Tools: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 err="1" smtClean="0">
                <a:sym typeface="Helvetica"/>
              </a:rPr>
              <a:t>MyTardis</a:t>
            </a:r>
            <a:r>
              <a:rPr lang="en-US" dirty="0" smtClean="0"/>
              <a:t> offers a Image analysis and processing toolbox, particularly for medical imaging. The tool provides a repository for </a:t>
            </a:r>
            <a:r>
              <a:rPr lang="en-US" dirty="0" err="1" smtClean="0"/>
              <a:t>characterisation</a:t>
            </a:r>
            <a:r>
              <a:rPr lang="en-US" dirty="0" smtClean="0"/>
              <a:t> and bioscience data.</a:t>
            </a:r>
          </a:p>
          <a:p>
            <a:pPr lvl="0"/>
            <a:r>
              <a:rPr lang="en-US" b="1" dirty="0" smtClean="0">
                <a:sym typeface="Helvetica"/>
              </a:rPr>
              <a:t>Federated Archaeological Information Management System</a:t>
            </a:r>
            <a:r>
              <a:rPr lang="en-US" dirty="0" smtClean="0"/>
              <a:t>: This </a:t>
            </a:r>
            <a:r>
              <a:rPr lang="en-US" dirty="0" err="1" smtClean="0"/>
              <a:t>eResearch</a:t>
            </a:r>
            <a:r>
              <a:rPr lang="en-US" dirty="0" smtClean="0"/>
              <a:t> tool includes </a:t>
            </a:r>
            <a:r>
              <a:rPr lang="en-US" i="1" dirty="0" smtClean="0"/>
              <a:t>The Ark project </a:t>
            </a:r>
            <a:r>
              <a:rPr lang="en-US" dirty="0" smtClean="0"/>
              <a:t>which provides tools to support medical studies and clinical trials.</a:t>
            </a:r>
          </a:p>
          <a:p>
            <a:pPr lvl="0"/>
            <a:r>
              <a:rPr lang="en-US" dirty="0" smtClean="0"/>
              <a:t>The </a:t>
            </a:r>
            <a:r>
              <a:rPr lang="en-US" b="1" dirty="0" err="1" smtClean="0">
                <a:sym typeface="Helvetica"/>
              </a:rPr>
              <a:t>SHaRED</a:t>
            </a:r>
            <a:r>
              <a:rPr lang="en-US" dirty="0" smtClean="0"/>
              <a:t> project (</a:t>
            </a:r>
            <a:r>
              <a:rPr lang="en-US" dirty="0" smtClean="0">
                <a:sym typeface="Helvetica"/>
              </a:rPr>
              <a:t>s</a:t>
            </a:r>
            <a:r>
              <a:rPr lang="en-US" dirty="0" smtClean="0"/>
              <a:t>ubmission, </a:t>
            </a:r>
            <a:r>
              <a:rPr lang="en-US" dirty="0" err="1" smtClean="0">
                <a:sym typeface="Helvetica"/>
              </a:rPr>
              <a:t>h</a:t>
            </a:r>
            <a:r>
              <a:rPr lang="en-US" dirty="0" err="1" smtClean="0"/>
              <a:t>armonisation</a:t>
            </a:r>
            <a:r>
              <a:rPr lang="en-US" dirty="0" smtClean="0"/>
              <a:t> and </a:t>
            </a:r>
            <a:r>
              <a:rPr lang="en-US" dirty="0" smtClean="0">
                <a:sym typeface="Helvetica"/>
              </a:rPr>
              <a:t>r</a:t>
            </a:r>
            <a:r>
              <a:rPr lang="en-US" dirty="0" smtClean="0"/>
              <a:t>etrieval of </a:t>
            </a:r>
            <a:r>
              <a:rPr lang="en-US" dirty="0" smtClean="0">
                <a:sym typeface="Helvetica"/>
              </a:rPr>
              <a:t>e</a:t>
            </a:r>
            <a:r>
              <a:rPr lang="en-US" dirty="0" smtClean="0"/>
              <a:t>cological </a:t>
            </a:r>
            <a:r>
              <a:rPr lang="en-US" dirty="0" smtClean="0">
                <a:sym typeface="Helvetica"/>
              </a:rPr>
              <a:t>d</a:t>
            </a:r>
            <a:r>
              <a:rPr lang="en-US" dirty="0" smtClean="0"/>
              <a:t>ata) is a tool that provides an online questionnaire to help structure metadata when uploading data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3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eResearch Tools: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High-throughput Computing For Globally Connected Science</a:t>
            </a:r>
            <a:r>
              <a:rPr lang="en-US" b="1" dirty="0" smtClean="0"/>
              <a:t> </a:t>
            </a:r>
            <a:r>
              <a:rPr lang="en-US" dirty="0" err="1" smtClean="0"/>
              <a:t>eResearch</a:t>
            </a:r>
            <a:r>
              <a:rPr lang="en-US" dirty="0" smtClean="0"/>
              <a:t> Tools will provide tools and underlying infrastructure for high throughput projects across disciplines—initially only for processing high-energy physics data from the CERN Large Hadron Collider (LHC).</a:t>
            </a:r>
          </a:p>
          <a:p>
            <a:pPr lvl="0"/>
            <a:r>
              <a:rPr lang="en-US" dirty="0" smtClean="0"/>
              <a:t>   </a:t>
            </a:r>
            <a:r>
              <a:rPr lang="en-US" i="1" dirty="0" smtClean="0"/>
              <a:t> … and more. </a:t>
            </a:r>
            <a:r>
              <a:rPr lang="en-US" dirty="0" smtClean="0"/>
              <a:t>Check out the NeCTAR </a:t>
            </a:r>
            <a:r>
              <a:rPr lang="en-US" dirty="0" err="1" smtClean="0"/>
              <a:t>eResearch</a:t>
            </a:r>
            <a:r>
              <a:rPr lang="en-US" dirty="0" smtClean="0"/>
              <a:t> Tools website for more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03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Labs vs eResearch Tools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 Laboratories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on-line platforms offering a collection of </a:t>
            </a:r>
            <a:r>
              <a:rPr lang="en-US" b="1" dirty="0" smtClean="0">
                <a:sym typeface="Helvetica"/>
              </a:rPr>
              <a:t>discipline-specific</a:t>
            </a:r>
            <a:r>
              <a:rPr lang="en-US" dirty="0" smtClean="0"/>
              <a:t> tools and data.</a:t>
            </a:r>
          </a:p>
          <a:p>
            <a:r>
              <a:rPr lang="en-US" dirty="0" smtClean="0"/>
              <a:t>create </a:t>
            </a:r>
            <a:r>
              <a:rPr lang="en-US" b="1" dirty="0" smtClean="0">
                <a:sym typeface="Helvetica"/>
              </a:rPr>
              <a:t>new platforms</a:t>
            </a:r>
            <a:r>
              <a:rPr lang="en-US" b="1" dirty="0" smtClean="0"/>
              <a:t> </a:t>
            </a:r>
            <a:r>
              <a:rPr lang="en-US" dirty="0" smtClean="0"/>
              <a:t>for collaboration and information sharing.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eResearch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offer a variety of </a:t>
            </a:r>
            <a:r>
              <a:rPr lang="en-US" b="1" dirty="0" smtClean="0"/>
              <a:t>research software</a:t>
            </a:r>
            <a:r>
              <a:rPr lang="en-US" dirty="0" smtClean="0"/>
              <a:t> for the Australian research community, often addressing researchers </a:t>
            </a:r>
            <a:r>
              <a:rPr lang="en-US" b="1" dirty="0" smtClean="0">
                <a:sym typeface="Helvetica"/>
              </a:rPr>
              <a:t>across disciplines</a:t>
            </a:r>
            <a:r>
              <a:rPr lang="en-US" dirty="0" smtClean="0">
                <a:sym typeface="Helvetica"/>
              </a:rPr>
              <a:t>.</a:t>
            </a:r>
            <a:endParaRPr lang="en-US" dirty="0" smtClean="0"/>
          </a:p>
          <a:p>
            <a:r>
              <a:rPr lang="en-US" dirty="0" smtClean="0"/>
              <a:t>focus on </a:t>
            </a:r>
            <a:r>
              <a:rPr lang="en-US" b="1" dirty="0" smtClean="0">
                <a:sym typeface="Helvetica"/>
              </a:rPr>
              <a:t>enhancing existing tools</a:t>
            </a:r>
            <a:r>
              <a:rPr lang="en-US" dirty="0" smtClean="0"/>
              <a:t> and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15843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note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 now know what Virtual Labs and </a:t>
            </a:r>
            <a:r>
              <a:rPr lang="en-US" dirty="0" err="1" smtClean="0"/>
              <a:t>eResearch</a:t>
            </a:r>
            <a:r>
              <a:rPr lang="en-US" dirty="0" smtClean="0"/>
              <a:t> tools are, maybe you have found a tool that is “ready to use” for you.</a:t>
            </a:r>
          </a:p>
          <a:p>
            <a:pPr lvl="0"/>
            <a:r>
              <a:rPr lang="en-US" dirty="0" smtClean="0"/>
              <a:t>The next Modules will cover the probably most sought-after NeCTAR service: Cloud computing in t</a:t>
            </a:r>
            <a:r>
              <a:rPr lang="en-US" dirty="0" smtClean="0">
                <a:sym typeface="Helvetica"/>
              </a:rPr>
              <a:t>he </a:t>
            </a:r>
            <a:r>
              <a:rPr lang="en-US" b="1" dirty="0" smtClean="0">
                <a:sym typeface="Helvetica"/>
              </a:rPr>
              <a:t>Research </a:t>
            </a:r>
            <a:r>
              <a:rPr lang="en-US" b="1" smtClean="0">
                <a:sym typeface="Helvetica"/>
              </a:rPr>
              <a:t>Cloud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1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Laboratories and </a:t>
            </a:r>
            <a:r>
              <a:rPr lang="en-US" dirty="0" err="1" smtClean="0"/>
              <a:t>eResearch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NeCTAR project has funded the development of </a:t>
            </a:r>
            <a:r>
              <a:rPr lang="en-US" dirty="0" err="1" smtClean="0"/>
              <a:t>customised</a:t>
            </a:r>
            <a:r>
              <a:rPr lang="en-US" dirty="0" smtClean="0"/>
              <a:t> cloud services, software and portals for particular research disciplines or workflows.</a:t>
            </a:r>
          </a:p>
          <a:p>
            <a:pPr lvl="0"/>
            <a:r>
              <a:rPr lang="en-US" dirty="0" smtClean="0"/>
              <a:t>This module provides an overview of the  “ready-to-go” tools, </a:t>
            </a:r>
            <a:r>
              <a:rPr lang="en-US" dirty="0" err="1" smtClean="0"/>
              <a:t>eResearch</a:t>
            </a:r>
            <a:r>
              <a:rPr lang="en-US" dirty="0" smtClean="0"/>
              <a:t> Tools and Virtual Laboratories.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9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 and eResearch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>
                <a:sym typeface="Helvetica"/>
              </a:rPr>
              <a:t>Virtual Laboratories</a:t>
            </a:r>
            <a:r>
              <a:rPr lang="en-US" b="1" dirty="0" smtClean="0"/>
              <a:t> </a:t>
            </a:r>
            <a:r>
              <a:rPr lang="en-US" dirty="0" smtClean="0"/>
              <a:t>provide </a:t>
            </a:r>
            <a:r>
              <a:rPr lang="en-US" u="sng" dirty="0" smtClean="0"/>
              <a:t>online platforms</a:t>
            </a:r>
            <a:r>
              <a:rPr lang="en-US" dirty="0" smtClean="0"/>
              <a:t> for research activities in several research discipline areas.</a:t>
            </a:r>
          </a:p>
          <a:p>
            <a:pPr lvl="0"/>
            <a:r>
              <a:rPr lang="en-US" b="1" dirty="0" err="1" smtClean="0">
                <a:sym typeface="Helvetica"/>
              </a:rPr>
              <a:t>eResearch</a:t>
            </a:r>
            <a:r>
              <a:rPr lang="en-US" b="1" dirty="0" smtClean="0">
                <a:sym typeface="Helvetica"/>
              </a:rPr>
              <a:t> Tools</a:t>
            </a:r>
            <a:r>
              <a:rPr lang="en-US" b="1" dirty="0" smtClean="0"/>
              <a:t> </a:t>
            </a:r>
            <a:r>
              <a:rPr lang="en-US" dirty="0" smtClean="0"/>
              <a:t>provide </a:t>
            </a:r>
            <a:r>
              <a:rPr lang="en-US" u="sng" dirty="0" smtClean="0"/>
              <a:t>online software tools</a:t>
            </a:r>
            <a:r>
              <a:rPr lang="en-US" dirty="0" smtClean="0"/>
              <a:t> for common research tasks.</a:t>
            </a:r>
          </a:p>
        </p:txBody>
      </p:sp>
    </p:spTree>
    <p:extLst>
      <p:ext uri="{BB962C8B-B14F-4D97-AF65-F5344CB8AC3E}">
        <p14:creationId xmlns:p14="http://schemas.microsoft.com/office/powerpoint/2010/main" val="243664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Laboratories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/>
            </a:pPr>
            <a:r>
              <a:rPr lang="en-US" dirty="0"/>
              <a:t>Virtual Labs aim at </a:t>
            </a: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connecting</a:t>
            </a:r>
            <a:r>
              <a:rPr lang="en-US" dirty="0"/>
              <a:t> </a:t>
            </a: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researchers</a:t>
            </a:r>
            <a:r>
              <a:rPr lang="en-US" dirty="0"/>
              <a:t> with existing and new research facilities, data repositories and computational tools. </a:t>
            </a:r>
          </a:p>
          <a:p>
            <a:pPr lvl="0">
              <a:defRPr sz="1800"/>
            </a:pPr>
            <a:r>
              <a:rPr lang="en-US" dirty="0"/>
              <a:t>They help to create new opportunities for collaboration, efficiencies and innovation.</a:t>
            </a:r>
          </a:p>
          <a:p>
            <a:pPr lvl="0">
              <a:defRPr sz="1800"/>
            </a:pPr>
            <a:r>
              <a:rPr lang="en-US" dirty="0"/>
              <a:t>Virtual labs are </a:t>
            </a: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discipline-specific research environments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 Virtual Laboratory can be seen as a portal to several software tools, data, storage and documentation in an integrated and interactive online environment.</a:t>
            </a:r>
          </a:p>
          <a:p>
            <a:pPr lvl="0"/>
            <a:r>
              <a:rPr lang="en-US" dirty="0" smtClean="0"/>
              <a:t>Main aim is enabling researchers across the world to collaborate and share information.</a:t>
            </a:r>
          </a:p>
          <a:p>
            <a:pPr lvl="0"/>
            <a:r>
              <a:rPr lang="en-US" dirty="0" smtClean="0"/>
              <a:t>In short: A Virtual Lab is an on-line platform offering a collection of </a:t>
            </a:r>
            <a:r>
              <a:rPr lang="en-US" b="1" dirty="0" smtClean="0">
                <a:sym typeface="Helvetica"/>
              </a:rPr>
              <a:t>discipline-specific tools and data</a:t>
            </a:r>
            <a:r>
              <a:rPr lang="en-US" dirty="0" smtClean="0">
                <a:sym typeface="Helvetica"/>
              </a:rPr>
              <a:t>.</a:t>
            </a:r>
            <a:endParaRPr lang="en-US" dirty="0"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6312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A Virtual Lab may consist of any or several of:</a:t>
            </a:r>
          </a:p>
          <a:p>
            <a:pPr lvl="1"/>
            <a:r>
              <a:rPr lang="en-US" dirty="0" smtClean="0"/>
              <a:t>Tools for processing and analysis</a:t>
            </a:r>
          </a:p>
          <a:p>
            <a:pPr lvl="1"/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Models (e.g. ocean circulation, waves)</a:t>
            </a:r>
          </a:p>
          <a:p>
            <a:pPr lvl="1"/>
            <a:r>
              <a:rPr lang="en-US" dirty="0" smtClean="0"/>
              <a:t>Networks of observing stations / sensors </a:t>
            </a:r>
          </a:p>
          <a:p>
            <a:pPr lvl="1"/>
            <a:r>
              <a:rPr lang="en-US" dirty="0" smtClean="0"/>
              <a:t>Access to data sets / data collections</a:t>
            </a:r>
          </a:p>
          <a:p>
            <a:pPr lvl="1"/>
            <a:r>
              <a:rPr lang="en-US" dirty="0" smtClean="0"/>
              <a:t>Support teams</a:t>
            </a:r>
          </a:p>
          <a:p>
            <a:pPr lvl="1"/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… 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4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b="1" dirty="0" smtClean="0">
                <a:sym typeface="Helvetica"/>
              </a:rPr>
              <a:t>Climate and Weather Science Virtual Laboratory</a:t>
            </a:r>
            <a:r>
              <a:rPr lang="en-US" b="1" dirty="0" smtClean="0"/>
              <a:t> </a:t>
            </a:r>
            <a:r>
              <a:rPr lang="en-US" dirty="0" smtClean="0"/>
              <a:t>for studying and forecasting weather patterns.</a:t>
            </a:r>
          </a:p>
          <a:p>
            <a:pPr lvl="0"/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b="1" dirty="0" smtClean="0">
                <a:sym typeface="Helvetica"/>
              </a:rPr>
              <a:t>Human Communication Science Virtual Laboratory</a:t>
            </a:r>
            <a:r>
              <a:rPr lang="en-US" b="1" dirty="0" smtClean="0"/>
              <a:t> </a:t>
            </a:r>
            <a:r>
              <a:rPr lang="en-US" dirty="0" smtClean="0"/>
              <a:t>for cross-disciplinary interaction and information sharing between researchers from speech science, computer science, </a:t>
            </a:r>
            <a:r>
              <a:rPr lang="en-US" dirty="0" err="1" smtClean="0"/>
              <a:t>behavioural</a:t>
            </a:r>
            <a:r>
              <a:rPr lang="en-US" dirty="0" smtClean="0"/>
              <a:t> science and other disciplines.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8694" y="34797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1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b="1" dirty="0" smtClean="0">
                <a:sym typeface="Helvetica"/>
              </a:rPr>
              <a:t>Genomics Virtual Lab</a:t>
            </a:r>
            <a:r>
              <a:rPr lang="en-US" b="1" dirty="0" smtClean="0"/>
              <a:t> </a:t>
            </a:r>
            <a:r>
              <a:rPr lang="en-US" dirty="0" smtClean="0"/>
              <a:t>is developing an online system for processing genomics workflows in the Cloud.</a:t>
            </a:r>
          </a:p>
          <a:p>
            <a:pPr lvl="0"/>
            <a:r>
              <a:rPr lang="en-US" dirty="0" smtClean="0"/>
              <a:t>The </a:t>
            </a:r>
            <a:r>
              <a:rPr lang="en-US" b="1" dirty="0" err="1" smtClean="0">
                <a:sym typeface="Helvetica"/>
              </a:rPr>
              <a:t>MARine</a:t>
            </a:r>
            <a:r>
              <a:rPr lang="en-US" b="1" dirty="0" smtClean="0">
                <a:sym typeface="Helvetica"/>
              </a:rPr>
              <a:t> Virtual Laboratory (MARVL)</a:t>
            </a:r>
            <a:r>
              <a:rPr lang="en-US" b="1" dirty="0" smtClean="0"/>
              <a:t> </a:t>
            </a:r>
            <a:r>
              <a:rPr lang="en-US" dirty="0" smtClean="0"/>
              <a:t>can provide all the tools necessary to construct a virtual environment of a region of interest in marine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92726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Geophysics Virtual Lab</a:t>
            </a:r>
            <a:r>
              <a:rPr lang="en-US" b="1" dirty="0" smtClean="0"/>
              <a:t> </a:t>
            </a:r>
            <a:r>
              <a:rPr lang="en-US" dirty="0" smtClean="0"/>
              <a:t>has developed a portal, a workflow system and computational tools to access geological survey data. It provides Geophysicists with access to an integrated environment that exploits Cloud computing and HPC technology to run automated workflows.</a:t>
            </a:r>
          </a:p>
          <a:p>
            <a:pPr lvl="0"/>
            <a:r>
              <a:rPr lang="en-US" dirty="0" smtClean="0"/>
              <a:t>The </a:t>
            </a:r>
            <a:r>
              <a:rPr lang="en-US" b="1" dirty="0" err="1" smtClean="0">
                <a:sym typeface="Helvetica"/>
              </a:rPr>
              <a:t>Characterisation</a:t>
            </a:r>
            <a:r>
              <a:rPr lang="en-US" b="1" dirty="0" smtClean="0">
                <a:sym typeface="Helvetica"/>
              </a:rPr>
              <a:t> Virtual Lab</a:t>
            </a:r>
            <a:r>
              <a:rPr lang="en-US" b="1" dirty="0" smtClean="0"/>
              <a:t> </a:t>
            </a:r>
            <a:r>
              <a:rPr lang="en-US" dirty="0" smtClean="0"/>
              <a:t>has developed many tools, including a remote desktop for processing data from microscopes or the Australian Synchrotron on a powerful supercomputer.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29804"/>
      </p:ext>
    </p:extLst>
  </p:cSld>
  <p:clrMapOvr>
    <a:masterClrMapping/>
  </p:clrMapOvr>
</p:sld>
</file>

<file path=ppt/theme/theme1.xml><?xml version="1.0" encoding="utf-8"?>
<a:theme xmlns:a="http://schemas.openxmlformats.org/drawingml/2006/main" name="Nectar_Theme1">
  <a:themeElements>
    <a:clrScheme name="Custom 1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Nectar_Theme1.thmx</Template>
  <TotalTime>16</TotalTime>
  <Words>980</Words>
  <Application>Microsoft Macintosh PowerPoint</Application>
  <PresentationFormat>On-screen Show (16:9)</PresentationFormat>
  <Paragraphs>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Nectar_Theme1</vt:lpstr>
      <vt:lpstr>NeCTAR Training</vt:lpstr>
      <vt:lpstr>Virtual Laboratories and eResearch Tools</vt:lpstr>
      <vt:lpstr>Virtual Laboratories and eResearch Tools</vt:lpstr>
      <vt:lpstr>Virtual Laboratories</vt:lpstr>
      <vt:lpstr>Virtual Laboratories</vt:lpstr>
      <vt:lpstr>Virtual Laboratories</vt:lpstr>
      <vt:lpstr>Virtual Laboratories: Examples</vt:lpstr>
      <vt:lpstr>Virtual Laboratories: Examples</vt:lpstr>
      <vt:lpstr>Virtual Laboratories: Examples</vt:lpstr>
      <vt:lpstr>Virtual Laboratories: Examples</vt:lpstr>
      <vt:lpstr>eResearch Tools</vt:lpstr>
      <vt:lpstr>eResearch Tools: Examples</vt:lpstr>
      <vt:lpstr>eResearch Tools: Examples</vt:lpstr>
      <vt:lpstr>eResearch Tools: Examples</vt:lpstr>
      <vt:lpstr>eResearch Tools: Examples</vt:lpstr>
      <vt:lpstr>Virtual Labs vs eResearch Tools</vt:lpstr>
      <vt:lpstr>Closing note</vt:lpstr>
    </vt:vector>
  </TitlesOfParts>
  <Company>Intersect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NeCTAR Training</dc:title>
  <dc:creator>Jennifer Buehler</dc:creator>
  <cp:lastModifiedBy>Jennifer Buehler</cp:lastModifiedBy>
  <cp:revision>5</cp:revision>
  <dcterms:created xsi:type="dcterms:W3CDTF">2015-07-15T13:19:32Z</dcterms:created>
  <dcterms:modified xsi:type="dcterms:W3CDTF">2015-10-21T10:54:50Z</dcterms:modified>
</cp:coreProperties>
</file>