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EF70A4-DA7D-C94B-B28B-B65AA60FCE57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490DA4C9-DDD1-4D47-9D87-ABBBA4BDAB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port.nectar.org.a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NeCTAR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5</a:t>
            </a:r>
          </a:p>
          <a:p>
            <a:r>
              <a:rPr lang="en-US" dirty="0" smtClean="0"/>
              <a:t>The Research Cloud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5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3029473" cy="414496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Virtual machines can be accessed via the </a:t>
            </a:r>
            <a:r>
              <a:rPr lang="en-US" b="1" dirty="0" smtClean="0">
                <a:sym typeface="Helvetica"/>
              </a:rPr>
              <a:t>command line terminal</a:t>
            </a:r>
            <a:r>
              <a:rPr lang="en-US" dirty="0" smtClean="0"/>
              <a:t>, or using a </a:t>
            </a:r>
            <a:r>
              <a:rPr lang="en-US" b="1" dirty="0" smtClean="0">
                <a:sym typeface="Helvetica"/>
              </a:rPr>
              <a:t>remote desktop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In Module 7 we will take a closer look at how to connect with these two methods.</a:t>
            </a:r>
            <a:endParaRPr lang="en-US" dirty="0"/>
          </a:p>
        </p:txBody>
      </p:sp>
      <p:pic>
        <p:nvPicPr>
          <p:cNvPr id="6" name="Picture 5" descr="scrTerminalOnRemoteDesk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48" y="2492793"/>
            <a:ext cx="5062605" cy="299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7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Always ensure the newest security updates are installed on your virtual machine</a:t>
            </a:r>
          </a:p>
          <a:p>
            <a:pPr lvl="1"/>
            <a:r>
              <a:rPr lang="en-US" dirty="0" smtClean="0"/>
              <a:t>We will discuss how to do this in Module 7.</a:t>
            </a:r>
          </a:p>
          <a:p>
            <a:pPr lvl="0"/>
            <a:r>
              <a:rPr lang="en-US" dirty="0" smtClean="0"/>
              <a:t>Backups</a:t>
            </a:r>
          </a:p>
          <a:p>
            <a:pPr lvl="1"/>
            <a:r>
              <a:rPr lang="en-US" dirty="0" smtClean="0"/>
              <a:t>The NeCTAR cloud does not backup your data or your instance automatically.</a:t>
            </a:r>
          </a:p>
          <a:p>
            <a:pPr lvl="1"/>
            <a:r>
              <a:rPr lang="en-US" dirty="0" smtClean="0"/>
              <a:t>There are tools you may use for making backups, which we will discuss in Module 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Mitigating risks: Passphrases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will need to choose passphrases at several occasions. For example, you will have to create </a:t>
            </a:r>
            <a:r>
              <a:rPr lang="en-US" i="1" dirty="0" smtClean="0"/>
              <a:t>keys</a:t>
            </a:r>
            <a:r>
              <a:rPr lang="en-US" dirty="0" smtClean="0"/>
              <a:t> which are generated with a password and which encrypt the connection between you and the virtual machine.</a:t>
            </a:r>
          </a:p>
          <a:p>
            <a:pPr lvl="0"/>
            <a:r>
              <a:rPr lang="en-US" dirty="0" smtClean="0"/>
              <a:t>Always choose secure passphrases! </a:t>
            </a:r>
          </a:p>
          <a:p>
            <a:pPr lvl="1"/>
            <a:r>
              <a:rPr lang="en-US" dirty="0" smtClean="0"/>
              <a:t>Combinations of alphanumeric and characters.</a:t>
            </a:r>
          </a:p>
          <a:p>
            <a:pPr lvl="1"/>
            <a:r>
              <a:rPr lang="en-US" dirty="0" smtClean="0"/>
              <a:t>It should be at least 10 characters long, and it should be hard to guess.</a:t>
            </a:r>
          </a:p>
          <a:p>
            <a:pPr lvl="1"/>
            <a:r>
              <a:rPr lang="en-US" dirty="0" smtClean="0"/>
              <a:t>You should be able to remember it, or save it in a secure place!</a:t>
            </a:r>
          </a:p>
          <a:p>
            <a:pPr lvl="1"/>
            <a:r>
              <a:rPr lang="en-US" dirty="0" smtClean="0"/>
              <a:t>You </a:t>
            </a:r>
            <a:r>
              <a:rPr lang="en-US" b="1" dirty="0" smtClean="0"/>
              <a:t>should </a:t>
            </a:r>
            <a:r>
              <a:rPr lang="en-US" b="1" dirty="0" smtClean="0">
                <a:sym typeface="Helvetica"/>
              </a:rPr>
              <a:t>never share your password</a:t>
            </a:r>
            <a:r>
              <a:rPr lang="en-US" dirty="0" smtClean="0"/>
              <a:t> with anyone!</a:t>
            </a:r>
          </a:p>
        </p:txBody>
      </p:sp>
    </p:spTree>
    <p:extLst>
      <p:ext uri="{BB962C8B-B14F-4D97-AF65-F5344CB8AC3E}">
        <p14:creationId xmlns:p14="http://schemas.microsoft.com/office/powerpoint/2010/main" val="311973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Mitigating risks: Passphrases</a:t>
            </a:r>
            <a:endParaRPr lang="en-US" dirty="0"/>
          </a:p>
        </p:txBody>
      </p:sp>
      <p:pic>
        <p:nvPicPr>
          <p:cNvPr id="7" name="Picture 6" descr="passwordStreng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79" y="1600200"/>
            <a:ext cx="5328108" cy="427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3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Mitigating risks: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>
                <a:sym typeface="Helvetica"/>
              </a:rPr>
              <a:t>Firewall protection</a:t>
            </a:r>
            <a:r>
              <a:rPr lang="en-US" dirty="0" smtClean="0"/>
              <a:t>: The NeCTAR instances come with a firewall protection already in place.</a:t>
            </a:r>
          </a:p>
          <a:p>
            <a:pPr lvl="0"/>
            <a:r>
              <a:rPr lang="en-US" dirty="0" smtClean="0"/>
              <a:t>When you launch and manage your virtual machine, you will have to specify the firewall rules for it.</a:t>
            </a:r>
          </a:p>
          <a:p>
            <a:pPr lvl="0"/>
            <a:r>
              <a:rPr lang="en-US" dirty="0" smtClean="0"/>
              <a:t>You will use the Dashboard to create </a:t>
            </a:r>
            <a:r>
              <a:rPr lang="en-US" b="1" dirty="0" smtClean="0">
                <a:sym typeface="Helvetica"/>
              </a:rPr>
              <a:t>“Security Groups”</a:t>
            </a:r>
            <a:r>
              <a:rPr lang="en-US" dirty="0" smtClean="0"/>
              <a:t>, which basically are a collection of firewall rules.</a:t>
            </a:r>
          </a:p>
          <a:p>
            <a:pPr lvl="0"/>
            <a:r>
              <a:rPr lang="en-US" dirty="0" smtClean="0"/>
              <a:t>By default, the firewall allows no access, but you will have to </a:t>
            </a:r>
            <a:r>
              <a:rPr lang="en-US" i="1" dirty="0" smtClean="0"/>
              <a:t>free up Ports</a:t>
            </a:r>
            <a:r>
              <a:rPr lang="en-US" dirty="0" smtClean="0"/>
              <a:t> to be able to connect.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8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Mitigating risks: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3294069" cy="401679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Think of a </a:t>
            </a:r>
            <a:r>
              <a:rPr lang="en-US" i="1" dirty="0" smtClean="0"/>
              <a:t>Port</a:t>
            </a:r>
            <a:r>
              <a:rPr lang="en-US" dirty="0" smtClean="0"/>
              <a:t> like a plug: a network connection between two applications is established when two such plugs are connected.</a:t>
            </a:r>
          </a:p>
          <a:p>
            <a:pPr lvl="0"/>
            <a:r>
              <a:rPr lang="en-US" dirty="0" smtClean="0"/>
              <a:t>The two applications communicating are the </a:t>
            </a:r>
            <a:r>
              <a:rPr lang="en-US" b="1" dirty="0" smtClean="0"/>
              <a:t>server application</a:t>
            </a:r>
            <a:r>
              <a:rPr lang="en-US" dirty="0" smtClean="0"/>
              <a:t> and the </a:t>
            </a:r>
            <a:r>
              <a:rPr lang="en-US" b="1" dirty="0" smtClean="0"/>
              <a:t>client application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PortCommunic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544" y="2439870"/>
            <a:ext cx="4498273" cy="295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8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Mitigating risks: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Each free Port is also a </a:t>
            </a:r>
            <a:r>
              <a:rPr lang="en-US" b="1" dirty="0" smtClean="0">
                <a:sym typeface="Helvetica"/>
              </a:rPr>
              <a:t>potential entry point</a:t>
            </a:r>
            <a:r>
              <a:rPr lang="en-US" dirty="0" smtClean="0"/>
              <a:t> to the instance!</a:t>
            </a:r>
          </a:p>
          <a:p>
            <a:pPr lvl="0"/>
            <a:r>
              <a:rPr lang="en-US" dirty="0" smtClean="0"/>
              <a:t>Connections to a Port are only possible if a server application is “listening” on that Port</a:t>
            </a:r>
          </a:p>
          <a:p>
            <a:pPr lvl="1"/>
            <a:r>
              <a:rPr lang="en-US" dirty="0" smtClean="0"/>
              <a:t>Make sure your server application is secure!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3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Mitigating risks: Secure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When you connect to your virtual machine, always use an </a:t>
            </a:r>
            <a:r>
              <a:rPr lang="en-US" b="1" dirty="0" smtClean="0">
                <a:sym typeface="Helvetica"/>
              </a:rPr>
              <a:t>encrypted connection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is possible to set up insecure connections if you allow this on your firewall rules of your virtual machine—don’t do this!</a:t>
            </a:r>
          </a:p>
          <a:p>
            <a:pPr lvl="0"/>
            <a:r>
              <a:rPr lang="en-US" dirty="0" smtClean="0"/>
              <a:t>In Module 7, we will learn how to establish a secure connection via </a:t>
            </a:r>
            <a:r>
              <a:rPr lang="en-US" b="1" dirty="0" smtClean="0">
                <a:sym typeface="Helvetica"/>
              </a:rPr>
              <a:t>SSH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1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Mitigating risks: Secure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1"/>
            <a:ext cx="7950961" cy="112347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b="1" dirty="0" smtClean="0">
                <a:sym typeface="Helvetica"/>
              </a:rPr>
              <a:t>SSH</a:t>
            </a:r>
            <a:r>
              <a:rPr lang="en-US" dirty="0" smtClean="0"/>
              <a:t> (“Secure Shell”) encrypts connections.</a:t>
            </a:r>
          </a:p>
          <a:p>
            <a:pPr lvl="0"/>
            <a:r>
              <a:rPr lang="en-US" dirty="0" smtClean="0"/>
              <a:t>To establish a connection, two </a:t>
            </a:r>
            <a:r>
              <a:rPr lang="en-US" b="1" dirty="0" smtClean="0">
                <a:sym typeface="Helvetica"/>
              </a:rPr>
              <a:t>keys</a:t>
            </a:r>
            <a:r>
              <a:rPr lang="en-US" dirty="0" smtClean="0"/>
              <a:t> are required: The private key and the public key. You may choose a passphrase when generating the keys.</a:t>
            </a:r>
            <a:endParaRPr lang="en-US" dirty="0"/>
          </a:p>
        </p:txBody>
      </p:sp>
      <p:pic>
        <p:nvPicPr>
          <p:cNvPr id="6" name="Picture 5" descr="SSHKey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1" y="3104678"/>
            <a:ext cx="6749254" cy="369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7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Mitigating risks: Secure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By default, SSH uses Port 22. On the remote machine (the instance), an ssh server is be running which accepts connections from ssh clients. </a:t>
            </a:r>
          </a:p>
          <a:p>
            <a:pPr lvl="0"/>
            <a:r>
              <a:rPr lang="en-US" dirty="0" smtClean="0"/>
              <a:t>It is only possible to decipher the data going through an ssh connection with the </a:t>
            </a:r>
            <a:r>
              <a:rPr lang="en-US" b="1" dirty="0" smtClean="0">
                <a:sym typeface="Helvetica"/>
              </a:rPr>
              <a:t>ssh key pair </a:t>
            </a:r>
            <a:r>
              <a:rPr lang="en-US" dirty="0" smtClean="0"/>
              <a:t>and the passphrase which was used to generate it.</a:t>
            </a:r>
          </a:p>
          <a:p>
            <a:pPr lvl="0"/>
            <a:r>
              <a:rPr lang="en-US" dirty="0" smtClean="0"/>
              <a:t>Many applications use ssh to secure a connection.</a:t>
            </a:r>
          </a:p>
          <a:p>
            <a:pPr lvl="0"/>
            <a:r>
              <a:rPr lang="en-US" dirty="0" smtClean="0"/>
              <a:t>A simple client/server application is the </a:t>
            </a:r>
            <a:r>
              <a:rPr lang="en-US" b="1" dirty="0" smtClean="0">
                <a:sym typeface="Helvetica"/>
              </a:rPr>
              <a:t>ssh shell</a:t>
            </a:r>
            <a:r>
              <a:rPr lang="en-US" dirty="0" smtClean="0"/>
              <a:t>, which we will use in Module 7 to communicate with the instance.</a:t>
            </a:r>
          </a:p>
        </p:txBody>
      </p:sp>
    </p:spTree>
    <p:extLst>
      <p:ext uri="{BB962C8B-B14F-4D97-AF65-F5344CB8AC3E}">
        <p14:creationId xmlns:p14="http://schemas.microsoft.com/office/powerpoint/2010/main" val="400107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Research Cloud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This module provides a high-level overview of the processes involved when using the Research Cloud. </a:t>
            </a:r>
          </a:p>
          <a:p>
            <a:pPr lvl="0"/>
            <a:r>
              <a:rPr lang="en-US" dirty="0" smtClean="0"/>
              <a:t>Topics will include: </a:t>
            </a:r>
          </a:p>
          <a:p>
            <a:pPr lvl="1"/>
            <a:r>
              <a:rPr lang="en-US" dirty="0" smtClean="0"/>
              <a:t>how to get onto the Research Cloud.</a:t>
            </a:r>
          </a:p>
          <a:p>
            <a:pPr lvl="1"/>
            <a:r>
              <a:rPr lang="en-US" dirty="0" smtClean="0"/>
              <a:t>Necessary housekeeping (e.g. updates, backups). </a:t>
            </a:r>
          </a:p>
          <a:p>
            <a:pPr lvl="1"/>
            <a:r>
              <a:rPr lang="en-US" dirty="0" smtClean="0"/>
              <a:t>How to keep a VM secure.</a:t>
            </a:r>
          </a:p>
          <a:p>
            <a:pPr lvl="1"/>
            <a:r>
              <a:rPr lang="en-US" dirty="0" smtClean="0"/>
              <a:t>Terminating services without losing anything, and how to get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9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Mitigating risks: SSH 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Some applications are not designed for a secure connection. Connection can be secured through the use </a:t>
            </a:r>
            <a:r>
              <a:rPr lang="en-US" b="1" dirty="0" smtClean="0"/>
              <a:t>of </a:t>
            </a:r>
            <a:r>
              <a:rPr lang="en-US" b="1" dirty="0" smtClean="0">
                <a:sym typeface="Helvetica"/>
              </a:rPr>
              <a:t>ssh tunneling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This technique uses the ssh protocol and operates through the ssh client and server applications communicating via Port 22.</a:t>
            </a:r>
          </a:p>
          <a:p>
            <a:pPr lvl="0"/>
            <a:r>
              <a:rPr lang="en-US" dirty="0" smtClean="0"/>
              <a:t>The end application will not need to have any knowledge about encryption being used—the unencrypted packages are automatically forwarded to </a:t>
            </a:r>
            <a:r>
              <a:rPr lang="en-US" i="1" dirty="0" smtClean="0"/>
              <a:t>its used port </a:t>
            </a:r>
            <a:r>
              <a:rPr lang="en-US" dirty="0" smtClean="0"/>
              <a:t>by the ssh client/server.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84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Mitigating risks: SSH Tunneling</a:t>
            </a:r>
            <a:endParaRPr lang="en-US" dirty="0"/>
          </a:p>
        </p:txBody>
      </p:sp>
      <p:pic>
        <p:nvPicPr>
          <p:cNvPr id="4" name="Content Placeholder 3" descr="SSHTunn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r="1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8160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Mitigating risks: Limiting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Only grant access to your virtual machine to people you trust!</a:t>
            </a:r>
          </a:p>
          <a:p>
            <a:r>
              <a:rPr lang="en-US" dirty="0" smtClean="0"/>
              <a:t>Each user of the instance should ideally have their own user account and password on the instance, and use their own ssh keys—Module 7 will show how to do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8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Mitigating risks: Protection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Linux, Unix and other Unix-like computer operating systems are generally regarded as very well-protected against computer viruses, but they are not immune.</a:t>
            </a:r>
          </a:p>
          <a:p>
            <a:pPr lvl="0"/>
            <a:r>
              <a:rPr lang="en-US" dirty="0" smtClean="0"/>
              <a:t>Your VM is already protected by a firewall, but you may also want to install an </a:t>
            </a:r>
            <a:r>
              <a:rPr lang="en-US" dirty="0" err="1" smtClean="0"/>
              <a:t>AntiVirus</a:t>
            </a:r>
            <a:r>
              <a:rPr lang="en-US" dirty="0" smtClean="0"/>
              <a:t> protection.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70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Mitigating risks: Keep things tidy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Know your virtual machine! You can </a:t>
            </a:r>
            <a:r>
              <a:rPr lang="en-US" dirty="0" err="1" smtClean="0"/>
              <a:t>recognise</a:t>
            </a:r>
            <a:r>
              <a:rPr lang="en-US" dirty="0" smtClean="0"/>
              <a:t> when something abnormal happens.</a:t>
            </a:r>
          </a:p>
          <a:p>
            <a:pPr lvl="0"/>
            <a:r>
              <a:rPr lang="en-US" dirty="0" smtClean="0"/>
              <a:t>Many types of attacks specifically target Web servers: Use separate virtual machines for them.</a:t>
            </a:r>
          </a:p>
          <a:p>
            <a:pPr lvl="0"/>
            <a:r>
              <a:rPr lang="en-US" dirty="0" smtClean="0"/>
              <a:t>Purge (erase) residual data from your storage before you shut your instance down or delete the storage. Module 9 will show how you can do this.</a:t>
            </a:r>
          </a:p>
          <a:p>
            <a:pPr lvl="0"/>
            <a:r>
              <a:rPr lang="en-US" dirty="0" smtClean="0"/>
              <a:t>Prevent untidy machines: Don’t re-provision virtual machines constantly, rather keep </a:t>
            </a:r>
            <a:r>
              <a:rPr lang="en-US" dirty="0" err="1" smtClean="0"/>
              <a:t>optimising</a:t>
            </a:r>
            <a:r>
              <a:rPr lang="en-US" dirty="0" smtClean="0"/>
              <a:t> one and then make Snapshots of it (Snapshots will be done in Module 9).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52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Mitigating risks: Data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Encrypt sensitive data before you upload or download it to or from your instance, unless you are already using an encrypted connection to copy files (e.g. </a:t>
            </a:r>
            <a:r>
              <a:rPr lang="en-US" i="1" dirty="0" err="1" smtClean="0"/>
              <a:t>scp</a:t>
            </a:r>
            <a:r>
              <a:rPr lang="en-US" dirty="0" smtClean="0"/>
              <a:t> or </a:t>
            </a:r>
            <a:r>
              <a:rPr lang="en-US" i="1" dirty="0" err="1" smtClean="0"/>
              <a:t>sftp</a:t>
            </a:r>
            <a:r>
              <a:rPr lang="en-US" dirty="0" smtClean="0"/>
              <a:t>).</a:t>
            </a:r>
          </a:p>
          <a:p>
            <a:pPr lvl="0"/>
            <a:r>
              <a:rPr lang="en-US" dirty="0" smtClean="0"/>
              <a:t>Before encrypting a file, be aware of the risk added: if you lose the encryption key or forget the passphrase, you will lose the data forever!</a:t>
            </a:r>
          </a:p>
          <a:p>
            <a:pPr lvl="0"/>
            <a:r>
              <a:rPr lang="en-US" dirty="0" smtClean="0"/>
              <a:t>Module 8 will show how you can encrypt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11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Mitigating risks: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 summary, things to watch out for to mitigate risks:</a:t>
            </a:r>
          </a:p>
          <a:p>
            <a:pPr lvl="0"/>
            <a:r>
              <a:rPr lang="en-US" dirty="0" smtClean="0"/>
              <a:t>Use secure passphrases.</a:t>
            </a:r>
          </a:p>
          <a:p>
            <a:pPr lvl="0"/>
            <a:r>
              <a:rPr lang="en-US" dirty="0" smtClean="0"/>
              <a:t>Carefully configure the firewall.</a:t>
            </a:r>
          </a:p>
          <a:p>
            <a:pPr lvl="0"/>
            <a:r>
              <a:rPr lang="en-US" dirty="0" smtClean="0"/>
              <a:t>Always use secure methods of access (e.g. ssh logon terminals or ssh </a:t>
            </a:r>
            <a:r>
              <a:rPr lang="en-US" dirty="0" err="1" smtClean="0"/>
              <a:t>tunnelling</a:t>
            </a:r>
            <a:r>
              <a:rPr lang="en-US" dirty="0" smtClean="0"/>
              <a:t>).</a:t>
            </a:r>
          </a:p>
          <a:p>
            <a:pPr lvl="0"/>
            <a:r>
              <a:rPr lang="en-US" dirty="0" smtClean="0"/>
              <a:t>Limit access only to trusted users.</a:t>
            </a:r>
          </a:p>
          <a:p>
            <a:pPr lvl="0"/>
            <a:r>
              <a:rPr lang="en-US" dirty="0" smtClean="0"/>
              <a:t>Know your virtual machine and keep things tidy.</a:t>
            </a:r>
          </a:p>
          <a:p>
            <a:pPr lvl="0"/>
            <a:r>
              <a:rPr lang="en-US" dirty="0" smtClean="0"/>
              <a:t>Encrypt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7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Cleaning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When you are finished with your work and don’t need the virtual machine any more, you should </a:t>
            </a:r>
            <a:r>
              <a:rPr lang="en-US" i="1" dirty="0" smtClean="0"/>
              <a:t>terminate</a:t>
            </a:r>
            <a:r>
              <a:rPr lang="en-US" dirty="0" smtClean="0"/>
              <a:t> it, so</a:t>
            </a:r>
          </a:p>
          <a:p>
            <a:pPr lvl="1"/>
            <a:r>
              <a:rPr lang="en-US" dirty="0" smtClean="0"/>
              <a:t>it does not take up any more of your allocated resources.</a:t>
            </a:r>
          </a:p>
          <a:p>
            <a:pPr lvl="1"/>
            <a:r>
              <a:rPr lang="en-US" dirty="0" smtClean="0"/>
              <a:t>resources become available to other researchers.</a:t>
            </a:r>
          </a:p>
          <a:p>
            <a:pPr lvl="0"/>
            <a:r>
              <a:rPr lang="en-US" dirty="0" smtClean="0"/>
              <a:t>You can easily terminate an instance on the Dashboard.</a:t>
            </a:r>
          </a:p>
          <a:p>
            <a:pPr lvl="0"/>
            <a:r>
              <a:rPr lang="en-US" b="1" dirty="0" smtClean="0">
                <a:sym typeface="Helvetica"/>
              </a:rPr>
              <a:t>Don’t forget:</a:t>
            </a:r>
            <a:r>
              <a:rPr lang="en-US" b="1" dirty="0" smtClean="0"/>
              <a:t> </a:t>
            </a:r>
            <a:r>
              <a:rPr lang="en-US" dirty="0" smtClean="0"/>
              <a:t>back up your instance and data before you terminate it! Module 9 will get into detail with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81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Cleaning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If you don’t need your NeCTAR data storage any more, you should </a:t>
            </a:r>
            <a:r>
              <a:rPr lang="en-US" i="1" dirty="0" smtClean="0"/>
              <a:t>delete</a:t>
            </a:r>
            <a:r>
              <a:rPr lang="en-US" dirty="0" smtClean="0"/>
              <a:t> it. Storage is discussed in detail starting from Module 6.</a:t>
            </a:r>
          </a:p>
          <a:p>
            <a:pPr lvl="0"/>
            <a:r>
              <a:rPr lang="en-US" b="1" dirty="0" smtClean="0">
                <a:sym typeface="Helvetica"/>
              </a:rPr>
              <a:t>Don’t forget</a:t>
            </a:r>
            <a:r>
              <a:rPr lang="en-US" dirty="0" smtClean="0"/>
              <a:t>: Before you delete your storage, back up your data and securely erase the drives! Module 9 will show how you can do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34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There are several ways to get support:</a:t>
            </a:r>
          </a:p>
          <a:p>
            <a:pPr lvl="0"/>
            <a:r>
              <a:rPr lang="en-US" dirty="0" smtClean="0"/>
              <a:t>For general advise, first contact your local </a:t>
            </a:r>
            <a:r>
              <a:rPr lang="en-US" dirty="0" err="1" smtClean="0"/>
              <a:t>eResearch</a:t>
            </a:r>
            <a:r>
              <a:rPr lang="en-US" dirty="0" smtClean="0"/>
              <a:t> office or IT services.</a:t>
            </a:r>
          </a:p>
          <a:p>
            <a:pPr lvl="0"/>
            <a:r>
              <a:rPr lang="en-US" dirty="0" smtClean="0"/>
              <a:t>The NeCTAR project also offers online user guides and </a:t>
            </a:r>
            <a:r>
              <a:rPr lang="en-US" b="1" dirty="0" smtClean="0"/>
              <a:t>technical support</a:t>
            </a:r>
            <a:r>
              <a:rPr lang="en-US" dirty="0" smtClean="0"/>
              <a:t> through the support site: </a:t>
            </a:r>
            <a:r>
              <a:rPr lang="en-US" dirty="0" smtClean="0">
                <a:hlinkClick r:id="rId2"/>
              </a:rPr>
              <a:t>support.nectar.org.au</a:t>
            </a:r>
            <a:r>
              <a:rPr lang="en-US" dirty="0" smtClean="0"/>
              <a:t>. Please read the information given there.</a:t>
            </a:r>
          </a:p>
          <a:p>
            <a:pPr lvl="1"/>
            <a:r>
              <a:rPr lang="en-US" dirty="0" smtClean="0"/>
              <a:t>Available weekdays 9am AEST to 5pm AWST.</a:t>
            </a:r>
          </a:p>
          <a:p>
            <a:pPr lvl="1"/>
            <a:r>
              <a:rPr lang="en-US" dirty="0" smtClean="0"/>
              <a:t>First read the </a:t>
            </a:r>
            <a:r>
              <a:rPr lang="en-US" b="1" dirty="0" smtClean="0"/>
              <a:t>known issues</a:t>
            </a:r>
            <a:r>
              <a:rPr lang="en-US" dirty="0" smtClean="0"/>
              <a:t> and </a:t>
            </a:r>
            <a:r>
              <a:rPr lang="en-US" b="1" dirty="0" smtClean="0"/>
              <a:t>FAQ</a:t>
            </a:r>
            <a:r>
              <a:rPr lang="en-US" dirty="0" smtClean="0"/>
              <a:t>, and search the </a:t>
            </a:r>
            <a:r>
              <a:rPr lang="en-US" b="1" dirty="0" smtClean="0"/>
              <a:t>support website</a:t>
            </a:r>
            <a:r>
              <a:rPr lang="en-US" dirty="0" smtClean="0"/>
              <a:t> and the </a:t>
            </a:r>
            <a:r>
              <a:rPr lang="en-US" b="1" dirty="0" smtClean="0"/>
              <a:t>community forum</a:t>
            </a:r>
            <a:r>
              <a:rPr lang="en-US" dirty="0" smtClean="0"/>
              <a:t> for a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7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NeCTAR Project 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Any researcher who logs on to the web Dashboard can immediately have access to a small Project Trial allocation:</a:t>
            </a:r>
          </a:p>
          <a:p>
            <a:pPr lvl="1"/>
            <a:r>
              <a:rPr lang="en-US" dirty="0" smtClean="0"/>
              <a:t>2 instances and 2 cores for 3 months</a:t>
            </a:r>
          </a:p>
          <a:p>
            <a:pPr lvl="1"/>
            <a:r>
              <a:rPr lang="en-US" dirty="0" smtClean="0"/>
              <a:t>You can run</a:t>
            </a:r>
          </a:p>
          <a:p>
            <a:pPr lvl="2"/>
            <a:r>
              <a:rPr lang="en-US" dirty="0" smtClean="0"/>
              <a:t>a medium (two core) VM, or</a:t>
            </a:r>
          </a:p>
          <a:p>
            <a:pPr lvl="2"/>
            <a:r>
              <a:rPr lang="en-US" dirty="0" smtClean="0"/>
              <a:t>two small (single core) VMs.</a:t>
            </a:r>
          </a:p>
          <a:p>
            <a:pPr lvl="0"/>
            <a:r>
              <a:rPr lang="en-US" dirty="0" smtClean="0"/>
              <a:t>To obtain a larger allocation you need to submit an </a:t>
            </a:r>
            <a:r>
              <a:rPr lang="en-US" i="1" dirty="0" smtClean="0"/>
              <a:t>allocation request.</a:t>
            </a:r>
          </a:p>
          <a:p>
            <a:pPr lvl="0"/>
            <a:r>
              <a:rPr lang="en-US" dirty="0" smtClean="0"/>
              <a:t>You can run VMs of various sizes in the Research Cloud, from 1—16 cores, and up to hundreds of VMs.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15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/>
            </a:pPr>
            <a:r>
              <a:rPr lang="en-US" dirty="0"/>
              <a:t>After you have used the Project Trial to gain experience, you may want to request more resources on the Research Cloud. </a:t>
            </a:r>
          </a:p>
          <a:p>
            <a:pPr lvl="0">
              <a:defRPr sz="1800"/>
            </a:pPr>
            <a:r>
              <a:rPr lang="en-US" dirty="0"/>
              <a:t>You will have to submit an </a:t>
            </a:r>
            <a:r>
              <a:rPr lang="en-US" i="1" dirty="0"/>
              <a:t>allocation</a:t>
            </a:r>
            <a:r>
              <a:rPr lang="en-US" dirty="0"/>
              <a:t> </a:t>
            </a:r>
            <a:r>
              <a:rPr lang="en-US" i="1" dirty="0"/>
              <a:t>request</a:t>
            </a:r>
            <a:r>
              <a:rPr lang="en-US" dirty="0"/>
              <a:t> via the Dashboard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04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Allocation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Before you request an allocation, assess your options: Your association to a local cloud node may provide you with default allocations easily.</a:t>
            </a:r>
          </a:p>
          <a:p>
            <a:pPr lvl="0"/>
            <a:r>
              <a:rPr lang="en-US" dirty="0" smtClean="0"/>
              <a:t>Submit a request via the Dashboard—it may take up to 4 weeks for your resources to be available.</a:t>
            </a:r>
          </a:p>
          <a:p>
            <a:pPr lvl="0"/>
            <a:r>
              <a:rPr lang="en-US" dirty="0" smtClean="0"/>
              <a:t>Refer to the On-Line Documentation of this course for details on how to submit an allocation request.</a:t>
            </a:r>
          </a:p>
          <a:p>
            <a:pPr lvl="1"/>
            <a:r>
              <a:rPr lang="en-US" dirty="0" smtClean="0"/>
              <a:t>One note: “Core hours” you request is the amount of hours you estimate your instance will be in existence—the time between you </a:t>
            </a:r>
            <a:r>
              <a:rPr lang="en-US" i="1" dirty="0" smtClean="0"/>
              <a:t>launch</a:t>
            </a:r>
            <a:r>
              <a:rPr lang="en-US" dirty="0" smtClean="0"/>
              <a:t> and </a:t>
            </a:r>
            <a:r>
              <a:rPr lang="en-US" i="1" dirty="0" smtClean="0"/>
              <a:t>terminate</a:t>
            </a:r>
            <a:r>
              <a:rPr lang="en-US" dirty="0" smtClean="0"/>
              <a:t> it.</a:t>
            </a:r>
          </a:p>
          <a:p>
            <a:pPr lvl="0"/>
            <a:r>
              <a:rPr lang="en-US" dirty="0" smtClean="0"/>
              <a:t>You may also request an </a:t>
            </a:r>
            <a:r>
              <a:rPr lang="en-US" i="1" dirty="0" smtClean="0"/>
              <a:t>increase</a:t>
            </a:r>
            <a:r>
              <a:rPr lang="en-US" dirty="0" smtClean="0"/>
              <a:t> of your existing allocation later.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34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In this module you have learned about processes to:</a:t>
            </a:r>
          </a:p>
          <a:p>
            <a:pPr lvl="0"/>
            <a:r>
              <a:rPr lang="en-US" smtClean="0"/>
              <a:t>get onto the Research Cloud.</a:t>
            </a:r>
          </a:p>
          <a:p>
            <a:pPr lvl="0"/>
            <a:r>
              <a:rPr lang="en-US" smtClean="0"/>
              <a:t>Launch an instance and connect to it.</a:t>
            </a:r>
          </a:p>
          <a:p>
            <a:pPr lvl="0"/>
            <a:r>
              <a:rPr lang="en-US" smtClean="0"/>
              <a:t>Do housekeeping and take other measures to mitigate risks.</a:t>
            </a:r>
          </a:p>
          <a:p>
            <a:pPr lvl="0"/>
            <a:r>
              <a:rPr lang="en-US" smtClean="0"/>
              <a:t>Clean up after you by terminating VMs and deleting storage.</a:t>
            </a:r>
          </a:p>
          <a:p>
            <a:pPr lvl="0"/>
            <a:r>
              <a:rPr lang="en-US" smtClean="0"/>
              <a:t>Get support.</a:t>
            </a:r>
          </a:p>
          <a:p>
            <a:pPr lvl="0"/>
            <a:r>
              <a:rPr lang="en-US" smtClean="0"/>
              <a:t>File an allocation request.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3064753" cy="4144963"/>
          </a:xfrm>
        </p:spPr>
        <p:txBody>
          <a:bodyPr/>
          <a:lstStyle/>
          <a:p>
            <a:pPr lvl="0"/>
            <a:r>
              <a:rPr lang="en-US" dirty="0" smtClean="0"/>
              <a:t>You can easily get onto the Research Cloud via the web Dashboard. You can use your institutional login to connect.</a:t>
            </a:r>
            <a:endParaRPr lang="en-US" dirty="0"/>
          </a:p>
        </p:txBody>
      </p:sp>
      <p:pic>
        <p:nvPicPr>
          <p:cNvPr id="8" name="Picture 7" descr="DashboardLogi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27" y="1981199"/>
            <a:ext cx="4499812" cy="36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pic>
        <p:nvPicPr>
          <p:cNvPr id="4" name="Content Placeholder 3" descr="Dashboar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3" b="95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686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Once you logged onto the Dashboard for the first time, your Project Trial will be activated. Project Trials have names like </a:t>
            </a:r>
            <a:r>
              <a:rPr lang="en-US" i="1" dirty="0" smtClean="0"/>
              <a:t>pt-12345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You may launch a virtual machine on the Dashboard.</a:t>
            </a:r>
          </a:p>
          <a:p>
            <a:pPr lvl="0"/>
            <a:r>
              <a:rPr lang="en-US" dirty="0" smtClean="0"/>
              <a:t>You, and anyone else you allow access to the virtual machine, can then log on to it and use it just like a regular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We will refer to a Virtual Machine as an </a:t>
            </a:r>
            <a:r>
              <a:rPr lang="en-US" b="1" dirty="0" smtClean="0">
                <a:sym typeface="Helvetica"/>
              </a:rPr>
              <a:t>Instance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r>
              <a:rPr lang="en-US" dirty="0" smtClean="0"/>
              <a:t>An instance is a </a:t>
            </a:r>
            <a:r>
              <a:rPr lang="en-US" b="1" dirty="0" smtClean="0">
                <a:sym typeface="Helvetica"/>
              </a:rPr>
              <a:t>running virtual machine</a:t>
            </a:r>
            <a:r>
              <a:rPr lang="en-US" b="1" dirty="0" smtClean="0"/>
              <a:t> (VM) </a:t>
            </a:r>
            <a:r>
              <a:rPr lang="en-US" dirty="0" smtClean="0"/>
              <a:t>on the NeCTAR Research Cloud. Instances running inside the Research Cloud are just like real-life computers, but in a remote location. </a:t>
            </a:r>
          </a:p>
          <a:p>
            <a:pPr marL="0" lvl="0" indent="0">
              <a:buNone/>
            </a:pPr>
            <a:r>
              <a:rPr lang="en-US" dirty="0" smtClean="0"/>
              <a:t>Note: An </a:t>
            </a:r>
            <a:r>
              <a:rPr lang="en-US" i="1" dirty="0" smtClean="0"/>
              <a:t>instance</a:t>
            </a:r>
            <a:r>
              <a:rPr lang="en-US" dirty="0" smtClean="0"/>
              <a:t> is sometimes also one physical computer, but in the NeCTAR Cloud, all instances are virtual machines.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8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Instances originate from </a:t>
            </a:r>
            <a:r>
              <a:rPr lang="en-US" b="1" dirty="0" smtClean="0">
                <a:sym typeface="Helvetica"/>
              </a:rPr>
              <a:t>Images</a:t>
            </a:r>
            <a:r>
              <a:rPr lang="en-US" dirty="0" smtClean="0"/>
              <a:t>. To create your virtual machine, you will have to select an </a:t>
            </a:r>
            <a:r>
              <a:rPr lang="en-US" i="1" dirty="0" smtClean="0"/>
              <a:t>Image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An </a:t>
            </a:r>
            <a:r>
              <a:rPr lang="en-US" i="1" dirty="0" smtClean="0"/>
              <a:t>Image</a:t>
            </a:r>
            <a:r>
              <a:rPr lang="en-US" dirty="0" smtClean="0"/>
              <a:t> which can be used to launch instances captures the configuration of a computer system, including the Operating System, and stores it in an Image file. </a:t>
            </a:r>
          </a:p>
          <a:p>
            <a:pPr lvl="0"/>
            <a:r>
              <a:rPr lang="en-US" dirty="0" smtClean="0"/>
              <a:t>NeCTAR has a few </a:t>
            </a:r>
            <a:r>
              <a:rPr lang="en-US" dirty="0" smtClean="0">
                <a:sym typeface="Helvetica"/>
              </a:rPr>
              <a:t>pre-configured Images</a:t>
            </a:r>
            <a:r>
              <a:rPr lang="en-US" dirty="0" smtClean="0"/>
              <a:t> that can make the set-up of a new instance much easier. You can use this as a starting base. </a:t>
            </a:r>
          </a:p>
        </p:txBody>
      </p:sp>
    </p:spTree>
    <p:extLst>
      <p:ext uri="{BB962C8B-B14F-4D97-AF65-F5344CB8AC3E}">
        <p14:creationId xmlns:p14="http://schemas.microsoft.com/office/powerpoint/2010/main" val="66594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suit your purposes, the instance may need some tweaking, configuration changes and installing of software.</a:t>
            </a:r>
          </a:p>
          <a:p>
            <a:pPr lvl="0"/>
            <a:r>
              <a:rPr lang="en-US" dirty="0"/>
              <a:t>Tipp: You may save the state of your virtual machine in a </a:t>
            </a:r>
            <a:r>
              <a:rPr lang="en-US" b="1" dirty="0">
                <a:sym typeface="Helvetica"/>
              </a:rPr>
              <a:t>Snapshot</a:t>
            </a:r>
            <a:r>
              <a:rPr lang="en-US" dirty="0"/>
              <a:t> after you have configured it. You may share the Snapshot, or re-launch this instance from it again. In Module 9, we will learn how to do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40122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42</TotalTime>
  <Words>1868</Words>
  <Application>Microsoft Macintosh PowerPoint</Application>
  <PresentationFormat>On-screen Show (4:3)</PresentationFormat>
  <Paragraphs>141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Advantage</vt:lpstr>
      <vt:lpstr>NeCTAR Training</vt:lpstr>
      <vt:lpstr>The Research Cloud Lifecycle</vt:lpstr>
      <vt:lpstr>NeCTAR Project Trial</vt:lpstr>
      <vt:lpstr>Connecting</vt:lpstr>
      <vt:lpstr>Connecting</vt:lpstr>
      <vt:lpstr>Connecting</vt:lpstr>
      <vt:lpstr>Connecting</vt:lpstr>
      <vt:lpstr>Connecting</vt:lpstr>
      <vt:lpstr>Connecting</vt:lpstr>
      <vt:lpstr>Connecting</vt:lpstr>
      <vt:lpstr>Housekeeping</vt:lpstr>
      <vt:lpstr>Mitigating risks: Passphrases</vt:lpstr>
      <vt:lpstr>Mitigating risks: Passphrases</vt:lpstr>
      <vt:lpstr>Mitigating risks: Firewall</vt:lpstr>
      <vt:lpstr>Mitigating risks: Firewall</vt:lpstr>
      <vt:lpstr>Mitigating risks: Firewall</vt:lpstr>
      <vt:lpstr>Mitigating risks: Secure access</vt:lpstr>
      <vt:lpstr>Mitigating risks: Secure access</vt:lpstr>
      <vt:lpstr>Mitigating risks: Secure access</vt:lpstr>
      <vt:lpstr>Mitigating risks: SSH Tunneling</vt:lpstr>
      <vt:lpstr>Mitigating risks: SSH Tunneling</vt:lpstr>
      <vt:lpstr>Mitigating risks: Limiting access</vt:lpstr>
      <vt:lpstr>Mitigating risks: Protection Software</vt:lpstr>
      <vt:lpstr>Mitigating risks: Keep things tidy</vt:lpstr>
      <vt:lpstr>Mitigating risks: Data encryption</vt:lpstr>
      <vt:lpstr>Mitigating risks: Summary</vt:lpstr>
      <vt:lpstr>Cleaning up</vt:lpstr>
      <vt:lpstr>Cleaning up</vt:lpstr>
      <vt:lpstr>Getting support</vt:lpstr>
      <vt:lpstr>Allocation request</vt:lpstr>
      <vt:lpstr>Allocation request</vt:lpstr>
      <vt:lpstr>Closing note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5</cp:revision>
  <dcterms:created xsi:type="dcterms:W3CDTF">2015-07-15T19:06:19Z</dcterms:created>
  <dcterms:modified xsi:type="dcterms:W3CDTF">2015-07-15T19:49:19Z</dcterms:modified>
</cp:coreProperties>
</file>