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65"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008"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C2033-85FE-A047-A0A0-3F1F7EDB8643}" type="datetimeFigureOut">
              <a:rPr lang="en-US" smtClean="0"/>
              <a:t>03/09/15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80747-F88F-2D4C-A748-BED093511FCD}" type="slidenum">
              <a:rPr lang="en-US" smtClean="0"/>
              <a:t>‹#›</a:t>
            </a:fld>
            <a:endParaRPr lang="en-US"/>
          </a:p>
        </p:txBody>
      </p:sp>
    </p:spTree>
    <p:extLst>
      <p:ext uri="{BB962C8B-B14F-4D97-AF65-F5344CB8AC3E}">
        <p14:creationId xmlns:p14="http://schemas.microsoft.com/office/powerpoint/2010/main" val="36803583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a</a:t>
            </a:r>
            <a:r>
              <a:rPr lang="en-US" baseline="0" dirty="0" smtClean="0"/>
              <a:t> VM is </a:t>
            </a:r>
            <a:r>
              <a:rPr lang="en-US" dirty="0" err="1" smtClean="0"/>
              <a:t>utilising</a:t>
            </a:r>
            <a:r>
              <a:rPr lang="en-US" dirty="0" smtClean="0"/>
              <a:t> (parts of) the real hardware to simulate virtual hardware.</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25</a:t>
            </a:fld>
            <a:endParaRPr lang="en-US"/>
          </a:p>
        </p:txBody>
      </p:sp>
    </p:spTree>
    <p:extLst>
      <p:ext uri="{BB962C8B-B14F-4D97-AF65-F5344CB8AC3E}">
        <p14:creationId xmlns:p14="http://schemas.microsoft.com/office/powerpoint/2010/main" val="230140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the AAF lets you</a:t>
            </a:r>
            <a:r>
              <a:rPr lang="en-US" dirty="0" smtClean="0"/>
              <a:t> access your services using your institutional login details (e.g. the normal university login)</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33</a:t>
            </a:fld>
            <a:endParaRPr lang="en-US"/>
          </a:p>
        </p:txBody>
      </p:sp>
    </p:spTree>
    <p:extLst>
      <p:ext uri="{BB962C8B-B14F-4D97-AF65-F5344CB8AC3E}">
        <p14:creationId xmlns:p14="http://schemas.microsoft.com/office/powerpoint/2010/main" val="240634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Tutorial</a:t>
            </a:r>
            <a:r>
              <a:rPr lang="en-US" baseline="0" dirty="0" smtClean="0"/>
              <a:t> / Documentation for elaboration of usage models – say one sentence or two to each point.</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34</a:t>
            </a:fld>
            <a:endParaRPr lang="en-US"/>
          </a:p>
        </p:txBody>
      </p:sp>
    </p:spTree>
    <p:extLst>
      <p:ext uri="{BB962C8B-B14F-4D97-AF65-F5344CB8AC3E}">
        <p14:creationId xmlns:p14="http://schemas.microsoft.com/office/powerpoint/2010/main" val="696406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3"/>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6"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0"/>
            <a:ext cx="743204" cy="830072"/>
          </a:xfrm>
          <a:prstGeom prst="rect">
            <a:avLst/>
          </a:prstGeom>
        </p:spPr>
      </p:pic>
      <p:pic>
        <p:nvPicPr>
          <p:cNvPr id="10" name="Picture 9"/>
          <p:cNvPicPr>
            <a:picLocks noChangeAspect="1"/>
          </p:cNvPicPr>
          <p:nvPr/>
        </p:nvPicPr>
        <p:blipFill>
          <a:blip r:embed="rId4"/>
          <a:stretch>
            <a:fillRect/>
          </a:stretch>
        </p:blipFill>
        <p:spPr>
          <a:xfrm>
            <a:off x="7542817" y="4206545"/>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
        <p:nvSpPr>
          <p:cNvPr id="18" name="Text Placeholder 17"/>
          <p:cNvSpPr>
            <a:spLocks noGrp="1"/>
          </p:cNvSpPr>
          <p:nvPr>
            <p:ph type="body" sz="quarter" idx="13" hasCustomPrompt="1"/>
          </p:nvPr>
        </p:nvSpPr>
        <p:spPr>
          <a:xfrm>
            <a:off x="457200" y="1063625"/>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5B016C7-40AF-144C-A4C2-FF12F9A38365}"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5466" r:id="rId1"/>
    <p:sldLayoutId id="2147485467" r:id="rId2"/>
    <p:sldLayoutId id="2147485468" r:id="rId3"/>
    <p:sldLayoutId id="2147485469" r:id="rId4"/>
    <p:sldLayoutId id="2147485470" r:id="rId5"/>
    <p:sldLayoutId id="2147485471" r:id="rId6"/>
    <p:sldLayoutId id="2147485472" r:id="rId7"/>
    <p:sldLayoutId id="2147485473" r:id="rId8"/>
    <p:sldLayoutId id="2147485474" r:id="rId9"/>
    <p:sldLayoutId id="2147485475"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NeCTAR Training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Module 1</a:t>
            </a:r>
          </a:p>
          <a:p>
            <a:r>
              <a:rPr lang="en-US" dirty="0" smtClean="0"/>
              <a:t>Overview of cloud computing and NeCTAR services</a:t>
            </a:r>
            <a:endParaRPr lang="en-US" dirty="0"/>
          </a:p>
        </p:txBody>
      </p:sp>
    </p:spTree>
    <p:extLst>
      <p:ext uri="{BB962C8B-B14F-4D97-AF65-F5344CB8AC3E}">
        <p14:creationId xmlns:p14="http://schemas.microsoft.com/office/powerpoint/2010/main" val="284844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6</a:t>
            </a:r>
          </a:p>
          <a:p>
            <a:pPr marL="0" indent="0">
              <a:buNone/>
            </a:pPr>
            <a:r>
              <a:rPr lang="en-US" i="1" dirty="0" smtClean="0"/>
              <a:t>Resource requirements for computing an storage</a:t>
            </a:r>
          </a:p>
          <a:p>
            <a:pPr marL="0" indent="0">
              <a:buNone/>
            </a:pPr>
            <a:endParaRPr lang="en-US" dirty="0" smtClean="0"/>
          </a:p>
          <a:p>
            <a:pPr marL="0" indent="0">
              <a:buNone/>
            </a:pPr>
            <a:r>
              <a:rPr lang="en-US" dirty="0" smtClean="0"/>
              <a:t>Factors which help you determine the amount of resources (computing and storage) you require. </a:t>
            </a:r>
            <a:endParaRPr lang="en-US" dirty="0" smtClean="0"/>
          </a:p>
          <a:p>
            <a:pPr marL="0" indent="0">
              <a:buNone/>
            </a:pPr>
            <a:r>
              <a:rPr lang="en-US" dirty="0" smtClean="0"/>
              <a:t>We </a:t>
            </a:r>
            <a:r>
              <a:rPr lang="en-US" dirty="0" smtClean="0"/>
              <a:t>will take a look at the different types of storage that are available to </a:t>
            </a:r>
            <a:r>
              <a:rPr lang="en-US" dirty="0" smtClean="0"/>
              <a:t>you to help you decide which type(s) </a:t>
            </a:r>
            <a:r>
              <a:rPr lang="en-US" dirty="0" smtClean="0"/>
              <a:t>suits your purposes</a:t>
            </a:r>
            <a:r>
              <a:rPr lang="en-US" dirty="0" smtClean="0"/>
              <a:t>.</a:t>
            </a:r>
            <a:endParaRPr lang="en-US" dirty="0" smtClean="0"/>
          </a:p>
        </p:txBody>
      </p:sp>
    </p:spTree>
    <p:extLst>
      <p:ext uri="{BB962C8B-B14F-4D97-AF65-F5344CB8AC3E}">
        <p14:creationId xmlns:p14="http://schemas.microsoft.com/office/powerpoint/2010/main" val="19124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7</a:t>
            </a:r>
          </a:p>
          <a:p>
            <a:pPr marL="0" indent="0">
              <a:buNone/>
            </a:pPr>
            <a:r>
              <a:rPr lang="en-US" i="1" dirty="0" smtClean="0"/>
              <a:t>Launching &amp; Connecting</a:t>
            </a:r>
          </a:p>
          <a:p>
            <a:pPr marL="0" indent="0">
              <a:buNone/>
            </a:pPr>
            <a:endParaRPr lang="en-US" dirty="0" smtClean="0"/>
          </a:p>
          <a:p>
            <a:pPr marL="0" indent="0">
              <a:buNone/>
            </a:pPr>
            <a:r>
              <a:rPr lang="en-US" dirty="0" smtClean="0"/>
              <a:t>It is time for some hands-on experience! </a:t>
            </a:r>
          </a:p>
          <a:p>
            <a:pPr marL="0" indent="0">
              <a:buNone/>
            </a:pPr>
            <a:r>
              <a:rPr lang="en-US" dirty="0" smtClean="0"/>
              <a:t>This module delivers a tutorial on how you can create and launch your own virtual machine, how you can connect to it and how you can attach your storage.</a:t>
            </a:r>
            <a:endParaRPr lang="en-US" dirty="0"/>
          </a:p>
        </p:txBody>
      </p:sp>
    </p:spTree>
    <p:extLst>
      <p:ext uri="{BB962C8B-B14F-4D97-AF65-F5344CB8AC3E}">
        <p14:creationId xmlns:p14="http://schemas.microsoft.com/office/powerpoint/2010/main" val="15350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8</a:t>
            </a:r>
          </a:p>
          <a:p>
            <a:pPr marL="0" indent="0">
              <a:buNone/>
            </a:pPr>
            <a:r>
              <a:rPr lang="en-US" i="1" dirty="0" smtClean="0"/>
              <a:t>Security</a:t>
            </a:r>
          </a:p>
          <a:p>
            <a:pPr marL="0" indent="0">
              <a:buNone/>
            </a:pPr>
            <a:endParaRPr lang="en-US" dirty="0" smtClean="0"/>
          </a:p>
          <a:p>
            <a:pPr marL="0" indent="0">
              <a:buNone/>
            </a:pPr>
            <a:r>
              <a:rPr lang="en-US" dirty="0" smtClean="0"/>
              <a:t>This module provides an introduction to key security issues, dangers and consequences when running a virtual machine in the cloud. </a:t>
            </a:r>
            <a:endParaRPr lang="en-US" dirty="0" smtClean="0"/>
          </a:p>
          <a:p>
            <a:pPr marL="0" indent="0">
              <a:buNone/>
            </a:pPr>
            <a:r>
              <a:rPr lang="en-US" dirty="0" smtClean="0"/>
              <a:t>Practical </a:t>
            </a:r>
            <a:r>
              <a:rPr lang="en-US" dirty="0" smtClean="0"/>
              <a:t>advice is given for making your machine secure and protect your data with encryption.</a:t>
            </a:r>
            <a:endParaRPr lang="en-US" dirty="0"/>
          </a:p>
        </p:txBody>
      </p:sp>
    </p:spTree>
    <p:extLst>
      <p:ext uri="{BB962C8B-B14F-4D97-AF65-F5344CB8AC3E}">
        <p14:creationId xmlns:p14="http://schemas.microsoft.com/office/powerpoint/2010/main" val="429278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9</a:t>
            </a:r>
          </a:p>
          <a:p>
            <a:pPr marL="0" indent="0">
              <a:buNone/>
            </a:pPr>
            <a:r>
              <a:rPr lang="en-US" i="1" dirty="0" smtClean="0"/>
              <a:t>Backing up and packing up</a:t>
            </a:r>
          </a:p>
          <a:p>
            <a:pPr marL="0" indent="0">
              <a:buNone/>
            </a:pPr>
            <a:endParaRPr lang="en-US" dirty="0" smtClean="0"/>
          </a:p>
          <a:p>
            <a:pPr marL="0" indent="0">
              <a:buNone/>
            </a:pPr>
            <a:r>
              <a:rPr lang="en-US" dirty="0" smtClean="0"/>
              <a:t>This module will discuss backup strategies. You will learn how to back up and recover your virtual machine and your data. You will also learn how to terminate your virtual machine without losing anything.</a:t>
            </a:r>
          </a:p>
        </p:txBody>
      </p:sp>
    </p:spTree>
    <p:extLst>
      <p:ext uri="{BB962C8B-B14F-4D97-AF65-F5344CB8AC3E}">
        <p14:creationId xmlns:p14="http://schemas.microsoft.com/office/powerpoint/2010/main" val="22727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10</a:t>
            </a:r>
          </a:p>
          <a:p>
            <a:pPr marL="0" indent="0">
              <a:buNone/>
            </a:pPr>
            <a:r>
              <a:rPr lang="en-US" i="1" dirty="0" smtClean="0"/>
              <a:t>Beyond the Dashboard</a:t>
            </a:r>
          </a:p>
          <a:p>
            <a:pPr marL="0" indent="0">
              <a:buNone/>
            </a:pPr>
            <a:endParaRPr lang="en-US" dirty="0" smtClean="0"/>
          </a:p>
          <a:p>
            <a:pPr marL="0" indent="0">
              <a:buNone/>
            </a:pPr>
            <a:r>
              <a:rPr lang="en-US" dirty="0" smtClean="0"/>
              <a:t>This last module provides an overview of the </a:t>
            </a:r>
            <a:r>
              <a:rPr lang="en-US" i="1" dirty="0" smtClean="0"/>
              <a:t>OpenStack</a:t>
            </a:r>
            <a:r>
              <a:rPr lang="en-US" dirty="0" smtClean="0"/>
              <a:t> command line tools. It is designed for advanced users who want to learn more about command line tools to control the NeCTAR resources. </a:t>
            </a:r>
            <a:endParaRPr lang="en-US" dirty="0"/>
          </a:p>
        </p:txBody>
      </p:sp>
    </p:spTree>
    <p:extLst>
      <p:ext uri="{BB962C8B-B14F-4D97-AF65-F5344CB8AC3E}">
        <p14:creationId xmlns:p14="http://schemas.microsoft.com/office/powerpoint/2010/main" val="255459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is Cloud Computing?</a:t>
            </a:r>
            <a:endParaRPr lang="en-US" dirty="0"/>
          </a:p>
        </p:txBody>
      </p:sp>
      <p:sp>
        <p:nvSpPr>
          <p:cNvPr id="5" name="Content Placeholder 4"/>
          <p:cNvSpPr>
            <a:spLocks noGrp="1"/>
          </p:cNvSpPr>
          <p:nvPr>
            <p:ph sz="half" idx="1"/>
          </p:nvPr>
        </p:nvSpPr>
        <p:spPr/>
        <p:txBody>
          <a:bodyPr>
            <a:normAutofit fontScale="85000" lnSpcReduction="10000"/>
          </a:bodyPr>
          <a:lstStyle/>
          <a:p>
            <a:pPr lvl="0"/>
            <a:r>
              <a:rPr lang="en-US" dirty="0" smtClean="0"/>
              <a:t>Simply put, cloud computing means storing and accessing </a:t>
            </a:r>
            <a:r>
              <a:rPr lang="en-US" b="1" dirty="0" smtClean="0">
                <a:sym typeface="Helvetica"/>
              </a:rPr>
              <a:t>data and programs</a:t>
            </a:r>
            <a:r>
              <a:rPr lang="en-US" b="1" dirty="0" smtClean="0"/>
              <a:t> </a:t>
            </a:r>
            <a:r>
              <a:rPr lang="en-US" dirty="0" smtClean="0"/>
              <a:t>over the Internet instead of on your own computers hard drive.</a:t>
            </a:r>
          </a:p>
          <a:p>
            <a:pPr lvl="0"/>
            <a:r>
              <a:rPr lang="en-US" dirty="0" smtClean="0"/>
              <a:t>Your local computer is only used to control your resources from remote and display things on your screen — the data and compute servers are actually “in the cloud”</a:t>
            </a:r>
            <a:endParaRPr lang="en-US" dirty="0"/>
          </a:p>
        </p:txBody>
      </p:sp>
      <p:pic>
        <p:nvPicPr>
          <p:cNvPr id="3" name="Picture 2" descr="CloudSer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97760"/>
            <a:ext cx="4233512" cy="1874575"/>
          </a:xfrm>
          <a:prstGeom prst="rect">
            <a:avLst/>
          </a:prstGeom>
        </p:spPr>
      </p:pic>
    </p:spTree>
    <p:extLst>
      <p:ext uri="{BB962C8B-B14F-4D97-AF65-F5344CB8AC3E}">
        <p14:creationId xmlns:p14="http://schemas.microsoft.com/office/powerpoint/2010/main" val="426516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is this good?</a:t>
            </a: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dirty="0" smtClean="0"/>
              <a:t>Imagine your research analysis software needs lots of computing power and </a:t>
            </a:r>
            <a:r>
              <a:rPr lang="en-US" dirty="0" smtClean="0"/>
              <a:t>storage.</a:t>
            </a:r>
            <a:endParaRPr lang="en-US" dirty="0" smtClean="0"/>
          </a:p>
          <a:p>
            <a:pPr lvl="0"/>
            <a:r>
              <a:rPr lang="en-US" dirty="0" smtClean="0"/>
              <a:t>Your research organization may not be able to provide you with enough resources easily.</a:t>
            </a:r>
          </a:p>
          <a:p>
            <a:pPr lvl="0"/>
            <a:r>
              <a:rPr lang="en-US" dirty="0" smtClean="0"/>
              <a:t>In the cloud, you can easily </a:t>
            </a:r>
            <a:r>
              <a:rPr lang="en-US" b="1" dirty="0" smtClean="0">
                <a:sym typeface="Helvetica"/>
              </a:rPr>
              <a:t>scale up</a:t>
            </a:r>
            <a:r>
              <a:rPr lang="en-US" b="1" dirty="0" smtClean="0"/>
              <a:t> </a:t>
            </a:r>
            <a:r>
              <a:rPr lang="en-US" dirty="0" smtClean="0"/>
              <a:t>to the amount of resources you require at a time.</a:t>
            </a:r>
          </a:p>
          <a:p>
            <a:pPr lvl="0"/>
            <a:r>
              <a:rPr lang="en-US" dirty="0" smtClean="0"/>
              <a:t>This model is commonly known as “pay-per-use”</a:t>
            </a:r>
            <a:endParaRPr lang="en-US" dirty="0"/>
          </a:p>
        </p:txBody>
      </p:sp>
      <p:pic>
        <p:nvPicPr>
          <p:cNvPr id="4" name="Picture 3" descr="CloudServic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827360"/>
            <a:ext cx="3901454" cy="1864053"/>
          </a:xfrm>
          <a:prstGeom prst="rect">
            <a:avLst/>
          </a:prstGeom>
        </p:spPr>
      </p:pic>
    </p:spTree>
    <p:extLst>
      <p:ext uri="{BB962C8B-B14F-4D97-AF65-F5344CB8AC3E}">
        <p14:creationId xmlns:p14="http://schemas.microsoft.com/office/powerpoint/2010/main" val="207877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is this good?</a:t>
            </a:r>
            <a:endParaRPr lang="en-US" dirty="0"/>
          </a:p>
        </p:txBody>
      </p:sp>
      <p:sp>
        <p:nvSpPr>
          <p:cNvPr id="3" name="Content Placeholder 2"/>
          <p:cNvSpPr>
            <a:spLocks noGrp="1"/>
          </p:cNvSpPr>
          <p:nvPr>
            <p:ph sz="half" idx="1"/>
          </p:nvPr>
        </p:nvSpPr>
        <p:spPr/>
        <p:txBody>
          <a:bodyPr>
            <a:normAutofit fontScale="92500" lnSpcReduction="10000"/>
          </a:bodyPr>
          <a:lstStyle/>
          <a:p>
            <a:pPr lvl="0"/>
            <a:r>
              <a:rPr lang="en-US" dirty="0"/>
              <a:t>E</a:t>
            </a:r>
            <a:r>
              <a:rPr lang="en-US" dirty="0" smtClean="0"/>
              <a:t>asily provide </a:t>
            </a:r>
            <a:r>
              <a:rPr lang="en-US" b="1" dirty="0" smtClean="0">
                <a:sym typeface="Helvetica"/>
              </a:rPr>
              <a:t>access to collaborators</a:t>
            </a:r>
            <a:r>
              <a:rPr lang="en-US" b="1" dirty="0" smtClean="0"/>
              <a:t> </a:t>
            </a:r>
            <a:r>
              <a:rPr lang="en-US" dirty="0" smtClean="0"/>
              <a:t>to the same resources.</a:t>
            </a:r>
          </a:p>
          <a:p>
            <a:pPr lvl="0"/>
            <a:r>
              <a:rPr lang="en-US" dirty="0" smtClean="0"/>
              <a:t>Save time synchronizing the collaboration.</a:t>
            </a:r>
          </a:p>
          <a:p>
            <a:pPr lvl="0"/>
            <a:r>
              <a:rPr lang="en-US" dirty="0" smtClean="0"/>
              <a:t>There are other advantages and also drawbacks, but first let’s define cloud computing in  a bit more detail…</a:t>
            </a:r>
            <a:endParaRPr lang="en-US" dirty="0"/>
          </a:p>
        </p:txBody>
      </p:sp>
      <p:pic>
        <p:nvPicPr>
          <p:cNvPr id="5" name="Picture 4" descr="CloudServices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735713"/>
            <a:ext cx="4103300" cy="1970389"/>
          </a:xfrm>
          <a:prstGeom prst="rect">
            <a:avLst/>
          </a:prstGeom>
        </p:spPr>
      </p:pic>
    </p:spTree>
    <p:extLst>
      <p:ext uri="{BB962C8B-B14F-4D97-AF65-F5344CB8AC3E}">
        <p14:creationId xmlns:p14="http://schemas.microsoft.com/office/powerpoint/2010/main" val="2407401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The </a:t>
            </a:r>
            <a:r>
              <a:rPr lang="en-US" i="1" dirty="0" smtClean="0"/>
              <a:t>National Institute for Standards and Technology (NIST) </a:t>
            </a:r>
            <a:r>
              <a:rPr lang="en-US" dirty="0" smtClean="0"/>
              <a:t>defines cloud computing as:</a:t>
            </a:r>
          </a:p>
          <a:p>
            <a:pPr marL="0" indent="0">
              <a:buNone/>
            </a:pPr>
            <a:endParaRPr lang="en-US" dirty="0"/>
          </a:p>
          <a:p>
            <a:pPr marL="0" indent="0">
              <a:buNone/>
            </a:pPr>
            <a:r>
              <a:rPr lang="en-US" dirty="0" smtClean="0"/>
              <a:t>“A model for enabling ubiquitous, convenient</a:t>
            </a:r>
            <a:r>
              <a:rPr lang="en-US" b="1" dirty="0" smtClean="0"/>
              <a:t>, </a:t>
            </a:r>
            <a:r>
              <a:rPr lang="en-US" b="1" dirty="0" smtClean="0">
                <a:sym typeface="Helvetica"/>
              </a:rPr>
              <a:t>on-demand network access to a shared pool of configurable computing resources</a:t>
            </a:r>
            <a:r>
              <a:rPr lang="en-US" dirty="0" smtClean="0"/>
              <a:t> (e.g., networks, servers, storage, applications and services) that can be </a:t>
            </a:r>
            <a:r>
              <a:rPr lang="en-US" b="1" dirty="0" smtClean="0">
                <a:sym typeface="Helvetica"/>
              </a:rPr>
              <a:t>rapidly provisioned</a:t>
            </a:r>
            <a:r>
              <a:rPr lang="en-US" dirty="0" smtClean="0">
                <a:sym typeface="Helvetica"/>
              </a:rPr>
              <a:t> and released </a:t>
            </a:r>
            <a:r>
              <a:rPr lang="en-US" dirty="0" smtClean="0"/>
              <a:t>with minimal management effort or service provider interaction”</a:t>
            </a:r>
          </a:p>
        </p:txBody>
      </p:sp>
    </p:spTree>
    <p:extLst>
      <p:ext uri="{BB962C8B-B14F-4D97-AF65-F5344CB8AC3E}">
        <p14:creationId xmlns:p14="http://schemas.microsoft.com/office/powerpoint/2010/main" val="358408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smtClean="0"/>
              <a:t>Five characteristics of cloud computing (according to NIST):</a:t>
            </a:r>
          </a:p>
          <a:p>
            <a:r>
              <a:rPr lang="en-US" dirty="0" smtClean="0">
                <a:sym typeface="Helvetica"/>
              </a:rPr>
              <a:t>On-demand self-service</a:t>
            </a:r>
          </a:p>
          <a:p>
            <a:pPr lvl="1"/>
            <a:r>
              <a:rPr lang="en-US" dirty="0" smtClean="0"/>
              <a:t>consumers can provision resources (e.g. computing power and storage)</a:t>
            </a:r>
          </a:p>
          <a:p>
            <a:r>
              <a:rPr lang="en-US" dirty="0" smtClean="0">
                <a:sym typeface="Helvetica"/>
              </a:rPr>
              <a:t>Broad network access</a:t>
            </a:r>
          </a:p>
          <a:p>
            <a:pPr lvl="1"/>
            <a:r>
              <a:rPr lang="en-US" dirty="0" smtClean="0"/>
              <a:t>Access of compute and storage services via a variety of devices</a:t>
            </a:r>
          </a:p>
          <a:p>
            <a:r>
              <a:rPr lang="en-US" dirty="0" smtClean="0">
                <a:sym typeface="Helvetica"/>
              </a:rPr>
              <a:t>Resource pooling</a:t>
            </a:r>
          </a:p>
          <a:p>
            <a:pPr lvl="1"/>
            <a:r>
              <a:rPr lang="en-US" dirty="0" smtClean="0"/>
              <a:t>Consumers can choose the data center, but not the specific hardware device.</a:t>
            </a:r>
          </a:p>
          <a:p>
            <a:r>
              <a:rPr lang="en-US" dirty="0" smtClean="0">
                <a:sym typeface="Helvetica"/>
              </a:rPr>
              <a:t>Rapid elasticity</a:t>
            </a:r>
          </a:p>
          <a:p>
            <a:pPr lvl="1"/>
            <a:r>
              <a:rPr lang="en-US" dirty="0" smtClean="0"/>
              <a:t>Resources are scalable (“elastic”). </a:t>
            </a:r>
          </a:p>
          <a:p>
            <a:r>
              <a:rPr lang="en-US" dirty="0" smtClean="0">
                <a:sym typeface="Helvetica"/>
              </a:rPr>
              <a:t>Measured service</a:t>
            </a:r>
          </a:p>
          <a:p>
            <a:pPr lvl="1"/>
            <a:r>
              <a:rPr lang="en-US" dirty="0" smtClean="0"/>
              <a:t>The amount of resources consumers use can be monitored and metered.</a:t>
            </a:r>
          </a:p>
        </p:txBody>
      </p:sp>
    </p:spTree>
    <p:extLst>
      <p:ext uri="{BB962C8B-B14F-4D97-AF65-F5344CB8AC3E}">
        <p14:creationId xmlns:p14="http://schemas.microsoft.com/office/powerpoint/2010/main" val="394148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Cloud Computing and NeCTAR Services</a:t>
            </a:r>
            <a:endParaRPr lang="en-US" dirty="0"/>
          </a:p>
        </p:txBody>
      </p:sp>
      <p:sp>
        <p:nvSpPr>
          <p:cNvPr id="3" name="Content Placeholder 2"/>
          <p:cNvSpPr>
            <a:spLocks noGrp="1"/>
          </p:cNvSpPr>
          <p:nvPr>
            <p:ph idx="1"/>
          </p:nvPr>
        </p:nvSpPr>
        <p:spPr/>
        <p:txBody>
          <a:bodyPr/>
          <a:lstStyle/>
          <a:p>
            <a:pPr lvl="0"/>
            <a:r>
              <a:rPr lang="en-US" dirty="0" smtClean="0"/>
              <a:t>This course provides an introduction to the NeCTAR cloud services available to researchers across Australia</a:t>
            </a:r>
          </a:p>
          <a:p>
            <a:pPr lvl="0"/>
            <a:r>
              <a:rPr lang="en-US" dirty="0" smtClean="0"/>
              <a:t>The course is structured in 10 “Modules”</a:t>
            </a:r>
            <a:endParaRPr lang="en-US" dirty="0"/>
          </a:p>
        </p:txBody>
      </p:sp>
    </p:spTree>
    <p:extLst>
      <p:ext uri="{BB962C8B-B14F-4D97-AF65-F5344CB8AC3E}">
        <p14:creationId xmlns:p14="http://schemas.microsoft.com/office/powerpoint/2010/main" val="310817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3" name="Content Placeholder 2"/>
          <p:cNvSpPr>
            <a:spLocks noGrp="1"/>
          </p:cNvSpPr>
          <p:nvPr>
            <p:ph idx="1"/>
          </p:nvPr>
        </p:nvSpPr>
        <p:spPr/>
        <p:txBody>
          <a:bodyPr>
            <a:normAutofit/>
          </a:bodyPr>
          <a:lstStyle/>
          <a:p>
            <a:pPr marL="0" lvl="0" indent="0">
              <a:buNone/>
            </a:pPr>
            <a:r>
              <a:rPr lang="en-US" dirty="0"/>
              <a:t>C</a:t>
            </a:r>
            <a:r>
              <a:rPr lang="en-US" dirty="0" smtClean="0"/>
              <a:t>loud computing enables IT infrastructure to be</a:t>
            </a:r>
          </a:p>
          <a:p>
            <a:r>
              <a:rPr lang="en-US" dirty="0"/>
              <a:t>M</a:t>
            </a:r>
            <a:r>
              <a:rPr lang="en-US" dirty="0" smtClean="0"/>
              <a:t>ore flexible:</a:t>
            </a:r>
          </a:p>
          <a:p>
            <a:pPr lvl="1"/>
            <a:r>
              <a:rPr lang="en-US" dirty="0" smtClean="0"/>
              <a:t>Re-provision resources according to your needs. </a:t>
            </a:r>
          </a:p>
          <a:p>
            <a:r>
              <a:rPr lang="en-US" dirty="0"/>
              <a:t>E</a:t>
            </a:r>
            <a:r>
              <a:rPr lang="en-US" dirty="0" smtClean="0"/>
              <a:t>asier to use:</a:t>
            </a:r>
          </a:p>
          <a:p>
            <a:pPr lvl="1"/>
            <a:r>
              <a:rPr lang="en-US" dirty="0" smtClean="0"/>
              <a:t>Provision resources quickly and easily, lower maintenance requirements than local infrastructure.</a:t>
            </a:r>
          </a:p>
          <a:p>
            <a:r>
              <a:rPr lang="en-US" dirty="0" smtClean="0"/>
              <a:t>Cheaper:</a:t>
            </a:r>
          </a:p>
          <a:p>
            <a:pPr lvl="1"/>
            <a:r>
              <a:rPr lang="en-US" dirty="0" smtClean="0"/>
              <a:t>Save significant expenditures for local infrastructure.</a:t>
            </a:r>
            <a:endParaRPr lang="en-US" dirty="0"/>
          </a:p>
        </p:txBody>
      </p:sp>
    </p:spTree>
    <p:extLst>
      <p:ext uri="{BB962C8B-B14F-4D97-AF65-F5344CB8AC3E}">
        <p14:creationId xmlns:p14="http://schemas.microsoft.com/office/powerpoint/2010/main" val="27980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Cloud Services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Compute</a:t>
            </a:r>
          </a:p>
          <a:p>
            <a:pPr lvl="1"/>
            <a:r>
              <a:rPr lang="en-US" dirty="0" smtClean="0"/>
              <a:t>Computing resources for your research in form of virtual machines</a:t>
            </a:r>
          </a:p>
          <a:p>
            <a:pPr lvl="0"/>
            <a:r>
              <a:rPr lang="en-US" dirty="0" smtClean="0"/>
              <a:t>Storage</a:t>
            </a:r>
          </a:p>
          <a:p>
            <a:pPr lvl="1"/>
            <a:r>
              <a:rPr lang="en-US" dirty="0" smtClean="0"/>
              <a:t>Storage made up of distributed resources, but acting as one</a:t>
            </a:r>
          </a:p>
          <a:p>
            <a:pPr lvl="0"/>
            <a:r>
              <a:rPr lang="en-US" dirty="0" smtClean="0"/>
              <a:t>Networking</a:t>
            </a:r>
          </a:p>
          <a:p>
            <a:pPr lvl="1"/>
            <a:r>
              <a:rPr lang="en-US" dirty="0" smtClean="0"/>
              <a:t>Virtual Local Area Networks (VLAN)</a:t>
            </a:r>
          </a:p>
          <a:p>
            <a:pPr lvl="0"/>
            <a:r>
              <a:rPr lang="en-US" dirty="0" smtClean="0"/>
              <a:t>Databases</a:t>
            </a:r>
          </a:p>
          <a:p>
            <a:pPr lvl="1"/>
            <a:r>
              <a:rPr lang="en-US" dirty="0" smtClean="0"/>
              <a:t>Relational and non-relational database engines</a:t>
            </a:r>
          </a:p>
          <a:p>
            <a:pPr lvl="0"/>
            <a:r>
              <a:rPr lang="en-US" dirty="0" smtClean="0"/>
              <a:t>Various software services</a:t>
            </a:r>
          </a:p>
          <a:p>
            <a:pPr lvl="1"/>
            <a:r>
              <a:rPr lang="en-US" dirty="0" smtClean="0"/>
              <a:t>Software provided to you as a “cloud service”. </a:t>
            </a:r>
          </a:p>
          <a:p>
            <a:pPr lvl="0"/>
            <a:r>
              <a:rPr lang="en-US" dirty="0" smtClean="0"/>
              <a:t>Development &amp; Deployment platforms</a:t>
            </a:r>
          </a:p>
          <a:p>
            <a:pPr lvl="1"/>
            <a:r>
              <a:rPr lang="en-US" dirty="0" smtClean="0"/>
              <a:t>Platforms for integrated developing and deploying applications directly to customers</a:t>
            </a:r>
            <a:endParaRPr lang="en-US" dirty="0"/>
          </a:p>
        </p:txBody>
      </p:sp>
    </p:spTree>
    <p:extLst>
      <p:ext uri="{BB962C8B-B14F-4D97-AF65-F5344CB8AC3E}">
        <p14:creationId xmlns:p14="http://schemas.microsoft.com/office/powerpoint/2010/main" val="680396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of Cloud Services</a:t>
            </a:r>
            <a:endParaRPr lang="en-US" dirty="0"/>
          </a:p>
        </p:txBody>
      </p:sp>
      <p:sp>
        <p:nvSpPr>
          <p:cNvPr id="3" name="Content Placeholder 2"/>
          <p:cNvSpPr>
            <a:spLocks noGrp="1"/>
          </p:cNvSpPr>
          <p:nvPr>
            <p:ph idx="1"/>
          </p:nvPr>
        </p:nvSpPr>
        <p:spPr/>
        <p:txBody>
          <a:bodyPr/>
          <a:lstStyle/>
          <a:p>
            <a:pPr lvl="0"/>
            <a:r>
              <a:rPr lang="en-US" dirty="0" smtClean="0"/>
              <a:t>Google services (Google Drive, Google Docs, Google Sheets etc.)</a:t>
            </a:r>
          </a:p>
          <a:p>
            <a:pPr lvl="0"/>
            <a:r>
              <a:rPr lang="en-US" dirty="0" smtClean="0"/>
              <a:t>Apple </a:t>
            </a:r>
            <a:r>
              <a:rPr lang="en-US" dirty="0" err="1" smtClean="0"/>
              <a:t>iCloud</a:t>
            </a:r>
            <a:endParaRPr lang="en-US" dirty="0" smtClean="0"/>
          </a:p>
          <a:p>
            <a:pPr lvl="0"/>
            <a:r>
              <a:rPr lang="en-US" dirty="0" smtClean="0"/>
              <a:t>Amazon Cloud Drive</a:t>
            </a:r>
          </a:p>
          <a:p>
            <a:pPr lvl="0"/>
            <a:r>
              <a:rPr lang="en-US" dirty="0" err="1" smtClean="0"/>
              <a:t>Dropbox</a:t>
            </a:r>
            <a:endParaRPr lang="en-US" dirty="0" smtClean="0"/>
          </a:p>
          <a:p>
            <a:pPr lvl="0"/>
            <a:r>
              <a:rPr lang="en-US" dirty="0" smtClean="0"/>
              <a:t>Facebook, </a:t>
            </a:r>
            <a:r>
              <a:rPr lang="en-US" dirty="0" err="1" smtClean="0"/>
              <a:t>Instagram</a:t>
            </a:r>
            <a:endParaRPr lang="en-US" dirty="0" smtClean="0"/>
          </a:p>
          <a:p>
            <a:pPr lvl="0"/>
            <a:r>
              <a:rPr lang="en-US" dirty="0" err="1" smtClean="0"/>
              <a:t>Chromebook</a:t>
            </a:r>
            <a:endParaRPr lang="en-US" dirty="0"/>
          </a:p>
        </p:txBody>
      </p:sp>
    </p:spTree>
    <p:extLst>
      <p:ext uri="{BB962C8B-B14F-4D97-AF65-F5344CB8AC3E}">
        <p14:creationId xmlns:p14="http://schemas.microsoft.com/office/powerpoint/2010/main" val="65947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Services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smtClean="0">
                <a:sym typeface="Helvetica"/>
              </a:rPr>
              <a:t>Software-as-a-Service (SaaS)</a:t>
            </a:r>
          </a:p>
          <a:p>
            <a:pPr lvl="1"/>
            <a:r>
              <a:rPr lang="en-US" dirty="0" smtClean="0"/>
              <a:t>The customer (the user or business) subscribes to an application which they then access over the Internet. </a:t>
            </a:r>
          </a:p>
          <a:p>
            <a:pPr lvl="1"/>
            <a:r>
              <a:rPr lang="en-US" dirty="0" smtClean="0"/>
              <a:t>Examples: </a:t>
            </a:r>
            <a:r>
              <a:rPr lang="en-US" dirty="0" err="1" smtClean="0"/>
              <a:t>Dropbox</a:t>
            </a:r>
            <a:r>
              <a:rPr lang="en-US" dirty="0" smtClean="0"/>
              <a:t>, Google Applications</a:t>
            </a:r>
          </a:p>
          <a:p>
            <a:pPr lvl="0"/>
            <a:r>
              <a:rPr lang="en-US" i="1" dirty="0" smtClean="0">
                <a:sym typeface="Helvetica"/>
              </a:rPr>
              <a:t>Platform-as-a-Service (</a:t>
            </a:r>
            <a:r>
              <a:rPr lang="en-US" i="1" dirty="0" err="1" smtClean="0">
                <a:sym typeface="Helvetica"/>
              </a:rPr>
              <a:t>PaaS</a:t>
            </a:r>
            <a:r>
              <a:rPr lang="en-US" i="1" dirty="0" smtClean="0">
                <a:sym typeface="Helvetica"/>
              </a:rPr>
              <a:t>)</a:t>
            </a:r>
          </a:p>
          <a:p>
            <a:pPr lvl="1"/>
            <a:r>
              <a:rPr lang="en-US" dirty="0" smtClean="0"/>
              <a:t>The customer can create its own custom applications and directly deploy them. </a:t>
            </a:r>
          </a:p>
          <a:p>
            <a:pPr lvl="1"/>
            <a:r>
              <a:rPr lang="en-US" dirty="0" smtClean="0"/>
              <a:t>Examples: Windows Azure, Google App Engine</a:t>
            </a:r>
          </a:p>
          <a:p>
            <a:pPr lvl="0"/>
            <a:r>
              <a:rPr lang="en-US" i="1" dirty="0" smtClean="0">
                <a:sym typeface="Helvetica"/>
              </a:rPr>
              <a:t>Infrastructure-as-a-Service (IaaS)</a:t>
            </a:r>
          </a:p>
          <a:p>
            <a:pPr lvl="1"/>
            <a:r>
              <a:rPr lang="en-US" dirty="0" smtClean="0"/>
              <a:t>Computing resources (computers, storage, networking…) are provided to the consumer.</a:t>
            </a:r>
          </a:p>
          <a:p>
            <a:pPr lvl="1"/>
            <a:r>
              <a:rPr lang="en-US" dirty="0" smtClean="0"/>
              <a:t>Examples: Amazon Web Services, Google Compute Engine and the </a:t>
            </a:r>
            <a:r>
              <a:rPr lang="en-US" b="1" dirty="0" smtClean="0">
                <a:sym typeface="Helvetica"/>
              </a:rPr>
              <a:t>NeCTAR </a:t>
            </a:r>
            <a:r>
              <a:rPr lang="en-US" b="1" dirty="0" smtClean="0">
                <a:sym typeface="Helvetica"/>
              </a:rPr>
              <a:t>Research Cloud</a:t>
            </a:r>
            <a:endParaRPr lang="en-US" b="1" dirty="0">
              <a:sym typeface="Helvetica"/>
            </a:endParaRPr>
          </a:p>
        </p:txBody>
      </p:sp>
    </p:spTree>
    <p:extLst>
      <p:ext uri="{BB962C8B-B14F-4D97-AF65-F5344CB8AC3E}">
        <p14:creationId xmlns:p14="http://schemas.microsoft.com/office/powerpoint/2010/main" val="184987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Cloud Services</a:t>
            </a:r>
            <a:endParaRPr lang="en-US" dirty="0"/>
          </a:p>
        </p:txBody>
      </p:sp>
      <p:sp>
        <p:nvSpPr>
          <p:cNvPr id="3" name="Content Placeholder 2"/>
          <p:cNvSpPr>
            <a:spLocks noGrp="1"/>
          </p:cNvSpPr>
          <p:nvPr>
            <p:ph idx="1"/>
          </p:nvPr>
        </p:nvSpPr>
        <p:spPr>
          <a:xfrm>
            <a:off x="457200" y="1200151"/>
            <a:ext cx="8229600" cy="1353407"/>
          </a:xfrm>
        </p:spPr>
        <p:txBody>
          <a:bodyPr>
            <a:normAutofit fontScale="85000" lnSpcReduction="10000"/>
          </a:bodyPr>
          <a:lstStyle/>
          <a:p>
            <a:pPr lvl="0"/>
            <a:r>
              <a:rPr lang="en-US" dirty="0" smtClean="0"/>
              <a:t>Researchers will probably find IaaS services most useful, while SaaS tools are broadly useful for individual work and collaboration.</a:t>
            </a:r>
          </a:p>
          <a:p>
            <a:pPr lvl="0"/>
            <a:r>
              <a:rPr lang="en-US" dirty="0" smtClean="0"/>
              <a:t>The 3 service types can be characterized with two properties: </a:t>
            </a:r>
            <a:r>
              <a:rPr lang="en-US" dirty="0" err="1" smtClean="0"/>
              <a:t>Constrainedness</a:t>
            </a:r>
            <a:r>
              <a:rPr lang="en-US" dirty="0" smtClean="0"/>
              <a:t> and Automation.</a:t>
            </a:r>
            <a:endParaRPr lang="en-US" dirty="0"/>
          </a:p>
        </p:txBody>
      </p:sp>
      <p:pic>
        <p:nvPicPr>
          <p:cNvPr id="6" name="Picture 5" descr="serviceTypesConstrainedn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70" y="2703170"/>
            <a:ext cx="4266073" cy="1916975"/>
          </a:xfrm>
          <a:prstGeom prst="rect">
            <a:avLst/>
          </a:prstGeom>
        </p:spPr>
      </p:pic>
    </p:spTree>
    <p:extLst>
      <p:ext uri="{BB962C8B-B14F-4D97-AF65-F5344CB8AC3E}">
        <p14:creationId xmlns:p14="http://schemas.microsoft.com/office/powerpoint/2010/main" val="328201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sz="half" idx="1"/>
          </p:nvPr>
        </p:nvSpPr>
        <p:spPr>
          <a:xfrm>
            <a:off x="498518" y="1489473"/>
            <a:ext cx="3657600" cy="2259755"/>
          </a:xfrm>
        </p:spPr>
        <p:txBody>
          <a:bodyPr>
            <a:normAutofit fontScale="85000" lnSpcReduction="10000"/>
          </a:bodyPr>
          <a:lstStyle/>
          <a:p>
            <a:pPr lvl="0"/>
            <a:r>
              <a:rPr lang="en-US" b="1" dirty="0" smtClean="0"/>
              <a:t>V</a:t>
            </a:r>
            <a:r>
              <a:rPr lang="en-US" b="1" dirty="0" smtClean="0">
                <a:sym typeface="Helvetica"/>
              </a:rPr>
              <a:t>irtualization</a:t>
            </a:r>
            <a:r>
              <a:rPr lang="en-US" dirty="0" smtClean="0">
                <a:sym typeface="Helvetica"/>
              </a:rPr>
              <a:t> is the main technology enabling IaaS services</a:t>
            </a:r>
            <a:r>
              <a:rPr lang="en-US" dirty="0" smtClean="0"/>
              <a:t>. This basically means that the hardware is “simulated”. </a:t>
            </a:r>
          </a:p>
          <a:p>
            <a:pPr lvl="0"/>
            <a:r>
              <a:rPr lang="en-US" dirty="0" smtClean="0"/>
              <a:t>We can simulate a whole computer incl. the OS</a:t>
            </a:r>
            <a:r>
              <a:rPr lang="en-US" dirty="0" smtClean="0"/>
              <a:t>.</a:t>
            </a:r>
            <a:endParaRPr lang="en-US" dirty="0" smtClean="0"/>
          </a:p>
        </p:txBody>
      </p:sp>
      <p:sp>
        <p:nvSpPr>
          <p:cNvPr id="12" name="Content Placeholder 11"/>
          <p:cNvSpPr>
            <a:spLocks noGrp="1"/>
          </p:cNvSpPr>
          <p:nvPr>
            <p:ph sz="half" idx="2"/>
          </p:nvPr>
        </p:nvSpPr>
        <p:spPr>
          <a:xfrm>
            <a:off x="498474" y="3876644"/>
            <a:ext cx="7795658" cy="952623"/>
          </a:xfrm>
        </p:spPr>
        <p:txBody>
          <a:bodyPr>
            <a:normAutofit fontScale="85000" lnSpcReduction="10000"/>
          </a:bodyPr>
          <a:lstStyle/>
          <a:p>
            <a:pPr lvl="0"/>
            <a:r>
              <a:rPr lang="en-US" dirty="0" smtClean="0"/>
              <a:t>Several virtual computers can run on one larger, more powerful computer</a:t>
            </a:r>
          </a:p>
          <a:p>
            <a:pPr marL="114300" indent="0">
              <a:buNone/>
            </a:pPr>
            <a:endParaRPr lang="en-US" dirty="0"/>
          </a:p>
        </p:txBody>
      </p:sp>
      <p:pic>
        <p:nvPicPr>
          <p:cNvPr id="10" name="Picture 9" descr="Virtu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417" y="1385792"/>
            <a:ext cx="2867510" cy="2363436"/>
          </a:xfrm>
          <a:prstGeom prst="rect">
            <a:avLst/>
          </a:prstGeom>
        </p:spPr>
      </p:pic>
    </p:spTree>
    <p:extLst>
      <p:ext uri="{BB962C8B-B14F-4D97-AF65-F5344CB8AC3E}">
        <p14:creationId xmlns:p14="http://schemas.microsoft.com/office/powerpoint/2010/main" val="408184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i="1" dirty="0" smtClean="0"/>
              <a:t>vs.</a:t>
            </a:r>
            <a:r>
              <a:rPr lang="en-US" dirty="0" smtClean="0"/>
              <a:t> </a:t>
            </a:r>
            <a:r>
              <a:rPr lang="en-US" dirty="0" smtClean="0"/>
              <a:t>Real Computer</a:t>
            </a:r>
            <a:endParaRPr lang="en-US" dirty="0"/>
          </a:p>
        </p:txBody>
      </p:sp>
      <p:sp>
        <p:nvSpPr>
          <p:cNvPr id="3" name="Content Placeholder 2"/>
          <p:cNvSpPr>
            <a:spLocks noGrp="1"/>
          </p:cNvSpPr>
          <p:nvPr>
            <p:ph idx="1"/>
          </p:nvPr>
        </p:nvSpPr>
        <p:spPr/>
        <p:txBody>
          <a:bodyPr>
            <a:normAutofit/>
          </a:bodyPr>
          <a:lstStyle/>
          <a:p>
            <a:pPr lvl="0"/>
            <a:r>
              <a:rPr lang="en-US" dirty="0" smtClean="0"/>
              <a:t>A “real machine” is a physical computer, whereas the “virtual machine” is a simulated computer running on another physical computer. </a:t>
            </a:r>
          </a:p>
          <a:p>
            <a:pPr lvl="0"/>
            <a:r>
              <a:rPr lang="en-US" dirty="0" smtClean="0"/>
              <a:t>Differences and similarities:</a:t>
            </a:r>
          </a:p>
          <a:p>
            <a:pPr lvl="1"/>
            <a:r>
              <a:rPr lang="en-US" b="1" dirty="0" smtClean="0">
                <a:sym typeface="Helvetica"/>
              </a:rPr>
              <a:t>Similarities</a:t>
            </a:r>
            <a:r>
              <a:rPr lang="en-US" dirty="0" smtClean="0"/>
              <a:t>: Both have an operating system, network access (a real IP address), and hard disk storage.</a:t>
            </a:r>
          </a:p>
          <a:p>
            <a:pPr lvl="1"/>
            <a:r>
              <a:rPr lang="en-US" b="1" dirty="0" smtClean="0">
                <a:sym typeface="Helvetica"/>
              </a:rPr>
              <a:t>Differences</a:t>
            </a:r>
            <a:r>
              <a:rPr lang="en-US" dirty="0" smtClean="0"/>
              <a:t>: For virtual machines, there is no hardware maintenance! You can copy a virtual machine (take a “Snapshot”) for backup and restore purposes.</a:t>
            </a:r>
          </a:p>
        </p:txBody>
      </p:sp>
    </p:spTree>
    <p:extLst>
      <p:ext uri="{BB962C8B-B14F-4D97-AF65-F5344CB8AC3E}">
        <p14:creationId xmlns:p14="http://schemas.microsoft.com/office/powerpoint/2010/main" val="83546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Hypervisor</a:t>
            </a:r>
            <a:endParaRPr lang="en-US" dirty="0"/>
          </a:p>
        </p:txBody>
      </p:sp>
      <p:sp>
        <p:nvSpPr>
          <p:cNvPr id="3" name="Content Placeholder 2"/>
          <p:cNvSpPr>
            <a:spLocks noGrp="1"/>
          </p:cNvSpPr>
          <p:nvPr>
            <p:ph sz="half" idx="1"/>
          </p:nvPr>
        </p:nvSpPr>
        <p:spPr>
          <a:xfrm>
            <a:off x="498517" y="1489472"/>
            <a:ext cx="4127747" cy="2241632"/>
          </a:xfrm>
        </p:spPr>
        <p:txBody>
          <a:bodyPr>
            <a:normAutofit fontScale="85000" lnSpcReduction="10000"/>
          </a:bodyPr>
          <a:lstStyle/>
          <a:p>
            <a:pPr marL="0" lvl="0" indent="0">
              <a:buNone/>
            </a:pPr>
            <a:r>
              <a:rPr lang="en-US" dirty="0" smtClean="0"/>
              <a:t>The </a:t>
            </a:r>
            <a:r>
              <a:rPr lang="en-US" b="1" dirty="0" smtClean="0"/>
              <a:t>Hypervisor</a:t>
            </a:r>
            <a:r>
              <a:rPr lang="en-US" dirty="0" smtClean="0"/>
              <a:t> or </a:t>
            </a:r>
            <a:r>
              <a:rPr lang="en-US" i="1" dirty="0" smtClean="0"/>
              <a:t>Virtual Machine Manager</a:t>
            </a:r>
            <a:r>
              <a:rPr lang="en-US" dirty="0" smtClean="0"/>
              <a:t> is the software that manages communications between the </a:t>
            </a:r>
            <a:r>
              <a:rPr lang="en-US" dirty="0" smtClean="0"/>
              <a:t>physical hardware </a:t>
            </a:r>
            <a:r>
              <a:rPr lang="en-US" dirty="0" smtClean="0"/>
              <a:t>and and the VMs running on it.</a:t>
            </a:r>
            <a:endParaRPr lang="en-US" dirty="0"/>
          </a:p>
        </p:txBody>
      </p:sp>
      <p:sp>
        <p:nvSpPr>
          <p:cNvPr id="4" name="Content Placeholder 3"/>
          <p:cNvSpPr>
            <a:spLocks noGrp="1"/>
          </p:cNvSpPr>
          <p:nvPr>
            <p:ph sz="half" idx="2"/>
          </p:nvPr>
        </p:nvSpPr>
        <p:spPr>
          <a:xfrm>
            <a:off x="498518" y="3873664"/>
            <a:ext cx="8188282" cy="863518"/>
          </a:xfrm>
        </p:spPr>
        <p:txBody>
          <a:bodyPr>
            <a:normAutofit fontScale="85000" lnSpcReduction="10000"/>
          </a:bodyPr>
          <a:lstStyle/>
          <a:p>
            <a:pPr marL="0" indent="0">
              <a:buNone/>
            </a:pPr>
            <a:r>
              <a:rPr lang="en-US" dirty="0"/>
              <a:t>The Hypervisor enables the technology — but also brings new vulnerabilities. We will discuss how they are addressed in </a:t>
            </a:r>
            <a:r>
              <a:rPr lang="en-US" i="1" dirty="0"/>
              <a:t>Module 8</a:t>
            </a:r>
            <a:r>
              <a:rPr lang="en-US" dirty="0" smtClean="0"/>
              <a:t>.</a:t>
            </a:r>
            <a:endParaRPr lang="en-US" dirty="0"/>
          </a:p>
        </p:txBody>
      </p:sp>
      <p:pic>
        <p:nvPicPr>
          <p:cNvPr id="7" name="Picture 6" descr="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265" y="1489471"/>
            <a:ext cx="4060536" cy="2364213"/>
          </a:xfrm>
          <a:prstGeom prst="rect">
            <a:avLst/>
          </a:prstGeom>
        </p:spPr>
      </p:pic>
    </p:spTree>
    <p:extLst>
      <p:ext uri="{BB962C8B-B14F-4D97-AF65-F5344CB8AC3E}">
        <p14:creationId xmlns:p14="http://schemas.microsoft.com/office/powerpoint/2010/main" val="3797475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concerns</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Common concerns when adopting cloud computing include:</a:t>
            </a:r>
          </a:p>
          <a:p>
            <a:pPr marL="0" lvl="0" indent="0">
              <a:buNone/>
            </a:pPr>
            <a:endParaRPr lang="en-US" dirty="0" smtClean="0"/>
          </a:p>
          <a:p>
            <a:r>
              <a:rPr lang="en-US" dirty="0" smtClean="0"/>
              <a:t>Uninterrupted access to services</a:t>
            </a:r>
          </a:p>
          <a:p>
            <a:r>
              <a:rPr lang="en-US" dirty="0" smtClean="0"/>
              <a:t>Privacy &amp; Security</a:t>
            </a:r>
          </a:p>
          <a:p>
            <a:r>
              <a:rPr lang="en-US" dirty="0" smtClean="0"/>
              <a:t>Portability of tools and data to and from different (cloud) platforms</a:t>
            </a:r>
          </a:p>
          <a:p>
            <a:r>
              <a:rPr lang="en-US" dirty="0" smtClean="0"/>
              <a:t>Uncertainty of cost prediction</a:t>
            </a:r>
          </a:p>
          <a:p>
            <a:r>
              <a:rPr lang="en-US" dirty="0" smtClean="0"/>
              <a:t>Absence of software tools</a:t>
            </a:r>
          </a:p>
          <a:p>
            <a:pPr marL="0" indent="0">
              <a:buNone/>
            </a:pPr>
            <a:endParaRPr lang="en-US" dirty="0" smtClean="0"/>
          </a:p>
          <a:p>
            <a:pPr marL="0" lvl="0" indent="0">
              <a:buNone/>
            </a:pPr>
            <a:r>
              <a:rPr lang="en-US" i="1" dirty="0" smtClean="0">
                <a:sym typeface="Helvetica"/>
              </a:rPr>
              <a:t>Module 8</a:t>
            </a:r>
            <a:r>
              <a:rPr lang="en-US" i="1" dirty="0" smtClean="0"/>
              <a:t> </a:t>
            </a:r>
            <a:r>
              <a:rPr lang="en-US" dirty="0" smtClean="0"/>
              <a:t>will discuss the common concerns in more detail.</a:t>
            </a:r>
            <a:endParaRPr lang="en-US" dirty="0"/>
          </a:p>
        </p:txBody>
      </p:sp>
    </p:spTree>
    <p:extLst>
      <p:ext uri="{BB962C8B-B14F-4D97-AF65-F5344CB8AC3E}">
        <p14:creationId xmlns:p14="http://schemas.microsoft.com/office/powerpoint/2010/main" val="3485685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a:t>
            </a:r>
            <a:endParaRPr lang="en-US" dirty="0"/>
          </a:p>
        </p:txBody>
      </p:sp>
      <p:sp>
        <p:nvSpPr>
          <p:cNvPr id="3" name="Content Placeholder 2"/>
          <p:cNvSpPr>
            <a:spLocks noGrp="1"/>
          </p:cNvSpPr>
          <p:nvPr>
            <p:ph idx="1"/>
          </p:nvPr>
        </p:nvSpPr>
        <p:spPr/>
        <p:txBody>
          <a:bodyPr>
            <a:normAutofit/>
          </a:bodyPr>
          <a:lstStyle/>
          <a:p>
            <a:pPr lvl="0">
              <a:spcBef>
                <a:spcPts val="1000"/>
              </a:spcBef>
            </a:pPr>
            <a:r>
              <a:rPr lang="en-US" b="1" dirty="0" smtClean="0"/>
              <a:t>1950s: </a:t>
            </a:r>
            <a:r>
              <a:rPr lang="en-US" dirty="0" smtClean="0"/>
              <a:t>Early forms are </a:t>
            </a:r>
            <a:r>
              <a:rPr lang="en-US" i="1" dirty="0" smtClean="0"/>
              <a:t>mainframes</a:t>
            </a:r>
            <a:r>
              <a:rPr lang="en-US" dirty="0" smtClean="0"/>
              <a:t> and connected </a:t>
            </a:r>
            <a:r>
              <a:rPr lang="en-US" i="1" dirty="0" smtClean="0"/>
              <a:t>clients</a:t>
            </a:r>
            <a:r>
              <a:rPr lang="en-US" dirty="0" smtClean="0"/>
              <a:t>.</a:t>
            </a:r>
          </a:p>
          <a:p>
            <a:pPr lvl="0">
              <a:spcBef>
                <a:spcPts val="1000"/>
              </a:spcBef>
            </a:pPr>
            <a:r>
              <a:rPr lang="en-US" b="1" dirty="0" smtClean="0"/>
              <a:t>1990s: </a:t>
            </a:r>
            <a:r>
              <a:rPr lang="en-US" dirty="0" smtClean="0"/>
              <a:t>“Time sharing” technique introduced, allowing more users access to large-scale computing</a:t>
            </a:r>
          </a:p>
          <a:p>
            <a:pPr lvl="0">
              <a:spcBef>
                <a:spcPts val="1000"/>
              </a:spcBef>
            </a:pPr>
            <a:r>
              <a:rPr lang="en-US" b="1" dirty="0" smtClean="0"/>
              <a:t>2000s: </a:t>
            </a:r>
            <a:r>
              <a:rPr lang="en-US" dirty="0" smtClean="0"/>
              <a:t>Cloud computing comes into existence</a:t>
            </a:r>
          </a:p>
        </p:txBody>
      </p:sp>
    </p:spTree>
    <p:extLst>
      <p:ext uri="{BB962C8B-B14F-4D97-AF65-F5344CB8AC3E}">
        <p14:creationId xmlns:p14="http://schemas.microsoft.com/office/powerpoint/2010/main" val="23174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Overview of Cloud Computing and NeCTAR Services</a:t>
            </a:r>
            <a:endParaRPr lang="en-US" dirty="0"/>
          </a:p>
        </p:txBody>
      </p:sp>
      <p:sp>
        <p:nvSpPr>
          <p:cNvPr id="3" name="Content Placeholder 2"/>
          <p:cNvSpPr>
            <a:spLocks noGrp="1"/>
          </p:cNvSpPr>
          <p:nvPr>
            <p:ph idx="1"/>
          </p:nvPr>
        </p:nvSpPr>
        <p:spPr/>
        <p:txBody>
          <a:bodyPr>
            <a:normAutofit/>
          </a:bodyPr>
          <a:lstStyle/>
          <a:p>
            <a:pPr lvl="0"/>
            <a:r>
              <a:rPr lang="en-US" dirty="0" smtClean="0"/>
              <a:t>Complementary course material is available as an </a:t>
            </a:r>
            <a:r>
              <a:rPr lang="en-US" dirty="0" smtClean="0">
                <a:sym typeface="Helvetica"/>
              </a:rPr>
              <a:t>On-Line Documentation:</a:t>
            </a:r>
          </a:p>
          <a:p>
            <a:pPr marL="0" lvl="0" indent="0">
              <a:buNone/>
            </a:pPr>
            <a:r>
              <a:rPr lang="en-US" dirty="0">
                <a:sym typeface="Helvetica"/>
              </a:rPr>
              <a:t>	</a:t>
            </a:r>
            <a:r>
              <a:rPr lang="en-US" dirty="0" smtClean="0"/>
              <a:t> </a:t>
            </a:r>
            <a:r>
              <a:rPr lang="en-US" dirty="0" smtClean="0">
                <a:solidFill>
                  <a:srgbClr val="FF0000"/>
                </a:solidFill>
              </a:rPr>
              <a:t>(TODO: Provide link)</a:t>
            </a:r>
          </a:p>
          <a:p>
            <a:pPr lvl="0"/>
            <a:r>
              <a:rPr lang="en-US" dirty="0" smtClean="0"/>
              <a:t>Each Module also has a </a:t>
            </a:r>
            <a:r>
              <a:rPr lang="en-US" dirty="0" smtClean="0">
                <a:sym typeface="Helvetica"/>
              </a:rPr>
              <a:t>video</a:t>
            </a:r>
            <a:r>
              <a:rPr lang="en-US" dirty="0" smtClean="0"/>
              <a:t> which </a:t>
            </a:r>
          </a:p>
          <a:p>
            <a:pPr lvl="1"/>
            <a:r>
              <a:rPr lang="en-US" dirty="0" smtClean="0"/>
              <a:t>Contains a compact presentation of the course material</a:t>
            </a:r>
          </a:p>
          <a:p>
            <a:pPr lvl="1"/>
            <a:r>
              <a:rPr lang="en-US" dirty="0" smtClean="0"/>
              <a:t>Sums up contents of each Module, referring to the On-Line documentation for more details</a:t>
            </a:r>
          </a:p>
          <a:p>
            <a:endParaRPr lang="en-US" dirty="0"/>
          </a:p>
        </p:txBody>
      </p:sp>
    </p:spTree>
    <p:extLst>
      <p:ext uri="{BB962C8B-B14F-4D97-AF65-F5344CB8AC3E}">
        <p14:creationId xmlns:p14="http://schemas.microsoft.com/office/powerpoint/2010/main" val="1944018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a:bodyPr>
          <a:lstStyle/>
          <a:p>
            <a:pPr>
              <a:spcBef>
                <a:spcPts val="1000"/>
              </a:spcBef>
            </a:pPr>
            <a:r>
              <a:rPr lang="en-US" b="1" dirty="0" smtClean="0"/>
              <a:t>2006</a:t>
            </a:r>
            <a:r>
              <a:rPr lang="en-US" dirty="0" smtClean="0"/>
              <a:t>: </a:t>
            </a:r>
            <a:r>
              <a:rPr lang="en-US" i="1" dirty="0" smtClean="0"/>
              <a:t>Amazon Web Services </a:t>
            </a:r>
            <a:r>
              <a:rPr lang="en-US" dirty="0" smtClean="0"/>
              <a:t>(AWS) provides storage space (S3) and computing resources (EC2)</a:t>
            </a:r>
          </a:p>
          <a:p>
            <a:pPr>
              <a:spcBef>
                <a:spcPts val="1000"/>
              </a:spcBef>
            </a:pPr>
            <a:r>
              <a:rPr lang="en-US" b="1" dirty="0" smtClean="0"/>
              <a:t>2008</a:t>
            </a:r>
            <a:r>
              <a:rPr lang="en-US" dirty="0" smtClean="0"/>
              <a:t>: </a:t>
            </a:r>
            <a:r>
              <a:rPr lang="en-US" i="1" dirty="0" err="1" smtClean="0"/>
              <a:t>OpenNebula</a:t>
            </a:r>
            <a:r>
              <a:rPr lang="en-US" dirty="0" smtClean="0"/>
              <a:t> becomes first open-source software for deploying clouds</a:t>
            </a:r>
          </a:p>
          <a:p>
            <a:pPr>
              <a:spcBef>
                <a:spcPts val="1000"/>
              </a:spcBef>
            </a:pPr>
            <a:r>
              <a:rPr lang="en-US" b="1" dirty="0" smtClean="0"/>
              <a:t>2008</a:t>
            </a:r>
            <a:r>
              <a:rPr lang="en-US" dirty="0" smtClean="0"/>
              <a:t>: </a:t>
            </a:r>
            <a:r>
              <a:rPr lang="en-US" i="1" dirty="0" smtClean="0"/>
              <a:t>Microsoft Azure </a:t>
            </a:r>
            <a:r>
              <a:rPr lang="en-US" dirty="0" smtClean="0"/>
              <a:t>and </a:t>
            </a:r>
            <a:r>
              <a:rPr lang="en-US" i="1" dirty="0" smtClean="0"/>
              <a:t>Google Cloud Platform </a:t>
            </a:r>
            <a:r>
              <a:rPr lang="en-US" dirty="0" smtClean="0"/>
              <a:t>launched</a:t>
            </a:r>
          </a:p>
          <a:p>
            <a:pPr>
              <a:spcBef>
                <a:spcPts val="1000"/>
              </a:spcBef>
            </a:pPr>
            <a:r>
              <a:rPr lang="en-US" b="1" dirty="0" smtClean="0"/>
              <a:t>2010</a:t>
            </a:r>
            <a:r>
              <a:rPr lang="en-US" dirty="0" smtClean="0"/>
              <a:t>: </a:t>
            </a:r>
            <a:r>
              <a:rPr lang="en-US" i="1" dirty="0" smtClean="0"/>
              <a:t>Rackspace Hosting </a:t>
            </a:r>
            <a:r>
              <a:rPr lang="en-US" dirty="0" smtClean="0"/>
              <a:t>and </a:t>
            </a:r>
            <a:r>
              <a:rPr lang="en-US" i="1" dirty="0" smtClean="0"/>
              <a:t>NASA</a:t>
            </a:r>
            <a:r>
              <a:rPr lang="en-US" dirty="0" smtClean="0"/>
              <a:t> launch open-source deployment platform </a:t>
            </a:r>
            <a:r>
              <a:rPr lang="en-US" i="1" dirty="0" smtClean="0"/>
              <a:t>OpenStack</a:t>
            </a:r>
            <a:r>
              <a:rPr lang="en-US" dirty="0" smtClean="0"/>
              <a:t>. </a:t>
            </a:r>
            <a:r>
              <a:rPr lang="en-US" b="1" dirty="0" smtClean="0">
                <a:sym typeface="Helvetica"/>
              </a:rPr>
              <a:t>NeCTAR uses OpenStack!</a:t>
            </a:r>
            <a:endParaRPr lang="en-US" b="1" dirty="0" smtClean="0"/>
          </a:p>
          <a:p>
            <a:pPr>
              <a:spcBef>
                <a:spcPts val="1000"/>
              </a:spcBef>
            </a:pPr>
            <a:r>
              <a:rPr lang="en-US" i="1" dirty="0" smtClean="0"/>
              <a:t>until today</a:t>
            </a:r>
            <a:r>
              <a:rPr lang="en-US" dirty="0" smtClean="0"/>
              <a:t>: More cloud providers are introduced to the market.</a:t>
            </a:r>
          </a:p>
        </p:txBody>
      </p:sp>
    </p:spTree>
    <p:extLst>
      <p:ext uri="{BB962C8B-B14F-4D97-AF65-F5344CB8AC3E}">
        <p14:creationId xmlns:p14="http://schemas.microsoft.com/office/powerpoint/2010/main" val="1233174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a:bodyPr>
          <a:lstStyle/>
          <a:p>
            <a:pPr lvl="0"/>
            <a:r>
              <a:rPr lang="en-US" dirty="0" smtClean="0"/>
              <a:t>In 2010, the Australian research community voices their need for flexible, low cost computing resources that can be accessed </a:t>
            </a:r>
            <a:r>
              <a:rPr lang="en-US" i="1" dirty="0" smtClean="0"/>
              <a:t>on demand</a:t>
            </a:r>
            <a:r>
              <a:rPr lang="en-US" dirty="0" smtClean="0"/>
              <a:t>. </a:t>
            </a:r>
          </a:p>
          <a:p>
            <a:pPr lvl="0"/>
            <a:r>
              <a:rPr lang="en-US" dirty="0" smtClean="0"/>
              <a:t>As a result, Australian government is now funding a Cloud that is making it simple for researchers to access IT </a:t>
            </a:r>
            <a:r>
              <a:rPr lang="en-US" dirty="0" smtClean="0"/>
              <a:t>resources.</a:t>
            </a:r>
          </a:p>
          <a:p>
            <a:pPr lvl="0"/>
            <a:r>
              <a:rPr lang="en-US" dirty="0" smtClean="0"/>
              <a:t>NeCTAR </a:t>
            </a:r>
            <a:r>
              <a:rPr lang="en-US" dirty="0" smtClean="0"/>
              <a:t>(</a:t>
            </a:r>
            <a:r>
              <a:rPr lang="en-US" b="1" dirty="0" smtClean="0">
                <a:sym typeface="Helvetica"/>
              </a:rPr>
              <a:t>N</a:t>
            </a:r>
            <a:r>
              <a:rPr lang="en-US" dirty="0" smtClean="0"/>
              <a:t>ational </a:t>
            </a:r>
            <a:r>
              <a:rPr lang="en-US" b="1" dirty="0" err="1" smtClean="0"/>
              <a:t>e</a:t>
            </a:r>
            <a:r>
              <a:rPr lang="en-US" dirty="0" err="1" smtClean="0">
                <a:sym typeface="Helvetica"/>
              </a:rPr>
              <a:t>R</a:t>
            </a:r>
            <a:r>
              <a:rPr lang="en-US" dirty="0" err="1" smtClean="0"/>
              <a:t>esearch</a:t>
            </a:r>
            <a:r>
              <a:rPr lang="en-US" dirty="0" smtClean="0"/>
              <a:t> </a:t>
            </a:r>
            <a:r>
              <a:rPr lang="en-US" b="1" dirty="0" smtClean="0">
                <a:sym typeface="Helvetica"/>
              </a:rPr>
              <a:t>C</a:t>
            </a:r>
            <a:r>
              <a:rPr lang="en-US" dirty="0" smtClean="0"/>
              <a:t>ollaboration </a:t>
            </a:r>
            <a:r>
              <a:rPr lang="en-US" b="1" dirty="0" smtClean="0">
                <a:sym typeface="Helvetica"/>
              </a:rPr>
              <a:t>T</a:t>
            </a:r>
            <a:r>
              <a:rPr lang="en-US" dirty="0" smtClean="0"/>
              <a:t>ools and </a:t>
            </a:r>
            <a:r>
              <a:rPr lang="en-US" b="1" dirty="0" smtClean="0">
                <a:sym typeface="Helvetica"/>
              </a:rPr>
              <a:t>R</a:t>
            </a:r>
            <a:r>
              <a:rPr lang="en-US" dirty="0" smtClean="0"/>
              <a:t>esources) is an Australian Government project.</a:t>
            </a:r>
            <a:endParaRPr lang="en-US" dirty="0"/>
          </a:p>
        </p:txBody>
      </p:sp>
    </p:spTree>
    <p:extLst>
      <p:ext uri="{BB962C8B-B14F-4D97-AF65-F5344CB8AC3E}">
        <p14:creationId xmlns:p14="http://schemas.microsoft.com/office/powerpoint/2010/main" val="324819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NeCTAR Services</a:t>
            </a:r>
            <a:endParaRPr lang="en-US" dirty="0"/>
          </a:p>
        </p:txBody>
      </p:sp>
      <p:sp>
        <p:nvSpPr>
          <p:cNvPr id="3" name="Content Placeholder 2"/>
          <p:cNvSpPr>
            <a:spLocks noGrp="1"/>
          </p:cNvSpPr>
          <p:nvPr>
            <p:ph idx="1"/>
          </p:nvPr>
        </p:nvSpPr>
        <p:spPr/>
        <p:txBody>
          <a:bodyPr>
            <a:normAutofit/>
          </a:bodyPr>
          <a:lstStyle/>
          <a:p>
            <a:pPr lvl="0"/>
            <a:r>
              <a:rPr lang="en-US" dirty="0" smtClean="0"/>
              <a:t>The NeCTAR project aims to support the “connected researcher”: </a:t>
            </a:r>
          </a:p>
          <a:p>
            <a:pPr lvl="1"/>
            <a:r>
              <a:rPr lang="en-US" dirty="0" smtClean="0"/>
              <a:t>The vision is to enhance research collaboration by building information and communications technology infrastructure. </a:t>
            </a:r>
          </a:p>
          <a:p>
            <a:pPr lvl="0"/>
            <a:r>
              <a:rPr lang="en-US" dirty="0" smtClean="0"/>
              <a:t>NeCTAR is building:</a:t>
            </a:r>
          </a:p>
          <a:p>
            <a:pPr lvl="1"/>
            <a:r>
              <a:rPr lang="en-US" dirty="0" smtClean="0"/>
              <a:t>Virtual Laboratories</a:t>
            </a:r>
          </a:p>
          <a:p>
            <a:pPr lvl="1"/>
            <a:r>
              <a:rPr lang="en-US" dirty="0" err="1" smtClean="0"/>
              <a:t>eResearch</a:t>
            </a:r>
            <a:r>
              <a:rPr lang="en-US" dirty="0" smtClean="0"/>
              <a:t> Tools</a:t>
            </a:r>
          </a:p>
          <a:p>
            <a:pPr lvl="1"/>
            <a:r>
              <a:rPr lang="en-US" dirty="0" smtClean="0"/>
              <a:t>The Australian Research Cloud</a:t>
            </a:r>
          </a:p>
        </p:txBody>
      </p:sp>
    </p:spTree>
    <p:extLst>
      <p:ext uri="{BB962C8B-B14F-4D97-AF65-F5344CB8AC3E}">
        <p14:creationId xmlns:p14="http://schemas.microsoft.com/office/powerpoint/2010/main" val="392491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sym typeface="Helvetica"/>
              </a:rPr>
              <a:t>Virtual </a:t>
            </a:r>
            <a:r>
              <a:rPr lang="en-US" dirty="0" smtClean="0">
                <a:sym typeface="Helvetica"/>
              </a:rPr>
              <a:t>Labs</a:t>
            </a:r>
            <a:r>
              <a:rPr lang="en-US" dirty="0" smtClean="0"/>
              <a:t> </a:t>
            </a:r>
            <a:r>
              <a:rPr lang="en-US" dirty="0" smtClean="0"/>
              <a:t>and </a:t>
            </a:r>
            <a:r>
              <a:rPr lang="en-US" dirty="0" err="1" smtClean="0">
                <a:sym typeface="Helvetica"/>
              </a:rPr>
              <a:t>eResearch</a:t>
            </a:r>
            <a:r>
              <a:rPr lang="en-US" dirty="0" smtClean="0">
                <a:sym typeface="Helvetica"/>
              </a:rPr>
              <a:t> Tools</a:t>
            </a:r>
            <a:r>
              <a:rPr lang="en-US" dirty="0" smtClean="0"/>
              <a:t> will be covered in </a:t>
            </a:r>
            <a:r>
              <a:rPr lang="en-US" i="1" dirty="0" smtClean="0"/>
              <a:t>Module 2</a:t>
            </a:r>
            <a:r>
              <a:rPr lang="en-US" dirty="0" smtClean="0"/>
              <a:t>.</a:t>
            </a:r>
          </a:p>
          <a:p>
            <a:pPr lvl="0"/>
            <a:r>
              <a:rPr lang="en-US" dirty="0" smtClean="0"/>
              <a:t>The majority of this course will deal with the </a:t>
            </a:r>
            <a:r>
              <a:rPr lang="en-US" dirty="0" smtClean="0">
                <a:sym typeface="Helvetica"/>
              </a:rPr>
              <a:t>Australian Research Cloud:</a:t>
            </a:r>
            <a:endParaRPr lang="en-US" dirty="0" smtClean="0"/>
          </a:p>
          <a:p>
            <a:pPr lvl="1"/>
            <a:r>
              <a:rPr lang="en-US" dirty="0" smtClean="0"/>
              <a:t>Offers secure and robust</a:t>
            </a:r>
            <a:r>
              <a:rPr lang="en-US" b="1" dirty="0" smtClean="0"/>
              <a:t> Infrastructure-as-a-Service (IaaS)</a:t>
            </a:r>
            <a:r>
              <a:rPr lang="en-US" dirty="0" smtClean="0"/>
              <a:t>.</a:t>
            </a:r>
          </a:p>
          <a:p>
            <a:pPr lvl="1"/>
            <a:r>
              <a:rPr lang="en-US" dirty="0" smtClean="0"/>
              <a:t>The </a:t>
            </a:r>
            <a:r>
              <a:rPr lang="en-US" dirty="0" smtClean="0"/>
              <a:t>Research Cloud currently consists </a:t>
            </a:r>
            <a:r>
              <a:rPr lang="en-US" b="1" dirty="0" smtClean="0"/>
              <a:t>of 8 “Nodes” </a:t>
            </a:r>
            <a:r>
              <a:rPr lang="en-US" dirty="0" smtClean="0"/>
              <a:t>(data centers) with </a:t>
            </a:r>
            <a:r>
              <a:rPr lang="en-US" b="1" dirty="0" smtClean="0">
                <a:sym typeface="Helvetica"/>
              </a:rPr>
              <a:t>32.000 processor cores</a:t>
            </a:r>
            <a:r>
              <a:rPr lang="en-US" b="1" dirty="0" smtClean="0"/>
              <a:t> </a:t>
            </a:r>
            <a:r>
              <a:rPr lang="en-US" dirty="0" smtClean="0"/>
              <a:t>distributed across Australia.</a:t>
            </a:r>
          </a:p>
          <a:p>
            <a:pPr lvl="1"/>
            <a:r>
              <a:rPr lang="en-US" dirty="0" smtClean="0"/>
              <a:t>The completed Cloud will be a very significant Australian resource and one of the largest OpenStack based clouds in production worldwide</a:t>
            </a:r>
            <a:r>
              <a:rPr lang="en-US" dirty="0" smtClean="0"/>
              <a:t>.</a:t>
            </a:r>
          </a:p>
          <a:p>
            <a:pPr lvl="1"/>
            <a:r>
              <a:rPr lang="en-US" b="1" dirty="0">
                <a:sym typeface="Helvetica"/>
              </a:rPr>
              <a:t>Free</a:t>
            </a:r>
            <a:r>
              <a:rPr lang="en-US" b="1" dirty="0"/>
              <a:t> access </a:t>
            </a:r>
            <a:r>
              <a:rPr lang="en-US" dirty="0"/>
              <a:t>for Australian researchers through the Australian Access Federation (AAF</a:t>
            </a:r>
            <a:r>
              <a:rPr lang="en-US" dirty="0" smtClean="0"/>
              <a:t>).</a:t>
            </a:r>
            <a:endParaRPr lang="en-US" dirty="0"/>
          </a:p>
        </p:txBody>
      </p:sp>
    </p:spTree>
    <p:extLst>
      <p:ext uri="{BB962C8B-B14F-4D97-AF65-F5344CB8AC3E}">
        <p14:creationId xmlns:p14="http://schemas.microsoft.com/office/powerpoint/2010/main" val="115142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for your research</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Concentrate on your work instead of spending time to obtain and maintain hardware.</a:t>
            </a:r>
          </a:p>
          <a:p>
            <a:pPr lvl="0"/>
            <a:r>
              <a:rPr lang="en-US" dirty="0" smtClean="0"/>
              <a:t>Take advantage of a </a:t>
            </a:r>
            <a:r>
              <a:rPr lang="en-US" b="1" dirty="0" smtClean="0">
                <a:sym typeface="Helvetica"/>
              </a:rPr>
              <a:t>cost-effective</a:t>
            </a:r>
            <a:r>
              <a:rPr lang="en-US" b="1" dirty="0" smtClean="0"/>
              <a:t> </a:t>
            </a:r>
            <a:r>
              <a:rPr lang="en-US" dirty="0" smtClean="0"/>
              <a:t>IT infrastructure.</a:t>
            </a:r>
          </a:p>
          <a:p>
            <a:pPr lvl="0"/>
            <a:r>
              <a:rPr lang="en-US" dirty="0" smtClean="0"/>
              <a:t>Shared infrastructure </a:t>
            </a:r>
            <a:r>
              <a:rPr lang="en-US" dirty="0" smtClean="0">
                <a:sym typeface="Wingdings"/>
              </a:rPr>
              <a:t> </a:t>
            </a:r>
            <a:r>
              <a:rPr lang="en-US" dirty="0" smtClean="0"/>
              <a:t>easier </a:t>
            </a:r>
            <a:r>
              <a:rPr lang="en-US" dirty="0" smtClean="0">
                <a:sym typeface="Helvetica"/>
              </a:rPr>
              <a:t>collaboration</a:t>
            </a:r>
            <a:r>
              <a:rPr lang="en-US" dirty="0" smtClean="0"/>
              <a:t>.</a:t>
            </a:r>
            <a:endParaRPr lang="en-US" dirty="0" smtClean="0"/>
          </a:p>
          <a:p>
            <a:pPr lvl="0"/>
            <a:r>
              <a:rPr lang="en-US" dirty="0" smtClean="0"/>
              <a:t>New usage models are supported:</a:t>
            </a:r>
          </a:p>
          <a:p>
            <a:pPr lvl="1"/>
            <a:r>
              <a:rPr lang="en-US" dirty="0" smtClean="0"/>
              <a:t>Ad-hoc computational requirements.</a:t>
            </a:r>
          </a:p>
          <a:p>
            <a:pPr lvl="1"/>
            <a:r>
              <a:rPr lang="en-US" dirty="0" smtClean="0"/>
              <a:t>Reproducible research.</a:t>
            </a:r>
          </a:p>
          <a:p>
            <a:pPr lvl="1"/>
            <a:r>
              <a:rPr lang="en-US" dirty="0" smtClean="0"/>
              <a:t>Teaching: Students use their own isolated work environment.</a:t>
            </a:r>
          </a:p>
          <a:p>
            <a:pPr lvl="1"/>
            <a:r>
              <a:rPr lang="en-US" dirty="0" smtClean="0"/>
              <a:t>Effective collaboration, e.g. shared development workspaces.</a:t>
            </a:r>
          </a:p>
          <a:p>
            <a:pPr lvl="1"/>
            <a:r>
              <a:rPr lang="en-US" dirty="0" smtClean="0"/>
              <a:t>Big data demands.</a:t>
            </a:r>
            <a:endParaRPr lang="en-US" dirty="0"/>
          </a:p>
        </p:txBody>
      </p:sp>
    </p:spTree>
    <p:extLst>
      <p:ext uri="{BB962C8B-B14F-4D97-AF65-F5344CB8AC3E}">
        <p14:creationId xmlns:p14="http://schemas.microsoft.com/office/powerpoint/2010/main" val="2889737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the future holds</a:t>
            </a:r>
            <a:endParaRPr lang="en-US" dirty="0"/>
          </a:p>
        </p:txBody>
      </p:sp>
      <p:sp>
        <p:nvSpPr>
          <p:cNvPr id="3" name="Content Placeholder 2"/>
          <p:cNvSpPr>
            <a:spLocks noGrp="1"/>
          </p:cNvSpPr>
          <p:nvPr>
            <p:ph sz="half" idx="1"/>
          </p:nvPr>
        </p:nvSpPr>
        <p:spPr>
          <a:xfrm>
            <a:off x="498517" y="1489472"/>
            <a:ext cx="7556270" cy="852392"/>
          </a:xfrm>
        </p:spPr>
        <p:txBody>
          <a:bodyPr>
            <a:normAutofit fontScale="85000" lnSpcReduction="10000"/>
          </a:bodyPr>
          <a:lstStyle/>
          <a:p>
            <a:pPr lvl="0"/>
            <a:r>
              <a:rPr lang="en-US" dirty="0" smtClean="0"/>
              <a:t>Cloud computing becoming a standard technology.</a:t>
            </a:r>
          </a:p>
          <a:p>
            <a:r>
              <a:rPr lang="en-US" dirty="0" smtClean="0"/>
              <a:t>Most efficient and easiest way to gain access to IT resources.</a:t>
            </a:r>
          </a:p>
        </p:txBody>
      </p:sp>
      <p:sp>
        <p:nvSpPr>
          <p:cNvPr id="4" name="Content Placeholder 3"/>
          <p:cNvSpPr>
            <a:spLocks noGrp="1"/>
          </p:cNvSpPr>
          <p:nvPr>
            <p:ph sz="half" idx="2"/>
          </p:nvPr>
        </p:nvSpPr>
        <p:spPr>
          <a:xfrm>
            <a:off x="498517" y="2315402"/>
            <a:ext cx="2644552" cy="2279220"/>
          </a:xfrm>
        </p:spPr>
        <p:txBody>
          <a:bodyPr>
            <a:normAutofit fontScale="85000" lnSpcReduction="10000"/>
          </a:bodyPr>
          <a:lstStyle/>
          <a:p>
            <a:r>
              <a:rPr lang="en-US" dirty="0"/>
              <a:t>“Sustainable research” through shared </a:t>
            </a:r>
            <a:r>
              <a:rPr lang="en-US" dirty="0" smtClean="0"/>
              <a:t>infrastructure</a:t>
            </a:r>
            <a:endParaRPr lang="en-US" dirty="0"/>
          </a:p>
        </p:txBody>
      </p:sp>
      <p:pic>
        <p:nvPicPr>
          <p:cNvPr id="7" name="Picture 6" descr="SustainableRe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069" y="2292254"/>
            <a:ext cx="4465220" cy="2302368"/>
          </a:xfrm>
          <a:prstGeom prst="rect">
            <a:avLst/>
          </a:prstGeom>
        </p:spPr>
      </p:pic>
    </p:spTree>
    <p:extLst>
      <p:ext uri="{BB962C8B-B14F-4D97-AF65-F5344CB8AC3E}">
        <p14:creationId xmlns:p14="http://schemas.microsoft.com/office/powerpoint/2010/main" val="2892325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fontScale="92500" lnSpcReduction="10000"/>
          </a:bodyPr>
          <a:lstStyle/>
          <a:p>
            <a:pPr marL="0" lvl="0" indent="0">
              <a:buNone/>
            </a:pPr>
            <a:r>
              <a:rPr lang="en-US" dirty="0" smtClean="0"/>
              <a:t>You have now learned the basics of Cloud Computing:</a:t>
            </a:r>
          </a:p>
          <a:p>
            <a:r>
              <a:rPr lang="en-US" dirty="0" smtClean="0"/>
              <a:t>what cloud computing and virtualization is</a:t>
            </a:r>
          </a:p>
          <a:p>
            <a:r>
              <a:rPr lang="en-US" dirty="0" smtClean="0"/>
              <a:t>common cloud services and service types</a:t>
            </a:r>
          </a:p>
          <a:p>
            <a:r>
              <a:rPr lang="en-US" dirty="0" smtClean="0"/>
              <a:t>a bit of history</a:t>
            </a:r>
          </a:p>
          <a:p>
            <a:r>
              <a:rPr lang="en-US" dirty="0" smtClean="0"/>
              <a:t>what NeCTAR is and what services it offers to you</a:t>
            </a:r>
          </a:p>
          <a:p>
            <a:r>
              <a:rPr lang="en-US" dirty="0" smtClean="0"/>
              <a:t>how cloud computing benefits your research</a:t>
            </a:r>
          </a:p>
          <a:p>
            <a:pPr marL="0" lvl="0" indent="0" algn="ctr">
              <a:buNone/>
            </a:pPr>
            <a:endParaRPr lang="en-US" i="1" dirty="0" smtClean="0"/>
          </a:p>
          <a:p>
            <a:pPr marL="0" lvl="0" indent="0" algn="ctr">
              <a:buNone/>
            </a:pPr>
            <a:r>
              <a:rPr lang="en-US" i="1" dirty="0" smtClean="0"/>
              <a:t>By taking this course, you are on your way to gain important skills of  doing research using cloud computing services!</a:t>
            </a:r>
          </a:p>
          <a:p>
            <a:endParaRPr lang="en-US" dirty="0"/>
          </a:p>
        </p:txBody>
      </p:sp>
    </p:spTree>
    <p:extLst>
      <p:ext uri="{BB962C8B-B14F-4D97-AF65-F5344CB8AC3E}">
        <p14:creationId xmlns:p14="http://schemas.microsoft.com/office/powerpoint/2010/main" val="424960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807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33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Overview of Cloud Computing and NeCTAR Services</a:t>
            </a:r>
            <a:endParaRPr lang="en-US" dirty="0"/>
          </a:p>
        </p:txBody>
      </p:sp>
      <p:sp>
        <p:nvSpPr>
          <p:cNvPr id="3" name="Content Placeholder 2"/>
          <p:cNvSpPr>
            <a:spLocks noGrp="1"/>
          </p:cNvSpPr>
          <p:nvPr>
            <p:ph idx="1"/>
          </p:nvPr>
        </p:nvSpPr>
        <p:spPr/>
        <p:txBody>
          <a:bodyPr>
            <a:normAutofit fontScale="92500" lnSpcReduction="10000"/>
          </a:bodyPr>
          <a:lstStyle/>
          <a:p>
            <a:pPr marL="0" lvl="0" indent="0">
              <a:buNone/>
            </a:pPr>
            <a:r>
              <a:rPr lang="en-US" dirty="0" smtClean="0"/>
              <a:t>In this Module:</a:t>
            </a:r>
            <a:endParaRPr lang="en-US" dirty="0" smtClean="0"/>
          </a:p>
          <a:p>
            <a:pPr lvl="0"/>
            <a:r>
              <a:rPr lang="en-US" dirty="0" smtClean="0"/>
              <a:t>Course overview</a:t>
            </a:r>
          </a:p>
          <a:p>
            <a:pPr lvl="0"/>
            <a:r>
              <a:rPr lang="en-US" dirty="0" smtClean="0"/>
              <a:t>Definition </a:t>
            </a:r>
            <a:r>
              <a:rPr lang="en-US" dirty="0" smtClean="0"/>
              <a:t>of cloud computing</a:t>
            </a:r>
          </a:p>
          <a:p>
            <a:pPr lvl="0"/>
            <a:r>
              <a:rPr lang="en-US" dirty="0" smtClean="0"/>
              <a:t>Description of common cloud services</a:t>
            </a:r>
          </a:p>
          <a:p>
            <a:pPr lvl="0"/>
            <a:r>
              <a:rPr lang="en-US" dirty="0" smtClean="0"/>
              <a:t>Common concerns of cloud computing</a:t>
            </a:r>
          </a:p>
          <a:p>
            <a:pPr lvl="0"/>
            <a:r>
              <a:rPr lang="en-US" dirty="0" smtClean="0"/>
              <a:t>What is virtualization?</a:t>
            </a:r>
          </a:p>
          <a:p>
            <a:pPr lvl="0"/>
            <a:r>
              <a:rPr lang="en-US" dirty="0" smtClean="0"/>
              <a:t>Cloud computing history</a:t>
            </a:r>
          </a:p>
          <a:p>
            <a:pPr lvl="0"/>
            <a:r>
              <a:rPr lang="en-US" dirty="0" smtClean="0"/>
              <a:t>Description of NeCTAR and its services</a:t>
            </a:r>
          </a:p>
          <a:p>
            <a:pPr lvl="0"/>
            <a:r>
              <a:rPr lang="en-US" dirty="0" smtClean="0"/>
              <a:t>How cloud computing benefits your research</a:t>
            </a:r>
            <a:endParaRPr lang="en-US" dirty="0"/>
          </a:p>
        </p:txBody>
      </p:sp>
    </p:spTree>
    <p:extLst>
      <p:ext uri="{BB962C8B-B14F-4D97-AF65-F5344CB8AC3E}">
        <p14:creationId xmlns:p14="http://schemas.microsoft.com/office/powerpoint/2010/main" val="293735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1</a:t>
            </a:r>
          </a:p>
          <a:p>
            <a:pPr marL="0" indent="0">
              <a:buNone/>
            </a:pPr>
            <a:r>
              <a:rPr lang="en-US" i="1" dirty="0" smtClean="0"/>
              <a:t>Overview of cloud computing and the NeCTAR services</a:t>
            </a:r>
          </a:p>
          <a:p>
            <a:pPr marL="0" indent="0">
              <a:buNone/>
            </a:pPr>
            <a:endParaRPr lang="en-US" dirty="0" smtClean="0"/>
          </a:p>
          <a:p>
            <a:pPr marL="0" indent="0">
              <a:buNone/>
            </a:pPr>
            <a:r>
              <a:rPr lang="en-US" dirty="0" smtClean="0"/>
              <a:t>In this module you will learn what cloud computing is, what types of services NeCTAR offers, and how cloud computing may benefit your research.</a:t>
            </a:r>
            <a:endParaRPr lang="en-US" dirty="0"/>
          </a:p>
        </p:txBody>
      </p:sp>
    </p:spTree>
    <p:extLst>
      <p:ext uri="{BB962C8B-B14F-4D97-AF65-F5344CB8AC3E}">
        <p14:creationId xmlns:p14="http://schemas.microsoft.com/office/powerpoint/2010/main" val="352689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2</a:t>
            </a:r>
          </a:p>
          <a:p>
            <a:pPr marL="0" indent="0">
              <a:buNone/>
            </a:pPr>
            <a:r>
              <a:rPr lang="en-US" i="1" dirty="0" smtClean="0"/>
              <a:t>Virtual Laboratories and </a:t>
            </a:r>
            <a:r>
              <a:rPr lang="en-US" i="1" dirty="0" err="1" smtClean="0"/>
              <a:t>eResearch</a:t>
            </a:r>
            <a:r>
              <a:rPr lang="en-US" i="1" dirty="0" smtClean="0"/>
              <a:t> </a:t>
            </a:r>
            <a:r>
              <a:rPr lang="en-US" i="1" dirty="0" smtClean="0"/>
              <a:t>Tools</a:t>
            </a:r>
            <a:endParaRPr lang="en-US" dirty="0" smtClean="0"/>
          </a:p>
          <a:p>
            <a:pPr marL="0" indent="0">
              <a:lnSpc>
                <a:spcPct val="200000"/>
              </a:lnSpc>
              <a:buNone/>
            </a:pPr>
            <a:r>
              <a:rPr lang="en-US" dirty="0" err="1" smtClean="0"/>
              <a:t>Introducting</a:t>
            </a:r>
            <a:r>
              <a:rPr lang="en-US" dirty="0" smtClean="0"/>
              <a:t> the “</a:t>
            </a:r>
            <a:r>
              <a:rPr lang="en-US" dirty="0"/>
              <a:t>r</a:t>
            </a:r>
            <a:r>
              <a:rPr lang="en-US" dirty="0" smtClean="0"/>
              <a:t>eady to go” tools.</a:t>
            </a:r>
            <a:endParaRPr lang="en-US" dirty="0" smtClean="0"/>
          </a:p>
          <a:p>
            <a:pPr marL="0" indent="0">
              <a:buNone/>
            </a:pPr>
            <a:r>
              <a:rPr lang="en-US" dirty="0" smtClean="0"/>
              <a:t>This module provides an overview of the </a:t>
            </a:r>
            <a:r>
              <a:rPr lang="en-US" dirty="0" err="1" smtClean="0"/>
              <a:t>eResearch</a:t>
            </a:r>
            <a:r>
              <a:rPr lang="en-US" dirty="0" smtClean="0"/>
              <a:t> Tools and the Virtual Laboratories that are offered by NeCTAR services. </a:t>
            </a:r>
            <a:endParaRPr lang="en-US" dirty="0" smtClean="0"/>
          </a:p>
        </p:txBody>
      </p:sp>
    </p:spTree>
    <p:extLst>
      <p:ext uri="{BB962C8B-B14F-4D97-AF65-F5344CB8AC3E}">
        <p14:creationId xmlns:p14="http://schemas.microsoft.com/office/powerpoint/2010/main" val="238522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3</a:t>
            </a:r>
          </a:p>
          <a:p>
            <a:pPr marL="0" indent="0">
              <a:buNone/>
            </a:pPr>
            <a:r>
              <a:rPr lang="en-US" i="1" dirty="0" smtClean="0"/>
              <a:t>Use Cases</a:t>
            </a:r>
          </a:p>
          <a:p>
            <a:pPr marL="0" indent="0">
              <a:buNone/>
            </a:pPr>
            <a:endParaRPr lang="en-US" dirty="0" smtClean="0"/>
          </a:p>
          <a:p>
            <a:pPr marL="0" indent="0">
              <a:buNone/>
            </a:pPr>
            <a:r>
              <a:rPr lang="en-US" dirty="0" smtClean="0"/>
              <a:t>This module deals with typical use cases in which a virtual machine is set up on the NeCTAR Research Cloud.</a:t>
            </a:r>
          </a:p>
        </p:txBody>
      </p:sp>
    </p:spTree>
    <p:extLst>
      <p:ext uri="{BB962C8B-B14F-4D97-AF65-F5344CB8AC3E}">
        <p14:creationId xmlns:p14="http://schemas.microsoft.com/office/powerpoint/2010/main" val="33441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4</a:t>
            </a:r>
          </a:p>
          <a:p>
            <a:pPr marL="0" indent="0">
              <a:buNone/>
            </a:pPr>
            <a:r>
              <a:rPr lang="en-US" i="1" dirty="0" smtClean="0"/>
              <a:t>From PC to Cloud or HPC</a:t>
            </a:r>
          </a:p>
          <a:p>
            <a:pPr marL="0" indent="0">
              <a:buNone/>
            </a:pPr>
            <a:endParaRPr lang="en-US" dirty="0" smtClean="0"/>
          </a:p>
          <a:p>
            <a:pPr marL="0" indent="0">
              <a:buNone/>
            </a:pPr>
            <a:r>
              <a:rPr lang="en-US" dirty="0" smtClean="0"/>
              <a:t>This </a:t>
            </a:r>
            <a:r>
              <a:rPr lang="en-US" dirty="0" smtClean="0"/>
              <a:t>module will discuss the differences between Cloud Computing and </a:t>
            </a:r>
            <a:r>
              <a:rPr lang="en-US" dirty="0"/>
              <a:t>“High Performance Computing” (HPC), </a:t>
            </a:r>
            <a:r>
              <a:rPr lang="en-US" dirty="0" smtClean="0"/>
              <a:t>and provide an overview of pros and cons of moving </a:t>
            </a:r>
            <a:r>
              <a:rPr lang="en-US" dirty="0" smtClean="0"/>
              <a:t>from PC to Cloud or HPC.</a:t>
            </a:r>
            <a:endParaRPr lang="en-US" dirty="0" smtClean="0"/>
          </a:p>
          <a:p>
            <a:endParaRPr lang="en-US" dirty="0"/>
          </a:p>
        </p:txBody>
      </p:sp>
    </p:spTree>
    <p:extLst>
      <p:ext uri="{BB962C8B-B14F-4D97-AF65-F5344CB8AC3E}">
        <p14:creationId xmlns:p14="http://schemas.microsoft.com/office/powerpoint/2010/main" val="288494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5</a:t>
            </a:r>
          </a:p>
          <a:p>
            <a:pPr marL="0" indent="0">
              <a:buNone/>
            </a:pPr>
            <a:r>
              <a:rPr lang="en-US" i="1" dirty="0" smtClean="0"/>
              <a:t>The Research Cloud lifecycle</a:t>
            </a:r>
          </a:p>
          <a:p>
            <a:pPr marL="0" indent="0">
              <a:buNone/>
            </a:pPr>
            <a:endParaRPr lang="en-US" dirty="0" smtClean="0"/>
          </a:p>
          <a:p>
            <a:pPr marL="0" indent="0">
              <a:buNone/>
            </a:pPr>
            <a:r>
              <a:rPr lang="en-US" dirty="0" smtClean="0"/>
              <a:t>A high level overview of the end-to-end lifecycle of using the Cloud. You will learn about all processes involved from getting onto the Research Cloud to maintaining your services and keeping them secure until the termination of your services.</a:t>
            </a:r>
          </a:p>
        </p:txBody>
      </p:sp>
    </p:spTree>
    <p:extLst>
      <p:ext uri="{BB962C8B-B14F-4D97-AF65-F5344CB8AC3E}">
        <p14:creationId xmlns:p14="http://schemas.microsoft.com/office/powerpoint/2010/main" val="3483646369"/>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431</TotalTime>
  <Words>1934</Words>
  <Application>Microsoft Macintosh PowerPoint</Application>
  <PresentationFormat>On-screen Show (16:9)</PresentationFormat>
  <Paragraphs>223</Paragraphs>
  <Slides>38</Slides>
  <Notes>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Nectar_Theme1</vt:lpstr>
      <vt:lpstr>NeCTAR Training</vt:lpstr>
      <vt:lpstr>Overview of Cloud Computing and NeCTAR Services</vt:lpstr>
      <vt:lpstr>Overview of Cloud Computing and NeCTAR Services</vt:lpstr>
      <vt:lpstr>Overview of Cloud Computing and NeCTAR Services</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What is Cloud Computing?</vt:lpstr>
      <vt:lpstr>Why is this good?</vt:lpstr>
      <vt:lpstr>Why is this good?</vt:lpstr>
      <vt:lpstr>Cloud Computing</vt:lpstr>
      <vt:lpstr>Cloud Computing</vt:lpstr>
      <vt:lpstr>Cloud Computing</vt:lpstr>
      <vt:lpstr>Common Cloud Services</vt:lpstr>
      <vt:lpstr>Examples of Cloud Services</vt:lpstr>
      <vt:lpstr>Types of Cloud Services</vt:lpstr>
      <vt:lpstr>Types of Cloud Services</vt:lpstr>
      <vt:lpstr>Virtualization</vt:lpstr>
      <vt:lpstr>Virtual vs. Real Computer</vt:lpstr>
      <vt:lpstr>Hypervisor</vt:lpstr>
      <vt:lpstr>Common concerns</vt:lpstr>
      <vt:lpstr>History</vt:lpstr>
      <vt:lpstr>History</vt:lpstr>
      <vt:lpstr>NeCTAR Services</vt:lpstr>
      <vt:lpstr>NeCTAR Services</vt:lpstr>
      <vt:lpstr>NeCTAR Services</vt:lpstr>
      <vt:lpstr>Benefits for your research</vt:lpstr>
      <vt:lpstr>What the future holds</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40</cp:revision>
  <dcterms:created xsi:type="dcterms:W3CDTF">2015-07-15T10:36:37Z</dcterms:created>
  <dcterms:modified xsi:type="dcterms:W3CDTF">2015-09-03T16:08:20Z</dcterms:modified>
</cp:coreProperties>
</file>