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2" d="100"/>
          <a:sy n="72" d="100"/>
        </p:scale>
        <p:origin x="-198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AU"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0E3707A4-C45B-084D-84FC-7203CEBE0841}" type="datetimeFigureOut">
              <a:rPr lang="en-US" smtClean="0"/>
              <a:t>15/07/15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5" name="Date Placeholder 4"/>
          <p:cNvSpPr>
            <a:spLocks noGrp="1"/>
          </p:cNvSpPr>
          <p:nvPr>
            <p:ph type="dt" sz="half" idx="10"/>
          </p:nvPr>
        </p:nvSpPr>
        <p:spPr/>
        <p:txBody>
          <a:bodyPr/>
          <a:lstStyle/>
          <a:p>
            <a:fld id="{0E3707A4-C45B-084D-84FC-7203CEBE0841}" type="datetimeFigureOut">
              <a:rPr lang="en-US" smtClean="0"/>
              <a:t>15/07/15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323A8-7D46-3B4B-A3DF-C6862100EBC4}"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3" name="Date Placeholder 2"/>
          <p:cNvSpPr>
            <a:spLocks noGrp="1"/>
          </p:cNvSpPr>
          <p:nvPr>
            <p:ph type="dt" sz="half" idx="10"/>
          </p:nvPr>
        </p:nvSpPr>
        <p:spPr/>
        <p:txBody>
          <a:bodyPr/>
          <a:lstStyle/>
          <a:p>
            <a:fld id="{0E3707A4-C45B-084D-84FC-7203CEBE0841}" type="datetimeFigureOut">
              <a:rPr lang="en-US" smtClean="0"/>
              <a:t>15/07/15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0323A8-7D46-3B4B-A3DF-C6862100EBC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0E3707A4-C45B-084D-84FC-7203CEBE0841}" type="datetimeFigureOut">
              <a:rPr lang="en-US" smtClean="0"/>
              <a:t>15/07/15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0323A8-7D46-3B4B-A3DF-C6862100EBC4}"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AU"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0E3707A4-C45B-084D-84FC-7203CEBE0841}" type="datetimeFigureOut">
              <a:rPr lang="en-US" smtClean="0"/>
              <a:t>15/07/15</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AU"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0E3707A4-C45B-084D-84FC-7203CEBE0841}" type="datetimeFigureOut">
              <a:rPr lang="en-US" smtClean="0"/>
              <a:t>15/07/15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6B0323A8-7D46-3B4B-A3DF-C6862100EBC4}"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AU"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0E3707A4-C45B-084D-84FC-7203CEBE0841}" type="datetimeFigureOut">
              <a:rPr lang="en-US" smtClean="0"/>
              <a:t>15/07/15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323A8-7D46-3B4B-A3DF-C6862100EBC4}"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AU"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0E3707A4-C45B-084D-84FC-7203CEBE0841}" type="datetimeFigureOut">
              <a:rPr lang="en-US" smtClean="0"/>
              <a:t>15/07/15</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6B0323A8-7D46-3B4B-A3DF-C6862100EBC4}"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AU"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AU"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AU"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0E3707A4-C45B-084D-84FC-7203CEBE0841}" type="datetimeFigureOut">
              <a:rPr lang="en-US" smtClean="0"/>
              <a:t>15/07/15</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6B0323A8-7D46-3B4B-A3DF-C6862100EBC4}"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AU"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AU"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AU"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AU"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0E3707A4-C45B-084D-84FC-7203CEBE0841}" type="datetimeFigureOut">
              <a:rPr lang="en-US" smtClean="0"/>
              <a:t>15/07/15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6B0323A8-7D46-3B4B-A3DF-C6862100EBC4}"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AU"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AU"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0E3707A4-C45B-084D-84FC-7203CEBE0841}" type="datetimeFigureOut">
              <a:rPr lang="en-US" smtClean="0"/>
              <a:t>15/07/15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323A8-7D46-3B4B-A3DF-C6862100EBC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0E3707A4-C45B-084D-84FC-7203CEBE0841}" type="datetimeFigureOut">
              <a:rPr lang="en-US" smtClean="0"/>
              <a:t>15/07/15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323A8-7D46-3B4B-A3DF-C6862100EBC4}"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AU"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0E3707A4-C45B-084D-84FC-7203CEBE0841}" type="datetimeFigureOut">
              <a:rPr lang="en-US" smtClean="0"/>
              <a:t>15/07/15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323A8-7D46-3B4B-A3DF-C6862100EBC4}"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AU"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0E3707A4-C45B-084D-84FC-7203CEBE0841}" type="datetimeFigureOut">
              <a:rPr lang="en-US" smtClean="0"/>
              <a:t>15/07/15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323A8-7D46-3B4B-A3DF-C6862100EBC4}"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AU"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AU"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0E3707A4-C45B-084D-84FC-7203CEBE0841}" type="datetimeFigureOut">
              <a:rPr lang="en-US" smtClean="0"/>
              <a:t>15/07/15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AU"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AU"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AU"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AU"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0E3707A4-C45B-084D-84FC-7203CEBE0841}" type="datetimeFigureOut">
              <a:rPr lang="en-US" smtClean="0"/>
              <a:t>15/07/15</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6B0323A8-7D46-3B4B-A3DF-C6862100EBC4}"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0E3707A4-C45B-084D-84FC-7203CEBE0841}" type="datetimeFigureOut">
              <a:rPr lang="en-US" smtClean="0"/>
              <a:t>15/07/15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323A8-7D46-3B4B-A3DF-C6862100EBC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AU"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7" name="Date Placeholder 6"/>
          <p:cNvSpPr>
            <a:spLocks noGrp="1"/>
          </p:cNvSpPr>
          <p:nvPr>
            <p:ph type="dt" sz="half" idx="10"/>
          </p:nvPr>
        </p:nvSpPr>
        <p:spPr/>
        <p:txBody>
          <a:bodyPr/>
          <a:lstStyle/>
          <a:p>
            <a:fld id="{0E3707A4-C45B-084D-84FC-7203CEBE0841}" type="datetimeFigureOut">
              <a:rPr lang="en-US" smtClean="0"/>
              <a:t>15/07/15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0323A8-7D46-3B4B-A3DF-C6862100EBC4}"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0E3707A4-C45B-084D-84FC-7203CEBE0841}" type="datetimeFigureOut">
              <a:rPr lang="en-US" smtClean="0"/>
              <a:t>15/07/15</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6B0323A8-7D46-3B4B-A3DF-C6862100EBC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0E3707A4-C45B-084D-84FC-7203CEBE0841}" type="datetimeFigureOut">
              <a:rPr lang="en-US" smtClean="0"/>
              <a:t>15/07/15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323A8-7D46-3B4B-A3DF-C6862100EBC4}"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AU"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0E3707A4-C45B-084D-84FC-7203CEBE0841}" type="datetimeFigureOut">
              <a:rPr lang="en-US" smtClean="0"/>
              <a:t>15/07/15</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6B0323A8-7D46-3B4B-A3DF-C6862100EBC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rdsi.edu.au"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NeCTAR Training</a:t>
            </a:r>
            <a:endParaRPr lang="en-US" dirty="0"/>
          </a:p>
        </p:txBody>
      </p:sp>
      <p:sp>
        <p:nvSpPr>
          <p:cNvPr id="3" name="Subtitle 2"/>
          <p:cNvSpPr>
            <a:spLocks noGrp="1"/>
          </p:cNvSpPr>
          <p:nvPr>
            <p:ph type="subTitle" idx="1"/>
          </p:nvPr>
        </p:nvSpPr>
        <p:spPr/>
        <p:txBody>
          <a:bodyPr>
            <a:normAutofit lnSpcReduction="10000"/>
          </a:bodyPr>
          <a:lstStyle/>
          <a:p>
            <a:r>
              <a:rPr lang="en-US" dirty="0" smtClean="0"/>
              <a:t>Module 6</a:t>
            </a:r>
          </a:p>
          <a:p>
            <a:r>
              <a:rPr lang="en-US" dirty="0" smtClean="0"/>
              <a:t>Resource requirements for computing and storage</a:t>
            </a:r>
            <a:endParaRPr lang="en-US" dirty="0"/>
          </a:p>
        </p:txBody>
      </p:sp>
    </p:spTree>
    <p:extLst>
      <p:ext uri="{BB962C8B-B14F-4D97-AF65-F5344CB8AC3E}">
        <p14:creationId xmlns:p14="http://schemas.microsoft.com/office/powerpoint/2010/main" val="1660027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Volume Storage</a:t>
            </a:r>
            <a:endParaRPr lang="en-US" dirty="0"/>
          </a:p>
        </p:txBody>
      </p:sp>
      <p:sp>
        <p:nvSpPr>
          <p:cNvPr id="3" name="Content Placeholder 2"/>
          <p:cNvSpPr>
            <a:spLocks noGrp="1"/>
          </p:cNvSpPr>
          <p:nvPr>
            <p:ph idx="1"/>
          </p:nvPr>
        </p:nvSpPr>
        <p:spPr/>
        <p:txBody>
          <a:bodyPr/>
          <a:lstStyle/>
          <a:p>
            <a:pPr lvl="0"/>
            <a:r>
              <a:rPr lang="en-US" dirty="0" smtClean="0"/>
              <a:t>Think of Volume Storage as a section of a large hard-drive which has been assigned for your use.</a:t>
            </a:r>
          </a:p>
          <a:p>
            <a:pPr lvl="0"/>
            <a:r>
              <a:rPr lang="en-US" dirty="0" smtClean="0"/>
              <a:t>Volume storage can live outside your instance: It can be </a:t>
            </a:r>
            <a:r>
              <a:rPr lang="en-US" i="1" dirty="0" smtClean="0"/>
              <a:t>attached</a:t>
            </a:r>
            <a:r>
              <a:rPr lang="en-US" dirty="0" smtClean="0"/>
              <a:t> and then accessed from any of your instances (we will do this in Module 7).</a:t>
            </a:r>
          </a:p>
          <a:p>
            <a:pPr lvl="0"/>
            <a:r>
              <a:rPr lang="en-US" dirty="0" smtClean="0"/>
              <a:t>Data on a Volume is retained when terminating VMs.</a:t>
            </a:r>
          </a:p>
          <a:p>
            <a:pPr lvl="0"/>
            <a:r>
              <a:rPr lang="en-US" dirty="0" smtClean="0"/>
              <a:t>Volumes also offer a </a:t>
            </a:r>
            <a:r>
              <a:rPr lang="en-US" i="1" dirty="0" smtClean="0"/>
              <a:t>Snapshot</a:t>
            </a:r>
            <a:r>
              <a:rPr lang="en-US" dirty="0" smtClean="0"/>
              <a:t> feature which can be used to make convenient backups (see Module 9).</a:t>
            </a:r>
          </a:p>
          <a:p>
            <a:endParaRPr lang="en-US" dirty="0"/>
          </a:p>
        </p:txBody>
      </p:sp>
    </p:spTree>
    <p:extLst>
      <p:ext uri="{BB962C8B-B14F-4D97-AF65-F5344CB8AC3E}">
        <p14:creationId xmlns:p14="http://schemas.microsoft.com/office/powerpoint/2010/main" val="1535687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 Storage</a:t>
            </a:r>
            <a:endParaRPr lang="en-US" dirty="0"/>
          </a:p>
        </p:txBody>
      </p:sp>
      <p:sp>
        <p:nvSpPr>
          <p:cNvPr id="3" name="Content Placeholder 2"/>
          <p:cNvSpPr>
            <a:spLocks noGrp="1"/>
          </p:cNvSpPr>
          <p:nvPr>
            <p:ph idx="1"/>
          </p:nvPr>
        </p:nvSpPr>
        <p:spPr/>
        <p:txBody>
          <a:bodyPr/>
          <a:lstStyle/>
          <a:p>
            <a:pPr lvl="0"/>
            <a:r>
              <a:rPr lang="en-US" dirty="0" smtClean="0"/>
              <a:t>Per-file object-based storage is easier to manage than Volume storage, and it can be </a:t>
            </a:r>
            <a:r>
              <a:rPr lang="en-US" b="1" dirty="0" smtClean="0"/>
              <a:t>distributed</a:t>
            </a:r>
            <a:r>
              <a:rPr lang="en-US" dirty="0" smtClean="0"/>
              <a:t>.</a:t>
            </a:r>
          </a:p>
          <a:p>
            <a:pPr lvl="0"/>
            <a:r>
              <a:rPr lang="en-US" dirty="0" smtClean="0"/>
              <a:t>Access to the store is independent of the existence of instances.</a:t>
            </a:r>
          </a:p>
          <a:p>
            <a:pPr lvl="0"/>
            <a:r>
              <a:rPr lang="en-US" dirty="0" smtClean="0"/>
              <a:t>An </a:t>
            </a:r>
            <a:r>
              <a:rPr lang="en-US" b="1" dirty="0" smtClean="0">
                <a:sym typeface="Helvetica"/>
              </a:rPr>
              <a:t>“object”</a:t>
            </a:r>
            <a:r>
              <a:rPr lang="en-US" b="1" dirty="0" smtClean="0"/>
              <a:t> </a:t>
            </a:r>
            <a:r>
              <a:rPr lang="en-US" dirty="0" smtClean="0"/>
              <a:t>is defined as the data file along with its unique </a:t>
            </a:r>
            <a:r>
              <a:rPr lang="en-US" i="1" dirty="0" smtClean="0"/>
              <a:t>ID</a:t>
            </a:r>
            <a:r>
              <a:rPr lang="en-US" dirty="0" smtClean="0"/>
              <a:t> and all its </a:t>
            </a:r>
            <a:r>
              <a:rPr lang="en-US" i="1" dirty="0" smtClean="0"/>
              <a:t>metadata</a:t>
            </a:r>
            <a:r>
              <a:rPr lang="en-US" dirty="0" smtClean="0"/>
              <a:t>.</a:t>
            </a:r>
          </a:p>
          <a:p>
            <a:pPr lvl="0"/>
            <a:r>
              <a:rPr lang="en-US" dirty="0" smtClean="0"/>
              <a:t>Unlike files in traditional </a:t>
            </a:r>
            <a:r>
              <a:rPr lang="en-US" i="1" dirty="0" smtClean="0"/>
              <a:t>hierarchical</a:t>
            </a:r>
            <a:r>
              <a:rPr lang="en-US" dirty="0" smtClean="0"/>
              <a:t> file systems, objects are stored in a </a:t>
            </a:r>
            <a:r>
              <a:rPr lang="en-US" b="1" dirty="0" smtClean="0">
                <a:sym typeface="Helvetica"/>
              </a:rPr>
              <a:t>flat structure</a:t>
            </a:r>
            <a:r>
              <a:rPr lang="en-US" dirty="0" smtClean="0"/>
              <a:t> (a “pool”). </a:t>
            </a:r>
          </a:p>
          <a:p>
            <a:endParaRPr lang="en-US" dirty="0"/>
          </a:p>
        </p:txBody>
      </p:sp>
    </p:spTree>
    <p:extLst>
      <p:ext uri="{BB962C8B-B14F-4D97-AF65-F5344CB8AC3E}">
        <p14:creationId xmlns:p14="http://schemas.microsoft.com/office/powerpoint/2010/main" val="167383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 Storage</a:t>
            </a:r>
            <a:endParaRPr lang="en-US" dirty="0"/>
          </a:p>
        </p:txBody>
      </p:sp>
      <p:sp>
        <p:nvSpPr>
          <p:cNvPr id="3" name="Content Placeholder 2"/>
          <p:cNvSpPr>
            <a:spLocks noGrp="1"/>
          </p:cNvSpPr>
          <p:nvPr>
            <p:ph idx="1"/>
          </p:nvPr>
        </p:nvSpPr>
        <p:spPr/>
        <p:txBody>
          <a:bodyPr/>
          <a:lstStyle/>
          <a:p>
            <a:pPr lvl="0"/>
            <a:r>
              <a:rPr lang="en-US" b="1" dirty="0" smtClean="0">
                <a:sym typeface="Helvetica"/>
              </a:rPr>
              <a:t>Multiple copies</a:t>
            </a:r>
            <a:r>
              <a:rPr lang="en-US" b="1" dirty="0" smtClean="0"/>
              <a:t> </a:t>
            </a:r>
            <a:r>
              <a:rPr lang="en-US" dirty="0" smtClean="0"/>
              <a:t>of all object data is stored over a </a:t>
            </a:r>
            <a:r>
              <a:rPr lang="en-US" i="1" dirty="0" smtClean="0"/>
              <a:t>distributed system</a:t>
            </a:r>
            <a:r>
              <a:rPr lang="en-US" dirty="0" smtClean="0"/>
              <a:t>, while the storage still acts as one. </a:t>
            </a:r>
          </a:p>
          <a:p>
            <a:pPr lvl="0"/>
            <a:r>
              <a:rPr lang="en-US" dirty="0" smtClean="0"/>
              <a:t>Object Storage therefore</a:t>
            </a:r>
          </a:p>
          <a:p>
            <a:pPr lvl="1"/>
            <a:r>
              <a:rPr lang="en-US" dirty="0" smtClean="0"/>
              <a:t>is highly fault tolerant,</a:t>
            </a:r>
          </a:p>
          <a:p>
            <a:pPr lvl="1"/>
            <a:r>
              <a:rPr lang="en-US" dirty="0" smtClean="0"/>
              <a:t>scales up nicely, and </a:t>
            </a:r>
          </a:p>
          <a:p>
            <a:pPr lvl="1"/>
            <a:r>
              <a:rPr lang="en-US" dirty="0" smtClean="0"/>
              <a:t>offers great data integrity. </a:t>
            </a:r>
          </a:p>
          <a:p>
            <a:endParaRPr lang="en-US" dirty="0"/>
          </a:p>
        </p:txBody>
      </p:sp>
    </p:spTree>
    <p:extLst>
      <p:ext uri="{BB962C8B-B14F-4D97-AF65-F5344CB8AC3E}">
        <p14:creationId xmlns:p14="http://schemas.microsoft.com/office/powerpoint/2010/main" val="2419737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Storage</a:t>
            </a:r>
            <a:endParaRPr lang="en-US" dirty="0"/>
          </a:p>
        </p:txBody>
      </p:sp>
      <p:pic>
        <p:nvPicPr>
          <p:cNvPr id="4" name="Content Placeholder 3" descr="ObjectStorage.png"/>
          <p:cNvPicPr>
            <a:picLocks noGrp="1" noChangeAspect="1"/>
          </p:cNvPicPr>
          <p:nvPr>
            <p:ph idx="1"/>
          </p:nvPr>
        </p:nvPicPr>
        <p:blipFill>
          <a:blip r:embed="rId2">
            <a:extLst>
              <a:ext uri="{28A0092B-C50C-407E-A947-70E740481C1C}">
                <a14:useLocalDpi xmlns:a14="http://schemas.microsoft.com/office/drawing/2010/main" val="0"/>
              </a:ext>
            </a:extLst>
          </a:blip>
          <a:srcRect l="151" r="151"/>
          <a:stretch>
            <a:fillRect/>
          </a:stretch>
        </p:blipFill>
        <p:spPr/>
      </p:pic>
    </p:spTree>
    <p:extLst>
      <p:ext uri="{BB962C8B-B14F-4D97-AF65-F5344CB8AC3E}">
        <p14:creationId xmlns:p14="http://schemas.microsoft.com/office/powerpoint/2010/main" val="3093664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 Storage</a:t>
            </a:r>
            <a:endParaRPr lang="en-US" dirty="0"/>
          </a:p>
        </p:txBody>
      </p:sp>
      <p:sp>
        <p:nvSpPr>
          <p:cNvPr id="3" name="Content Placeholder 2"/>
          <p:cNvSpPr>
            <a:spLocks noGrp="1"/>
          </p:cNvSpPr>
          <p:nvPr>
            <p:ph idx="1"/>
          </p:nvPr>
        </p:nvSpPr>
        <p:spPr/>
        <p:txBody>
          <a:bodyPr/>
          <a:lstStyle/>
          <a:p>
            <a:pPr lvl="0"/>
            <a:r>
              <a:rPr lang="en-US" dirty="0" smtClean="0"/>
              <a:t>Because Object Storage scales nicely, you may get access to large amounts of storage.</a:t>
            </a:r>
          </a:p>
          <a:p>
            <a:pPr lvl="0"/>
            <a:r>
              <a:rPr lang="en-US" dirty="0" smtClean="0"/>
              <a:t>You may upload as many files as you like, as long as your allocation is not exceeded. </a:t>
            </a:r>
          </a:p>
          <a:p>
            <a:pPr lvl="0"/>
            <a:r>
              <a:rPr lang="en-US" dirty="0" smtClean="0"/>
              <a:t>The size of the files is not limited, however due to limits in the </a:t>
            </a:r>
            <a:r>
              <a:rPr lang="en-US" i="1" dirty="0" smtClean="0"/>
              <a:t>http</a:t>
            </a:r>
            <a:r>
              <a:rPr lang="en-US" dirty="0" smtClean="0"/>
              <a:t> protocol it is </a:t>
            </a:r>
            <a:r>
              <a:rPr lang="en-US" i="1" dirty="0" smtClean="0"/>
              <a:t>not recommended</a:t>
            </a:r>
            <a:r>
              <a:rPr lang="en-US" dirty="0" smtClean="0"/>
              <a:t> to upload files larger than 1GB.</a:t>
            </a:r>
          </a:p>
          <a:p>
            <a:pPr lvl="0"/>
            <a:r>
              <a:rPr lang="en-US" dirty="0" smtClean="0"/>
              <a:t>The NeCTAR trial account has a 10GB object storage quota—when requesting and allocation, you have to explicitly ask for object storage.</a:t>
            </a:r>
          </a:p>
          <a:p>
            <a:endParaRPr lang="en-US" dirty="0"/>
          </a:p>
        </p:txBody>
      </p:sp>
    </p:spTree>
    <p:extLst>
      <p:ext uri="{BB962C8B-B14F-4D97-AF65-F5344CB8AC3E}">
        <p14:creationId xmlns:p14="http://schemas.microsoft.com/office/powerpoint/2010/main" val="682678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 Storage</a:t>
            </a:r>
            <a:endParaRPr lang="en-US" dirty="0"/>
          </a:p>
        </p:txBody>
      </p:sp>
      <p:sp>
        <p:nvSpPr>
          <p:cNvPr id="3" name="Content Placeholder 2"/>
          <p:cNvSpPr>
            <a:spLocks noGrp="1"/>
          </p:cNvSpPr>
          <p:nvPr>
            <p:ph idx="1"/>
          </p:nvPr>
        </p:nvSpPr>
        <p:spPr/>
        <p:txBody>
          <a:bodyPr>
            <a:normAutofit lnSpcReduction="10000"/>
          </a:bodyPr>
          <a:lstStyle/>
          <a:p>
            <a:pPr marL="0" lvl="0" indent="0">
              <a:buNone/>
            </a:pPr>
            <a:r>
              <a:rPr lang="en-US" u="sng" dirty="0" smtClean="0"/>
              <a:t>Suitable use for the Object Storage:</a:t>
            </a:r>
          </a:p>
          <a:p>
            <a:pPr lvl="0"/>
            <a:r>
              <a:rPr lang="en-US" dirty="0" smtClean="0"/>
              <a:t>Object Storage is </a:t>
            </a:r>
            <a:r>
              <a:rPr lang="en-US" i="1" dirty="0" smtClean="0"/>
              <a:t>not</a:t>
            </a:r>
            <a:r>
              <a:rPr lang="en-US" dirty="0" smtClean="0"/>
              <a:t> a traditional file-system or real-time data storage system. </a:t>
            </a:r>
          </a:p>
          <a:p>
            <a:pPr lvl="0"/>
            <a:r>
              <a:rPr lang="en-US" dirty="0" smtClean="0"/>
              <a:t>It’s designed for </a:t>
            </a:r>
            <a:r>
              <a:rPr lang="en-US" b="1" dirty="0" smtClean="0">
                <a:sym typeface="Helvetica"/>
              </a:rPr>
              <a:t>mostly static data</a:t>
            </a:r>
            <a:r>
              <a:rPr lang="en-US" b="1" dirty="0" smtClean="0"/>
              <a:t> </a:t>
            </a:r>
            <a:r>
              <a:rPr lang="en-US" dirty="0" smtClean="0"/>
              <a:t>that can be retrieved, leveraged, and then updated if necessary. </a:t>
            </a:r>
          </a:p>
          <a:p>
            <a:pPr lvl="0"/>
            <a:r>
              <a:rPr lang="en-US" dirty="0" smtClean="0"/>
              <a:t>Example: A dataset of several files that is read and </a:t>
            </a:r>
            <a:r>
              <a:rPr lang="en-US" dirty="0" err="1" smtClean="0"/>
              <a:t>analysed</a:t>
            </a:r>
            <a:r>
              <a:rPr lang="en-US" dirty="0" smtClean="0"/>
              <a:t> many times, but in general doesn’t change.</a:t>
            </a:r>
          </a:p>
          <a:p>
            <a:pPr lvl="0"/>
            <a:r>
              <a:rPr lang="en-US" dirty="0" smtClean="0"/>
              <a:t>In general, the object store is great for data you write once and read many times, but not suitable for applications like databases.</a:t>
            </a:r>
          </a:p>
          <a:p>
            <a:endParaRPr lang="en-US" dirty="0"/>
          </a:p>
        </p:txBody>
      </p:sp>
    </p:spTree>
    <p:extLst>
      <p:ext uri="{BB962C8B-B14F-4D97-AF65-F5344CB8AC3E}">
        <p14:creationId xmlns:p14="http://schemas.microsoft.com/office/powerpoint/2010/main" val="3716821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 Storage</a:t>
            </a:r>
            <a:endParaRPr lang="en-US" dirty="0"/>
          </a:p>
        </p:txBody>
      </p:sp>
      <p:sp>
        <p:nvSpPr>
          <p:cNvPr id="3" name="Content Placeholder 2"/>
          <p:cNvSpPr>
            <a:spLocks noGrp="1"/>
          </p:cNvSpPr>
          <p:nvPr>
            <p:ph idx="1"/>
          </p:nvPr>
        </p:nvSpPr>
        <p:spPr/>
        <p:txBody>
          <a:bodyPr/>
          <a:lstStyle/>
          <a:p>
            <a:pPr marL="0" lvl="0" indent="0">
              <a:buNone/>
            </a:pPr>
            <a:r>
              <a:rPr lang="en-US" b="1" dirty="0" smtClean="0">
                <a:sym typeface="Helvetica"/>
              </a:rPr>
              <a:t>Important!</a:t>
            </a:r>
          </a:p>
          <a:p>
            <a:pPr lvl="0"/>
            <a:r>
              <a:rPr lang="en-US" dirty="0" smtClean="0"/>
              <a:t>While Object Storage has high data integrity through geographical distribution of files, it does not have a “traditional” dedicated backup system — it merely provides a means to increase availability and integrity of your data by keeping multiple copies.</a:t>
            </a:r>
          </a:p>
          <a:p>
            <a:pPr lvl="0"/>
            <a:r>
              <a:rPr lang="en-US" dirty="0" smtClean="0"/>
              <a:t>You still have to back up your data.</a:t>
            </a:r>
          </a:p>
          <a:p>
            <a:endParaRPr lang="en-US" dirty="0"/>
          </a:p>
        </p:txBody>
      </p:sp>
    </p:spTree>
    <p:extLst>
      <p:ext uri="{BB962C8B-B14F-4D97-AF65-F5344CB8AC3E}">
        <p14:creationId xmlns:p14="http://schemas.microsoft.com/office/powerpoint/2010/main" val="835943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 Storage</a:t>
            </a:r>
            <a:endParaRPr lang="en-US" dirty="0"/>
          </a:p>
        </p:txBody>
      </p:sp>
      <p:sp>
        <p:nvSpPr>
          <p:cNvPr id="3" name="Content Placeholder 2"/>
          <p:cNvSpPr>
            <a:spLocks noGrp="1"/>
          </p:cNvSpPr>
          <p:nvPr>
            <p:ph idx="1"/>
          </p:nvPr>
        </p:nvSpPr>
        <p:spPr/>
        <p:txBody>
          <a:bodyPr/>
          <a:lstStyle/>
          <a:p>
            <a:pPr lvl="0"/>
            <a:r>
              <a:rPr lang="en-US" dirty="0" smtClean="0"/>
              <a:t>The OpenStack component to manage the object store is called </a:t>
            </a:r>
            <a:r>
              <a:rPr lang="en-US" b="1" dirty="0" smtClean="0">
                <a:sym typeface="Helvetica"/>
              </a:rPr>
              <a:t>Swift</a:t>
            </a:r>
            <a:r>
              <a:rPr lang="en-US" dirty="0" smtClean="0"/>
              <a:t>.</a:t>
            </a:r>
          </a:p>
          <a:p>
            <a:pPr lvl="0"/>
            <a:r>
              <a:rPr lang="en-US" dirty="0" smtClean="0"/>
              <a:t>With your credentials you can request Swift to create storage and upload/download files.</a:t>
            </a:r>
          </a:p>
          <a:p>
            <a:pPr lvl="0"/>
            <a:r>
              <a:rPr lang="en-US" dirty="0" smtClean="0"/>
              <a:t>The object store can be accessed via the Dashboard and other graphical clients which support Swift. More about this in Module 7. </a:t>
            </a:r>
          </a:p>
          <a:p>
            <a:pPr lvl="0"/>
            <a:r>
              <a:rPr lang="en-US" dirty="0" smtClean="0"/>
              <a:t>It is also possible to use a command line client to access the object store, which is subject to Module 10.</a:t>
            </a:r>
          </a:p>
          <a:p>
            <a:endParaRPr lang="en-US" dirty="0"/>
          </a:p>
        </p:txBody>
      </p:sp>
    </p:spTree>
    <p:extLst>
      <p:ext uri="{BB962C8B-B14F-4D97-AF65-F5344CB8AC3E}">
        <p14:creationId xmlns:p14="http://schemas.microsoft.com/office/powerpoint/2010/main" val="4153177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 Storage</a:t>
            </a:r>
            <a:endParaRPr lang="en-US" dirty="0"/>
          </a:p>
        </p:txBody>
      </p:sp>
      <p:sp>
        <p:nvSpPr>
          <p:cNvPr id="3" name="Content Placeholder 2"/>
          <p:cNvSpPr>
            <a:spLocks noGrp="1"/>
          </p:cNvSpPr>
          <p:nvPr>
            <p:ph idx="1"/>
          </p:nvPr>
        </p:nvSpPr>
        <p:spPr/>
        <p:txBody>
          <a:bodyPr/>
          <a:lstStyle/>
          <a:p>
            <a:pPr marL="0" lvl="0" indent="0">
              <a:buNone/>
            </a:pPr>
            <a:r>
              <a:rPr lang="en-US" b="1" dirty="0" smtClean="0">
                <a:sym typeface="Helvetica"/>
              </a:rPr>
              <a:t>Security Warning: </a:t>
            </a:r>
          </a:p>
          <a:p>
            <a:pPr lvl="0"/>
            <a:r>
              <a:rPr lang="en-US" dirty="0" smtClean="0"/>
              <a:t>Swift does NOT provide encryption of the data it stores. When you upload/download data to/from the object store, this will happen </a:t>
            </a:r>
            <a:r>
              <a:rPr lang="en-US" i="1" dirty="0" smtClean="0"/>
              <a:t>without encryption</a:t>
            </a:r>
            <a:r>
              <a:rPr lang="en-US" dirty="0" smtClean="0"/>
              <a:t>. </a:t>
            </a:r>
          </a:p>
          <a:p>
            <a:pPr lvl="0"/>
            <a:r>
              <a:rPr lang="en-US" dirty="0" smtClean="0"/>
              <a:t>If you have sensitive data that requires encryption you must encrypt the data files </a:t>
            </a:r>
            <a:r>
              <a:rPr lang="en-US" i="1" dirty="0" smtClean="0"/>
              <a:t>before</a:t>
            </a:r>
            <a:r>
              <a:rPr lang="en-US" dirty="0" smtClean="0"/>
              <a:t> upload.</a:t>
            </a:r>
          </a:p>
          <a:p>
            <a:endParaRPr lang="en-US" dirty="0"/>
          </a:p>
        </p:txBody>
      </p:sp>
    </p:spTree>
    <p:extLst>
      <p:ext uri="{BB962C8B-B14F-4D97-AF65-F5344CB8AC3E}">
        <p14:creationId xmlns:p14="http://schemas.microsoft.com/office/powerpoint/2010/main" val="1532895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 Storage</a:t>
            </a:r>
            <a:endParaRPr lang="en-US" dirty="0"/>
          </a:p>
        </p:txBody>
      </p:sp>
      <p:sp>
        <p:nvSpPr>
          <p:cNvPr id="3" name="Content Placeholder 2"/>
          <p:cNvSpPr>
            <a:spLocks noGrp="1"/>
          </p:cNvSpPr>
          <p:nvPr>
            <p:ph idx="1"/>
          </p:nvPr>
        </p:nvSpPr>
        <p:spPr/>
        <p:txBody>
          <a:bodyPr/>
          <a:lstStyle/>
          <a:p>
            <a:pPr lvl="0"/>
            <a:r>
              <a:rPr lang="en-US" dirty="0" smtClean="0"/>
              <a:t>In summary, the object store:</a:t>
            </a:r>
          </a:p>
          <a:p>
            <a:pPr lvl="0"/>
            <a:r>
              <a:rPr lang="en-US" dirty="0" smtClean="0"/>
              <a:t>offers the safest place for your data on the NeCTAR Cloud.</a:t>
            </a:r>
          </a:p>
          <a:p>
            <a:pPr lvl="0"/>
            <a:r>
              <a:rPr lang="en-US" dirty="0" smtClean="0"/>
              <a:t>has great performance.</a:t>
            </a:r>
          </a:p>
          <a:p>
            <a:pPr lvl="0"/>
            <a:r>
              <a:rPr lang="en-US" dirty="0" smtClean="0"/>
              <a:t>is great for data you write rarely and read many times. </a:t>
            </a:r>
          </a:p>
          <a:p>
            <a:pPr lvl="0"/>
            <a:r>
              <a:rPr lang="en-US" dirty="0" smtClean="0"/>
              <a:t>does not require a running instance to access.</a:t>
            </a:r>
          </a:p>
          <a:p>
            <a:pPr lvl="0"/>
            <a:r>
              <a:rPr lang="en-US" dirty="0" smtClean="0"/>
              <a:t>can be accessed from anywhere via the Internet.</a:t>
            </a:r>
          </a:p>
          <a:p>
            <a:pPr lvl="0"/>
            <a:r>
              <a:rPr lang="en-US" dirty="0" smtClean="0"/>
              <a:t>objects can be transferred to and from your instance with a variety of tools.</a:t>
            </a:r>
          </a:p>
          <a:p>
            <a:endParaRPr lang="en-US" dirty="0"/>
          </a:p>
        </p:txBody>
      </p:sp>
    </p:spTree>
    <p:extLst>
      <p:ext uri="{BB962C8B-B14F-4D97-AF65-F5344CB8AC3E}">
        <p14:creationId xmlns:p14="http://schemas.microsoft.com/office/powerpoint/2010/main" val="2940720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Resource requirements for computing and storage</a:t>
            </a:r>
            <a:endParaRPr lang="en-US" dirty="0"/>
          </a:p>
        </p:txBody>
      </p:sp>
      <p:sp>
        <p:nvSpPr>
          <p:cNvPr id="3" name="Content Placeholder 2"/>
          <p:cNvSpPr>
            <a:spLocks noGrp="1"/>
          </p:cNvSpPr>
          <p:nvPr>
            <p:ph idx="1"/>
          </p:nvPr>
        </p:nvSpPr>
        <p:spPr/>
        <p:txBody>
          <a:bodyPr/>
          <a:lstStyle/>
          <a:p>
            <a:pPr lvl="0"/>
            <a:r>
              <a:rPr lang="en-US" dirty="0" smtClean="0"/>
              <a:t>Different types of storage available to researchers </a:t>
            </a:r>
          </a:p>
          <a:p>
            <a:pPr lvl="0"/>
            <a:r>
              <a:rPr lang="en-US" dirty="0" smtClean="0"/>
              <a:t>Key factors which help determine the amount of required resources (computing and storage). </a:t>
            </a:r>
          </a:p>
          <a:p>
            <a:pPr lvl="1"/>
            <a:r>
              <a:rPr lang="en-US" dirty="0" smtClean="0"/>
              <a:t>How many instances do you need? </a:t>
            </a:r>
          </a:p>
          <a:p>
            <a:pPr lvl="1"/>
            <a:r>
              <a:rPr lang="en-US" dirty="0" smtClean="0"/>
              <a:t>How many cores?</a:t>
            </a:r>
          </a:p>
          <a:p>
            <a:endParaRPr lang="en-US" dirty="0"/>
          </a:p>
        </p:txBody>
      </p:sp>
    </p:spTree>
    <p:extLst>
      <p:ext uri="{BB962C8B-B14F-4D97-AF65-F5344CB8AC3E}">
        <p14:creationId xmlns:p14="http://schemas.microsoft.com/office/powerpoint/2010/main" val="2580252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Volumes vs Object Storage</a:t>
            </a:r>
            <a:endParaRPr lang="en-US" dirty="0"/>
          </a:p>
        </p:txBody>
      </p:sp>
      <p:sp>
        <p:nvSpPr>
          <p:cNvPr id="3" name="Content Placeholder 2"/>
          <p:cNvSpPr>
            <a:spLocks noGrp="1"/>
          </p:cNvSpPr>
          <p:nvPr>
            <p:ph idx="1"/>
          </p:nvPr>
        </p:nvSpPr>
        <p:spPr/>
        <p:txBody>
          <a:bodyPr/>
          <a:lstStyle/>
          <a:p>
            <a:pPr lvl="0"/>
            <a:r>
              <a:rPr lang="en-US" dirty="0" smtClean="0"/>
              <a:t>File Access</a:t>
            </a:r>
          </a:p>
          <a:p>
            <a:pPr lvl="1"/>
            <a:r>
              <a:rPr lang="en-US" dirty="0" smtClean="0"/>
              <a:t>Volume storage contains a lot of files in one continuous block. Files are accessed with traditional file access methods. </a:t>
            </a:r>
          </a:p>
          <a:p>
            <a:pPr lvl="1"/>
            <a:r>
              <a:rPr lang="en-US" dirty="0" smtClean="0"/>
              <a:t>In the Object Storage, files may be</a:t>
            </a:r>
            <a:r>
              <a:rPr lang="en-US" i="1" dirty="0" smtClean="0"/>
              <a:t> spread out</a:t>
            </a:r>
            <a:r>
              <a:rPr lang="en-US" dirty="0" smtClean="0"/>
              <a:t> over several hard-drives. An object is accessed using a </a:t>
            </a:r>
            <a:r>
              <a:rPr lang="en-US" i="1" dirty="0" smtClean="0"/>
              <a:t>http</a:t>
            </a:r>
            <a:r>
              <a:rPr lang="en-US" dirty="0" smtClean="0"/>
              <a:t> based interface. </a:t>
            </a:r>
          </a:p>
          <a:p>
            <a:pPr lvl="0"/>
            <a:r>
              <a:rPr lang="en-US" dirty="0" smtClean="0"/>
              <a:t>Distribution</a:t>
            </a:r>
          </a:p>
          <a:p>
            <a:pPr lvl="1"/>
            <a:r>
              <a:rPr lang="en-US" dirty="0" smtClean="0"/>
              <a:t>Object Storage is a per-file based storage system which stores </a:t>
            </a:r>
            <a:r>
              <a:rPr lang="en-US" i="1" dirty="0" smtClean="0"/>
              <a:t>each</a:t>
            </a:r>
            <a:r>
              <a:rPr lang="en-US" dirty="0" smtClean="0"/>
              <a:t> file at </a:t>
            </a:r>
            <a:r>
              <a:rPr lang="en-US" i="1" dirty="0" smtClean="0"/>
              <a:t>several</a:t>
            </a:r>
            <a:r>
              <a:rPr lang="en-US" dirty="0" smtClean="0"/>
              <a:t> locations. </a:t>
            </a:r>
          </a:p>
          <a:p>
            <a:pPr lvl="1"/>
            <a:r>
              <a:rPr lang="en-US" dirty="0" smtClean="0"/>
              <a:t>Volume Storage is one block of storage which contains several files, located at </a:t>
            </a:r>
            <a:r>
              <a:rPr lang="en-US" i="1" dirty="0" smtClean="0"/>
              <a:t>one</a:t>
            </a:r>
            <a:r>
              <a:rPr lang="en-US" dirty="0" smtClean="0"/>
              <a:t> location.</a:t>
            </a:r>
          </a:p>
          <a:p>
            <a:endParaRPr lang="en-US" dirty="0"/>
          </a:p>
        </p:txBody>
      </p:sp>
    </p:spTree>
    <p:extLst>
      <p:ext uri="{BB962C8B-B14F-4D97-AF65-F5344CB8AC3E}">
        <p14:creationId xmlns:p14="http://schemas.microsoft.com/office/powerpoint/2010/main" val="1280867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RDSI Storage</a:t>
            </a:r>
            <a:endParaRPr lang="en-US" dirty="0"/>
          </a:p>
        </p:txBody>
      </p:sp>
      <p:sp>
        <p:nvSpPr>
          <p:cNvPr id="3" name="Content Placeholder 2"/>
          <p:cNvSpPr>
            <a:spLocks noGrp="1"/>
          </p:cNvSpPr>
          <p:nvPr>
            <p:ph idx="1"/>
          </p:nvPr>
        </p:nvSpPr>
        <p:spPr/>
        <p:txBody>
          <a:bodyPr/>
          <a:lstStyle/>
          <a:p>
            <a:pPr lvl="0"/>
            <a:r>
              <a:rPr lang="en-US" dirty="0" smtClean="0"/>
              <a:t>One more storage type which may be available to you is the storage offered by the </a:t>
            </a:r>
            <a:r>
              <a:rPr lang="en-US" b="1" dirty="0" smtClean="0">
                <a:sym typeface="Helvetica"/>
              </a:rPr>
              <a:t>Research Data Storage Infrastructure (RDSI)</a:t>
            </a:r>
            <a:r>
              <a:rPr lang="en-US" dirty="0" smtClean="0"/>
              <a:t>: </a:t>
            </a:r>
            <a:r>
              <a:rPr lang="en-US" dirty="0" smtClean="0">
                <a:hlinkClick r:id="rId2"/>
              </a:rPr>
              <a:t>www.rdsi.edu.au</a:t>
            </a:r>
            <a:endParaRPr lang="en-US" dirty="0" smtClean="0"/>
          </a:p>
          <a:p>
            <a:pPr lvl="0"/>
            <a:r>
              <a:rPr lang="en-US" dirty="0" smtClean="0"/>
              <a:t>Aim of RDSI: research usage and manipulation of significant </a:t>
            </a:r>
            <a:r>
              <a:rPr lang="en-US" b="1" dirty="0" smtClean="0">
                <a:sym typeface="Helvetica"/>
              </a:rPr>
              <a:t>“collections”</a:t>
            </a:r>
            <a:r>
              <a:rPr lang="en-US" b="1" dirty="0" smtClean="0"/>
              <a:t> </a:t>
            </a:r>
            <a:r>
              <a:rPr lang="en-US" dirty="0" smtClean="0"/>
              <a:t>of data that were previously either unavailable or difficult to access.</a:t>
            </a:r>
          </a:p>
          <a:p>
            <a:pPr lvl="0"/>
            <a:r>
              <a:rPr lang="en-US" dirty="0" smtClean="0"/>
              <a:t>The RDSI Project will deliver a national infrastructure able to hold significant collections of research data.</a:t>
            </a:r>
            <a:endParaRPr lang="en-US" dirty="0"/>
          </a:p>
        </p:txBody>
      </p:sp>
    </p:spTree>
    <p:extLst>
      <p:ext uri="{BB962C8B-B14F-4D97-AF65-F5344CB8AC3E}">
        <p14:creationId xmlns:p14="http://schemas.microsoft.com/office/powerpoint/2010/main" val="383496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RDSI  Storage</a:t>
            </a:r>
            <a:endParaRPr lang="en-US" dirty="0"/>
          </a:p>
        </p:txBody>
      </p:sp>
      <p:sp>
        <p:nvSpPr>
          <p:cNvPr id="3" name="Content Placeholder 2"/>
          <p:cNvSpPr>
            <a:spLocks noGrp="1"/>
          </p:cNvSpPr>
          <p:nvPr>
            <p:ph idx="1"/>
          </p:nvPr>
        </p:nvSpPr>
        <p:spPr>
          <a:xfrm>
            <a:off x="498474" y="1981200"/>
            <a:ext cx="3691172" cy="4144963"/>
          </a:xfrm>
        </p:spPr>
        <p:txBody>
          <a:bodyPr/>
          <a:lstStyle/>
          <a:p>
            <a:pPr lvl="0"/>
            <a:r>
              <a:rPr lang="en-US" dirty="0" smtClean="0"/>
              <a:t>Infrastructure made up of several high-capacity </a:t>
            </a:r>
            <a:r>
              <a:rPr lang="en-US" i="1" dirty="0" smtClean="0"/>
              <a:t>Nodes</a:t>
            </a:r>
            <a:r>
              <a:rPr lang="en-US" dirty="0" smtClean="0"/>
              <a:t> which contain multiple petabytes of data.</a:t>
            </a:r>
          </a:p>
          <a:p>
            <a:pPr lvl="0"/>
            <a:r>
              <a:rPr lang="en-US" dirty="0" smtClean="0"/>
              <a:t>High-speed inter-connection low-latency network for data transfer between Nodes</a:t>
            </a:r>
            <a:endParaRPr lang="en-US" dirty="0"/>
          </a:p>
        </p:txBody>
      </p:sp>
      <p:pic>
        <p:nvPicPr>
          <p:cNvPr id="4" name="Picture 3" descr="RDSIAustrali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9646" y="1981201"/>
            <a:ext cx="4954354" cy="3699252"/>
          </a:xfrm>
          <a:prstGeom prst="rect">
            <a:avLst/>
          </a:prstGeom>
        </p:spPr>
      </p:pic>
    </p:spTree>
    <p:extLst>
      <p:ext uri="{BB962C8B-B14F-4D97-AF65-F5344CB8AC3E}">
        <p14:creationId xmlns:p14="http://schemas.microsoft.com/office/powerpoint/2010/main" val="1455490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RDSI Storage</a:t>
            </a:r>
            <a:endParaRPr lang="en-US" dirty="0"/>
          </a:p>
        </p:txBody>
      </p:sp>
      <p:sp>
        <p:nvSpPr>
          <p:cNvPr id="3" name="Content Placeholder 2"/>
          <p:cNvSpPr>
            <a:spLocks noGrp="1"/>
          </p:cNvSpPr>
          <p:nvPr>
            <p:ph idx="1"/>
          </p:nvPr>
        </p:nvSpPr>
        <p:spPr/>
        <p:txBody>
          <a:bodyPr/>
          <a:lstStyle/>
          <a:p>
            <a:pPr lvl="0"/>
            <a:r>
              <a:rPr lang="en-US" dirty="0" smtClean="0"/>
              <a:t>NeCTAR storage may not be sufficient for your purposes: </a:t>
            </a:r>
          </a:p>
          <a:p>
            <a:pPr lvl="1"/>
            <a:r>
              <a:rPr lang="en-US" dirty="0" smtClean="0"/>
              <a:t>The largest “flavor” will give your 480GB of On-Instance storage</a:t>
            </a:r>
          </a:p>
          <a:p>
            <a:pPr lvl="1"/>
            <a:r>
              <a:rPr lang="en-US" dirty="0" smtClean="0"/>
              <a:t>to get access to a large Volume storage, you need good reasons in your allocation request.</a:t>
            </a:r>
          </a:p>
          <a:p>
            <a:pPr lvl="0"/>
            <a:r>
              <a:rPr lang="en-US" dirty="0" smtClean="0"/>
              <a:t>Contact your local RDSI node to find out about the form of access they use, which may be:</a:t>
            </a:r>
          </a:p>
          <a:p>
            <a:pPr lvl="1"/>
            <a:r>
              <a:rPr lang="en-US" dirty="0" smtClean="0"/>
              <a:t>an Object Storage,</a:t>
            </a:r>
          </a:p>
          <a:p>
            <a:pPr lvl="1"/>
            <a:r>
              <a:rPr lang="en-US" dirty="0" smtClean="0"/>
              <a:t>a Volume Storage,</a:t>
            </a:r>
          </a:p>
          <a:p>
            <a:pPr lvl="1"/>
            <a:r>
              <a:rPr lang="en-US" dirty="0" smtClean="0"/>
              <a:t>a specific VM which has access to the storage,</a:t>
            </a:r>
          </a:p>
          <a:p>
            <a:pPr lvl="1"/>
            <a:r>
              <a:rPr lang="en-US" dirty="0" smtClean="0"/>
              <a:t>NFS storage, or</a:t>
            </a:r>
          </a:p>
          <a:p>
            <a:pPr lvl="1"/>
            <a:r>
              <a:rPr lang="en-US" dirty="0" smtClean="0"/>
              <a:t>other forms of access.</a:t>
            </a:r>
          </a:p>
          <a:p>
            <a:endParaRPr lang="en-US" dirty="0"/>
          </a:p>
        </p:txBody>
      </p:sp>
    </p:spTree>
    <p:extLst>
      <p:ext uri="{BB962C8B-B14F-4D97-AF65-F5344CB8AC3E}">
        <p14:creationId xmlns:p14="http://schemas.microsoft.com/office/powerpoint/2010/main" val="3638719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Storage: Recommendations</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Use </a:t>
            </a:r>
            <a:r>
              <a:rPr lang="en-US" u="sng" dirty="0" smtClean="0"/>
              <a:t>On-Instance Storage</a:t>
            </a:r>
            <a:r>
              <a:rPr lang="en-US" dirty="0" smtClean="0"/>
              <a:t> as “scratch space” and/or to keep copies/clones of data (e.g. websites). </a:t>
            </a:r>
          </a:p>
          <a:p>
            <a:pPr lvl="0"/>
            <a:r>
              <a:rPr lang="en-US" dirty="0" smtClean="0"/>
              <a:t>Use </a:t>
            </a:r>
            <a:r>
              <a:rPr lang="en-US" u="sng" dirty="0" smtClean="0"/>
              <a:t>Volumes or the Object Store</a:t>
            </a:r>
            <a:r>
              <a:rPr lang="en-US" dirty="0" smtClean="0"/>
              <a:t> for all data which should survive an instance termination.</a:t>
            </a:r>
          </a:p>
          <a:p>
            <a:pPr lvl="0"/>
            <a:r>
              <a:rPr lang="en-US" dirty="0" smtClean="0"/>
              <a:t>Use </a:t>
            </a:r>
            <a:r>
              <a:rPr lang="en-US" u="sng" dirty="0" smtClean="0"/>
              <a:t>Volumes</a:t>
            </a:r>
            <a:r>
              <a:rPr lang="en-US" dirty="0" smtClean="0"/>
              <a:t> for data which needs to be accessed by programs using traditional file access methods.</a:t>
            </a:r>
          </a:p>
          <a:p>
            <a:pPr lvl="0"/>
            <a:r>
              <a:rPr lang="en-US" dirty="0" smtClean="0"/>
              <a:t>Use the </a:t>
            </a:r>
            <a:r>
              <a:rPr lang="en-US" u="sng" dirty="0" smtClean="0"/>
              <a:t>Object Store</a:t>
            </a:r>
            <a:r>
              <a:rPr lang="en-US" dirty="0" smtClean="0"/>
              <a:t> for easy access to individual files from anywhere, which is great for sharing with collaborators.</a:t>
            </a:r>
          </a:p>
          <a:p>
            <a:pPr lvl="0"/>
            <a:r>
              <a:rPr lang="en-US" dirty="0" smtClean="0"/>
              <a:t>For very large data demands, you may consider using Volumes, or try to get an </a:t>
            </a:r>
            <a:r>
              <a:rPr lang="en-US" u="sng" dirty="0" smtClean="0"/>
              <a:t>RDSI allocation</a:t>
            </a:r>
            <a:r>
              <a:rPr lang="en-US" dirty="0" smtClean="0"/>
              <a:t>. </a:t>
            </a:r>
          </a:p>
          <a:p>
            <a:endParaRPr lang="en-US" dirty="0"/>
          </a:p>
        </p:txBody>
      </p:sp>
    </p:spTree>
    <p:extLst>
      <p:ext uri="{BB962C8B-B14F-4D97-AF65-F5344CB8AC3E}">
        <p14:creationId xmlns:p14="http://schemas.microsoft.com/office/powerpoint/2010/main" val="3696324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Storage: Recommendations</a:t>
            </a:r>
            <a:endParaRPr lang="en-US" dirty="0"/>
          </a:p>
        </p:txBody>
      </p:sp>
      <p:sp>
        <p:nvSpPr>
          <p:cNvPr id="3" name="Content Placeholder 2"/>
          <p:cNvSpPr>
            <a:spLocks noGrp="1"/>
          </p:cNvSpPr>
          <p:nvPr>
            <p:ph idx="1"/>
          </p:nvPr>
        </p:nvSpPr>
        <p:spPr/>
        <p:txBody>
          <a:bodyPr/>
          <a:lstStyle/>
          <a:p>
            <a:pPr marL="0" lvl="0" indent="0">
              <a:buNone/>
            </a:pPr>
            <a:r>
              <a:rPr lang="en-US" b="1" dirty="0" smtClean="0">
                <a:sym typeface="Helvetica"/>
              </a:rPr>
              <a:t>Important: Back up your data!!</a:t>
            </a:r>
          </a:p>
          <a:p>
            <a:pPr lvl="0"/>
            <a:r>
              <a:rPr lang="en-US" dirty="0" smtClean="0"/>
              <a:t>Most urgently, backups should be done of On-Instance Storage and of Volumes, but it is also recommended to back up Object Storage.</a:t>
            </a:r>
          </a:p>
          <a:p>
            <a:pPr lvl="0"/>
            <a:r>
              <a:rPr lang="en-US" dirty="0" smtClean="0"/>
              <a:t>Back up </a:t>
            </a:r>
            <a:r>
              <a:rPr lang="en-US" b="1" dirty="0" smtClean="0"/>
              <a:t>at regular intervals</a:t>
            </a:r>
            <a:r>
              <a:rPr lang="en-US" dirty="0" smtClean="0"/>
              <a:t>, for example at important stages of the data life cycle. </a:t>
            </a:r>
          </a:p>
          <a:p>
            <a:pPr lvl="0"/>
            <a:r>
              <a:rPr lang="en-US" dirty="0" smtClean="0"/>
              <a:t>Module 9 will guide you through a few options to back up and restore your data.</a:t>
            </a:r>
          </a:p>
          <a:p>
            <a:endParaRPr lang="en-US" dirty="0"/>
          </a:p>
        </p:txBody>
      </p:sp>
    </p:spTree>
    <p:extLst>
      <p:ext uri="{BB962C8B-B14F-4D97-AF65-F5344CB8AC3E}">
        <p14:creationId xmlns:p14="http://schemas.microsoft.com/office/powerpoint/2010/main" val="3416954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Suitable number of cores</a:t>
            </a:r>
            <a:endParaRPr lang="en-US" dirty="0"/>
          </a:p>
        </p:txBody>
      </p:sp>
      <p:sp>
        <p:nvSpPr>
          <p:cNvPr id="3" name="Content Placeholder 2"/>
          <p:cNvSpPr>
            <a:spLocks noGrp="1"/>
          </p:cNvSpPr>
          <p:nvPr>
            <p:ph idx="1"/>
          </p:nvPr>
        </p:nvSpPr>
        <p:spPr/>
        <p:txBody>
          <a:bodyPr/>
          <a:lstStyle/>
          <a:p>
            <a:pPr lvl="0"/>
            <a:r>
              <a:rPr lang="en-US" dirty="0" smtClean="0"/>
              <a:t>Virtual machine instances in the Research Cloud are available in “Standard” sizes:</a:t>
            </a:r>
          </a:p>
          <a:p>
            <a:pPr lvl="1"/>
            <a:r>
              <a:rPr lang="en-US" dirty="0" smtClean="0"/>
              <a:t>Small (1 core), Medium (2 cores), Large (4 cores), Extra-large or XL (8 cores), XXL (16 cores).</a:t>
            </a:r>
          </a:p>
          <a:p>
            <a:pPr lvl="1"/>
            <a:r>
              <a:rPr lang="en-US" dirty="0" smtClean="0"/>
              <a:t>Per core, a VM gets 4 GB of memory (RAM) and 30 GB of local disk storage (On-Instance secondary drive).</a:t>
            </a:r>
          </a:p>
          <a:p>
            <a:pPr lvl="1"/>
            <a:r>
              <a:rPr lang="en-US" dirty="0" smtClean="0"/>
              <a:t>Example: an XL VM instance has 8 processing cores, 32 GB RAM and 240 GB of On-Instance storage.</a:t>
            </a:r>
          </a:p>
          <a:p>
            <a:endParaRPr lang="en-US" dirty="0"/>
          </a:p>
        </p:txBody>
      </p:sp>
    </p:spTree>
    <p:extLst>
      <p:ext uri="{BB962C8B-B14F-4D97-AF65-F5344CB8AC3E}">
        <p14:creationId xmlns:p14="http://schemas.microsoft.com/office/powerpoint/2010/main" val="3787975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Suitable number of cores</a:t>
            </a:r>
            <a:endParaRPr lang="en-US" dirty="0"/>
          </a:p>
        </p:txBody>
      </p:sp>
      <p:sp>
        <p:nvSpPr>
          <p:cNvPr id="3" name="Content Placeholder 2"/>
          <p:cNvSpPr>
            <a:spLocks noGrp="1"/>
          </p:cNvSpPr>
          <p:nvPr>
            <p:ph idx="1"/>
          </p:nvPr>
        </p:nvSpPr>
        <p:spPr/>
        <p:txBody>
          <a:bodyPr/>
          <a:lstStyle/>
          <a:p>
            <a:pPr lvl="0"/>
            <a:r>
              <a:rPr lang="en-US" dirty="0" smtClean="0"/>
              <a:t>So which flavor is suitable for your purposes? How many cores will you need?</a:t>
            </a:r>
          </a:p>
          <a:p>
            <a:pPr lvl="0"/>
            <a:r>
              <a:rPr lang="en-US" dirty="0" smtClean="0"/>
              <a:t>You will have to </a:t>
            </a:r>
            <a:r>
              <a:rPr lang="en-US" b="1" dirty="0" smtClean="0">
                <a:sym typeface="Helvetica"/>
              </a:rPr>
              <a:t>take a closer look at your application</a:t>
            </a:r>
            <a:r>
              <a:rPr lang="en-US" dirty="0" smtClean="0"/>
              <a:t> to find out how much you can benefit from several cores. </a:t>
            </a:r>
          </a:p>
          <a:p>
            <a:pPr lvl="1"/>
            <a:r>
              <a:rPr lang="en-US" dirty="0" smtClean="0"/>
              <a:t>Some applications are </a:t>
            </a:r>
            <a:r>
              <a:rPr lang="en-US" b="1" dirty="0" smtClean="0"/>
              <a:t>single-threaded</a:t>
            </a:r>
            <a:r>
              <a:rPr lang="en-US" dirty="0" smtClean="0"/>
              <a:t>—you won’t benefit from more than 1 core.</a:t>
            </a:r>
          </a:p>
          <a:p>
            <a:pPr lvl="1"/>
            <a:r>
              <a:rPr lang="en-US" dirty="0" smtClean="0"/>
              <a:t>Others are </a:t>
            </a:r>
            <a:r>
              <a:rPr lang="en-US" b="1" dirty="0" smtClean="0"/>
              <a:t>multi-threaded</a:t>
            </a:r>
            <a:r>
              <a:rPr lang="en-US" dirty="0" smtClean="0"/>
              <a:t>—you may benefit from several cores.</a:t>
            </a:r>
          </a:p>
          <a:p>
            <a:endParaRPr lang="en-US" dirty="0"/>
          </a:p>
        </p:txBody>
      </p:sp>
    </p:spTree>
    <p:extLst>
      <p:ext uri="{BB962C8B-B14F-4D97-AF65-F5344CB8AC3E}">
        <p14:creationId xmlns:p14="http://schemas.microsoft.com/office/powerpoint/2010/main" val="313754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Suitable number of cores</a:t>
            </a:r>
            <a:endParaRPr lang="en-US" dirty="0"/>
          </a:p>
        </p:txBody>
      </p:sp>
      <p:sp>
        <p:nvSpPr>
          <p:cNvPr id="3" name="Content Placeholder 2"/>
          <p:cNvSpPr>
            <a:spLocks noGrp="1"/>
          </p:cNvSpPr>
          <p:nvPr>
            <p:ph idx="1"/>
          </p:nvPr>
        </p:nvSpPr>
        <p:spPr/>
        <p:txBody>
          <a:bodyPr/>
          <a:lstStyle/>
          <a:p>
            <a:pPr lvl="0"/>
            <a:r>
              <a:rPr lang="en-US" dirty="0" smtClean="0"/>
              <a:t>A multi-threaded application supports a certain number of </a:t>
            </a:r>
            <a:r>
              <a:rPr lang="en-US" b="1" dirty="0" smtClean="0">
                <a:sym typeface="Helvetica"/>
              </a:rPr>
              <a:t>threads</a:t>
            </a:r>
            <a:r>
              <a:rPr lang="en-US" dirty="0" smtClean="0"/>
              <a:t>. </a:t>
            </a:r>
          </a:p>
          <a:p>
            <a:pPr lvl="0"/>
            <a:r>
              <a:rPr lang="en-US" dirty="0" smtClean="0"/>
              <a:t>A </a:t>
            </a:r>
            <a:r>
              <a:rPr lang="en-US" i="1" dirty="0" smtClean="0"/>
              <a:t>thread</a:t>
            </a:r>
            <a:r>
              <a:rPr lang="en-US" dirty="0" smtClean="0"/>
              <a:t> is essentially a parallel process.</a:t>
            </a:r>
          </a:p>
          <a:p>
            <a:pPr lvl="0"/>
            <a:r>
              <a:rPr lang="en-US" dirty="0" smtClean="0"/>
              <a:t>Depending on how many threads your application uses, you may benefit from </a:t>
            </a:r>
            <a:r>
              <a:rPr lang="en-US" b="1" dirty="0" smtClean="0">
                <a:sym typeface="Helvetica"/>
              </a:rPr>
              <a:t>maximum one core per thread</a:t>
            </a:r>
            <a:r>
              <a:rPr lang="en-US" dirty="0" smtClean="0"/>
              <a:t>.</a:t>
            </a:r>
          </a:p>
          <a:p>
            <a:endParaRPr lang="en-US" dirty="0"/>
          </a:p>
        </p:txBody>
      </p:sp>
    </p:spTree>
    <p:extLst>
      <p:ext uri="{BB962C8B-B14F-4D97-AF65-F5344CB8AC3E}">
        <p14:creationId xmlns:p14="http://schemas.microsoft.com/office/powerpoint/2010/main" val="1191012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Suitable number of cores</a:t>
            </a:r>
            <a:endParaRPr lang="en-US" dirty="0"/>
          </a:p>
        </p:txBody>
      </p:sp>
      <p:sp>
        <p:nvSpPr>
          <p:cNvPr id="3" name="Content Placeholder 2"/>
          <p:cNvSpPr>
            <a:spLocks noGrp="1"/>
          </p:cNvSpPr>
          <p:nvPr>
            <p:ph idx="1"/>
          </p:nvPr>
        </p:nvSpPr>
        <p:spPr>
          <a:xfrm>
            <a:off x="498475" y="1981200"/>
            <a:ext cx="4087858" cy="4144963"/>
          </a:xfrm>
        </p:spPr>
        <p:txBody>
          <a:bodyPr>
            <a:normAutofit fontScale="92500"/>
          </a:bodyPr>
          <a:lstStyle/>
          <a:p>
            <a:pPr marL="0" lvl="0" indent="0">
              <a:buNone/>
            </a:pPr>
            <a:r>
              <a:rPr lang="en-US" u="sng" dirty="0" smtClean="0"/>
              <a:t>Example:</a:t>
            </a:r>
          </a:p>
          <a:p>
            <a:pPr lvl="0"/>
            <a:r>
              <a:rPr lang="en-US" dirty="0" smtClean="0"/>
              <a:t>An application supports </a:t>
            </a:r>
            <a:r>
              <a:rPr lang="en-US" dirty="0" smtClean="0">
                <a:sym typeface="Helvetica"/>
              </a:rPr>
              <a:t>6 threads</a:t>
            </a:r>
            <a:r>
              <a:rPr lang="en-US" dirty="0" smtClean="0"/>
              <a:t>.</a:t>
            </a:r>
          </a:p>
          <a:p>
            <a:pPr lvl="0"/>
            <a:r>
              <a:rPr lang="en-US" dirty="0" smtClean="0"/>
              <a:t>Choosing </a:t>
            </a:r>
            <a:r>
              <a:rPr lang="en-US" dirty="0" smtClean="0">
                <a:sym typeface="Helvetica"/>
              </a:rPr>
              <a:t>6 cores</a:t>
            </a:r>
            <a:r>
              <a:rPr lang="en-US" dirty="0" smtClean="0"/>
              <a:t> gives you the </a:t>
            </a:r>
            <a:r>
              <a:rPr lang="en-US" dirty="0" smtClean="0">
                <a:sym typeface="Helvetica"/>
              </a:rPr>
              <a:t>maximum performance</a:t>
            </a:r>
            <a:r>
              <a:rPr lang="en-US" dirty="0" smtClean="0"/>
              <a:t>, as each thread uses one full core.</a:t>
            </a:r>
          </a:p>
          <a:p>
            <a:pPr lvl="0"/>
            <a:r>
              <a:rPr lang="en-US" dirty="0" smtClean="0"/>
              <a:t>Choosing </a:t>
            </a:r>
            <a:r>
              <a:rPr lang="en-US" dirty="0" smtClean="0">
                <a:sym typeface="Helvetica"/>
              </a:rPr>
              <a:t>2 cores</a:t>
            </a:r>
            <a:r>
              <a:rPr lang="en-US" dirty="0" smtClean="0"/>
              <a:t> will distribute the work of the 6 threads onto the 2 cores: The application runs at </a:t>
            </a:r>
            <a:r>
              <a:rPr lang="en-US" dirty="0" smtClean="0">
                <a:sym typeface="Helvetica"/>
              </a:rPr>
              <a:t>1/3 of maximum performance</a:t>
            </a:r>
            <a:r>
              <a:rPr lang="en-US" dirty="0" smtClean="0"/>
              <a:t> (2 cores divided by 6 threads).</a:t>
            </a:r>
          </a:p>
          <a:p>
            <a:endParaRPr lang="en-US" dirty="0"/>
          </a:p>
        </p:txBody>
      </p:sp>
      <p:pic>
        <p:nvPicPr>
          <p:cNvPr id="6" name="Picture 5" descr="MultiThread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6333" y="1981200"/>
            <a:ext cx="3748429" cy="3628688"/>
          </a:xfrm>
          <a:prstGeom prst="rect">
            <a:avLst/>
          </a:prstGeom>
        </p:spPr>
      </p:pic>
    </p:spTree>
    <p:extLst>
      <p:ext uri="{BB962C8B-B14F-4D97-AF65-F5344CB8AC3E}">
        <p14:creationId xmlns:p14="http://schemas.microsoft.com/office/powerpoint/2010/main" val="2680417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Storage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The most commonly used storage systems are:</a:t>
            </a:r>
          </a:p>
          <a:p>
            <a:pPr marL="457200" lvl="0" indent="-457200">
              <a:buFont typeface="+mj-lt"/>
              <a:buAutoNum type="arabicParenR"/>
            </a:pPr>
            <a:r>
              <a:rPr lang="en-US" b="1" dirty="0" smtClean="0">
                <a:sym typeface="Helvetica"/>
              </a:rPr>
              <a:t>Filesystem storage</a:t>
            </a:r>
          </a:p>
          <a:p>
            <a:pPr lvl="1"/>
            <a:r>
              <a:rPr lang="en-US" dirty="0" smtClean="0"/>
              <a:t>Commonly deployed as Network Attached Storage (NAS).</a:t>
            </a:r>
          </a:p>
          <a:p>
            <a:pPr lvl="1"/>
            <a:r>
              <a:rPr lang="en-US" dirty="0" smtClean="0"/>
              <a:t>Great for transfer of individual files over a network</a:t>
            </a:r>
          </a:p>
          <a:p>
            <a:pPr lvl="1"/>
            <a:r>
              <a:rPr lang="en-US" dirty="0" smtClean="0"/>
              <a:t>Works well on a local network for a large number of files, but not so well over the Internet, and managing billions of files.</a:t>
            </a:r>
          </a:p>
          <a:p>
            <a:pPr marL="0" indent="0">
              <a:buNone/>
            </a:pPr>
            <a:endParaRPr lang="en-US" dirty="0"/>
          </a:p>
        </p:txBody>
      </p:sp>
    </p:spTree>
    <p:extLst>
      <p:ext uri="{BB962C8B-B14F-4D97-AF65-F5344CB8AC3E}">
        <p14:creationId xmlns:p14="http://schemas.microsoft.com/office/powerpoint/2010/main" val="2523583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Suitable number of cores</a:t>
            </a:r>
            <a:endParaRPr lang="en-US" dirty="0"/>
          </a:p>
        </p:txBody>
      </p:sp>
      <p:sp>
        <p:nvSpPr>
          <p:cNvPr id="3" name="Content Placeholder 2"/>
          <p:cNvSpPr>
            <a:spLocks noGrp="1"/>
          </p:cNvSpPr>
          <p:nvPr>
            <p:ph idx="1"/>
          </p:nvPr>
        </p:nvSpPr>
        <p:spPr/>
        <p:txBody>
          <a:bodyPr/>
          <a:lstStyle/>
          <a:p>
            <a:pPr lvl="0"/>
            <a:r>
              <a:rPr lang="en-US" dirty="0" smtClean="0"/>
              <a:t>Some applications use </a:t>
            </a:r>
            <a:r>
              <a:rPr lang="en-US" b="1" dirty="0" smtClean="0">
                <a:sym typeface="Helvetica"/>
              </a:rPr>
              <a:t>OpenMP</a:t>
            </a:r>
            <a:r>
              <a:rPr lang="en-US" dirty="0" smtClean="0"/>
              <a:t>, meaning they are multi-threaded.</a:t>
            </a:r>
          </a:p>
          <a:p>
            <a:pPr lvl="0"/>
            <a:r>
              <a:rPr lang="en-US" i="1" dirty="0" smtClean="0"/>
              <a:t>OpenMP</a:t>
            </a:r>
            <a:r>
              <a:rPr lang="en-US" dirty="0" smtClean="0"/>
              <a:t> is an API that can be used for multi-thread handling on </a:t>
            </a:r>
            <a:r>
              <a:rPr lang="en-US" b="1" dirty="0" smtClean="0">
                <a:sym typeface="Helvetica"/>
              </a:rPr>
              <a:t>shared memory systems</a:t>
            </a:r>
            <a:r>
              <a:rPr lang="en-US" dirty="0" smtClean="0">
                <a:sym typeface="Helvetica"/>
              </a:rPr>
              <a:t> </a:t>
            </a:r>
            <a:r>
              <a:rPr lang="en-US" dirty="0" smtClean="0"/>
              <a:t>(all CPUs access the same memory).</a:t>
            </a:r>
          </a:p>
          <a:p>
            <a:pPr lvl="0"/>
            <a:r>
              <a:rPr lang="en-US" i="1" dirty="0" smtClean="0"/>
              <a:t>OpenMP</a:t>
            </a:r>
            <a:r>
              <a:rPr lang="en-US" dirty="0" smtClean="0"/>
              <a:t> is slightly more automated than low-level thread libraries as </a:t>
            </a:r>
            <a:r>
              <a:rPr lang="en-US" dirty="0" err="1" smtClean="0"/>
              <a:t>pthread</a:t>
            </a:r>
            <a:r>
              <a:rPr lang="en-US" dirty="0" smtClean="0"/>
              <a:t>.</a:t>
            </a:r>
          </a:p>
          <a:p>
            <a:pPr lvl="0"/>
            <a:r>
              <a:rPr lang="en-US" dirty="0" smtClean="0"/>
              <a:t>If your application uses </a:t>
            </a:r>
            <a:r>
              <a:rPr lang="en-US" i="1" dirty="0" smtClean="0"/>
              <a:t>OpenMP</a:t>
            </a:r>
            <a:r>
              <a:rPr lang="en-US" dirty="0" smtClean="0"/>
              <a:t>, same guideline about the number of cores hold: Choose one core or less per supported </a:t>
            </a:r>
            <a:r>
              <a:rPr lang="en-US" i="1" dirty="0" smtClean="0"/>
              <a:t>thread</a:t>
            </a:r>
            <a:r>
              <a:rPr lang="en-US" dirty="0" smtClean="0"/>
              <a:t>.</a:t>
            </a:r>
          </a:p>
          <a:p>
            <a:endParaRPr lang="en-US" dirty="0"/>
          </a:p>
        </p:txBody>
      </p:sp>
    </p:spTree>
    <p:extLst>
      <p:ext uri="{BB962C8B-B14F-4D97-AF65-F5344CB8AC3E}">
        <p14:creationId xmlns:p14="http://schemas.microsoft.com/office/powerpoint/2010/main" val="350518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Suitable number of VMs</a:t>
            </a:r>
            <a:endParaRPr lang="en-US" dirty="0"/>
          </a:p>
        </p:txBody>
      </p:sp>
      <p:sp>
        <p:nvSpPr>
          <p:cNvPr id="3" name="Content Placeholder 2"/>
          <p:cNvSpPr>
            <a:spLocks noGrp="1"/>
          </p:cNvSpPr>
          <p:nvPr>
            <p:ph idx="1"/>
          </p:nvPr>
        </p:nvSpPr>
        <p:spPr>
          <a:xfrm>
            <a:off x="498474" y="1981200"/>
            <a:ext cx="3382269" cy="4144963"/>
          </a:xfrm>
        </p:spPr>
        <p:txBody>
          <a:bodyPr/>
          <a:lstStyle/>
          <a:p>
            <a:pPr lvl="0"/>
            <a:r>
              <a:rPr lang="en-US" i="1" dirty="0" smtClean="0"/>
              <a:t>Horizontal scalability </a:t>
            </a:r>
            <a:r>
              <a:rPr lang="en-US" dirty="0" smtClean="0"/>
              <a:t>was introduced in Module 4.</a:t>
            </a:r>
          </a:p>
          <a:p>
            <a:pPr lvl="1"/>
            <a:r>
              <a:rPr lang="en-US" dirty="0" smtClean="0"/>
              <a:t>entails that you may run several instances of your application on separate virtual machines</a:t>
            </a:r>
          </a:p>
          <a:p>
            <a:pPr lvl="0"/>
            <a:r>
              <a:rPr lang="en-US" dirty="0" smtClean="0"/>
              <a:t>But how many instances will you benefit from?</a:t>
            </a:r>
          </a:p>
          <a:p>
            <a:endParaRPr lang="en-US" dirty="0"/>
          </a:p>
        </p:txBody>
      </p:sp>
      <p:pic>
        <p:nvPicPr>
          <p:cNvPr id="6" name="Picture 5" descr="HorizontalSca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0743" y="1981200"/>
            <a:ext cx="4174044" cy="3809100"/>
          </a:xfrm>
          <a:prstGeom prst="rect">
            <a:avLst/>
          </a:prstGeom>
        </p:spPr>
      </p:pic>
    </p:spTree>
    <p:extLst>
      <p:ext uri="{BB962C8B-B14F-4D97-AF65-F5344CB8AC3E}">
        <p14:creationId xmlns:p14="http://schemas.microsoft.com/office/powerpoint/2010/main" val="2120556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Suitable number of VMs</a:t>
            </a:r>
            <a:endParaRPr lang="en-US" dirty="0"/>
          </a:p>
        </p:txBody>
      </p:sp>
      <p:sp>
        <p:nvSpPr>
          <p:cNvPr id="3" name="Content Placeholder 2"/>
          <p:cNvSpPr>
            <a:spLocks noGrp="1"/>
          </p:cNvSpPr>
          <p:nvPr>
            <p:ph idx="1"/>
          </p:nvPr>
        </p:nvSpPr>
        <p:spPr>
          <a:xfrm>
            <a:off x="498474" y="1981201"/>
            <a:ext cx="7556313" cy="1070720"/>
          </a:xfrm>
        </p:spPr>
        <p:txBody>
          <a:bodyPr/>
          <a:lstStyle/>
          <a:p>
            <a:pPr lvl="0"/>
            <a:r>
              <a:rPr lang="en-US" dirty="0" smtClean="0"/>
              <a:t>You </a:t>
            </a:r>
            <a:r>
              <a:rPr lang="en-US" b="1" dirty="0" smtClean="0"/>
              <a:t>can </a:t>
            </a:r>
            <a:r>
              <a:rPr lang="en-US" b="1" dirty="0" smtClean="0">
                <a:sym typeface="Helvetica"/>
              </a:rPr>
              <a:t>partition the data set or problem</a:t>
            </a:r>
            <a:r>
              <a:rPr lang="en-US" dirty="0" smtClean="0"/>
              <a:t>. How many instances you benefit from, depends on how the problem can be split.</a:t>
            </a:r>
          </a:p>
          <a:p>
            <a:pPr lvl="0"/>
            <a:endParaRPr lang="en-US" dirty="0" smtClean="0"/>
          </a:p>
          <a:p>
            <a:pPr lvl="0"/>
            <a:endParaRPr lang="en-US" dirty="0" smtClean="0"/>
          </a:p>
          <a:p>
            <a:pPr lvl="0"/>
            <a:endParaRPr lang="en-US" dirty="0" smtClean="0"/>
          </a:p>
          <a:p>
            <a:pPr lvl="0"/>
            <a:endParaRPr lang="en-US" dirty="0" smtClean="0"/>
          </a:p>
          <a:p>
            <a:pPr lvl="0"/>
            <a:endParaRPr lang="en-US" dirty="0" smtClean="0"/>
          </a:p>
          <a:p>
            <a:endParaRPr lang="en-US" dirty="0"/>
          </a:p>
        </p:txBody>
      </p:sp>
      <p:pic>
        <p:nvPicPr>
          <p:cNvPr id="6" name="Picture 5" descr="SplitProblemData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3291" y="3051921"/>
            <a:ext cx="5168444" cy="3281938"/>
          </a:xfrm>
          <a:prstGeom prst="rect">
            <a:avLst/>
          </a:prstGeom>
        </p:spPr>
      </p:pic>
    </p:spTree>
    <p:extLst>
      <p:ext uri="{BB962C8B-B14F-4D97-AF65-F5344CB8AC3E}">
        <p14:creationId xmlns:p14="http://schemas.microsoft.com/office/powerpoint/2010/main" val="864751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Suitable number of VMs</a:t>
            </a:r>
            <a:endParaRPr lang="en-US" dirty="0"/>
          </a:p>
        </p:txBody>
      </p:sp>
      <p:sp>
        <p:nvSpPr>
          <p:cNvPr id="3" name="Content Placeholder 2"/>
          <p:cNvSpPr>
            <a:spLocks noGrp="1"/>
          </p:cNvSpPr>
          <p:nvPr>
            <p:ph idx="1"/>
          </p:nvPr>
        </p:nvSpPr>
        <p:spPr/>
        <p:txBody>
          <a:bodyPr/>
          <a:lstStyle/>
          <a:p>
            <a:pPr marL="0" lvl="0" indent="0">
              <a:buNone/>
            </a:pPr>
            <a:r>
              <a:rPr lang="en-US" dirty="0" smtClean="0"/>
              <a:t>A software framework like </a:t>
            </a:r>
            <a:r>
              <a:rPr lang="en-US" i="1" dirty="0" smtClean="0"/>
              <a:t>MapReduce</a:t>
            </a:r>
            <a:r>
              <a:rPr lang="en-US" dirty="0" smtClean="0"/>
              <a:t> can be used to split and dispatch your problem set.</a:t>
            </a:r>
          </a:p>
          <a:p>
            <a:pPr lvl="0"/>
            <a:r>
              <a:rPr lang="en-US" i="1" dirty="0" smtClean="0"/>
              <a:t>MapReduce</a:t>
            </a:r>
            <a:r>
              <a:rPr lang="en-US" dirty="0" smtClean="0"/>
              <a:t> is a framework for processing parallelizable problems across huge datasets using a large number of computers (nodes). </a:t>
            </a:r>
          </a:p>
          <a:p>
            <a:pPr lvl="0"/>
            <a:r>
              <a:rPr lang="en-US" dirty="0" smtClean="0"/>
              <a:t>For use with OpenStack, you may </a:t>
            </a:r>
            <a:r>
              <a:rPr lang="en-US" i="1" dirty="0" smtClean="0"/>
              <a:t>Apache Hadoop </a:t>
            </a:r>
            <a:r>
              <a:rPr lang="en-US" dirty="0" smtClean="0"/>
              <a:t>(industry standard and widely adopted </a:t>
            </a:r>
            <a:r>
              <a:rPr lang="en-US" i="1" dirty="0" smtClean="0"/>
              <a:t>MapReduce</a:t>
            </a:r>
            <a:r>
              <a:rPr lang="en-US" dirty="0" smtClean="0"/>
              <a:t> implementation) through the OpenStack </a:t>
            </a:r>
            <a:r>
              <a:rPr lang="en-US" i="1" dirty="0" smtClean="0"/>
              <a:t>Sahara</a:t>
            </a:r>
            <a:r>
              <a:rPr lang="en-US" dirty="0" smtClean="0"/>
              <a:t> Project.</a:t>
            </a:r>
          </a:p>
          <a:p>
            <a:endParaRPr lang="en-US" dirty="0"/>
          </a:p>
        </p:txBody>
      </p:sp>
    </p:spTree>
    <p:extLst>
      <p:ext uri="{BB962C8B-B14F-4D97-AF65-F5344CB8AC3E}">
        <p14:creationId xmlns:p14="http://schemas.microsoft.com/office/powerpoint/2010/main" val="1687341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Suitable number of VMs</a:t>
            </a:r>
            <a:endParaRPr lang="en-US" dirty="0"/>
          </a:p>
        </p:txBody>
      </p:sp>
      <p:sp>
        <p:nvSpPr>
          <p:cNvPr id="3" name="Content Placeholder 2"/>
          <p:cNvSpPr>
            <a:spLocks noGrp="1"/>
          </p:cNvSpPr>
          <p:nvPr>
            <p:ph idx="1"/>
          </p:nvPr>
        </p:nvSpPr>
        <p:spPr/>
        <p:txBody>
          <a:bodyPr/>
          <a:lstStyle/>
          <a:p>
            <a:pPr marL="0" lvl="0" indent="0">
              <a:buNone/>
            </a:pPr>
            <a:r>
              <a:rPr lang="en-US" dirty="0" smtClean="0"/>
              <a:t>But do you actually benefit from several VMs? There are limitations and trade-offs:</a:t>
            </a:r>
          </a:p>
          <a:p>
            <a:pPr lvl="0"/>
            <a:r>
              <a:rPr lang="en-US" dirty="0" smtClean="0"/>
              <a:t>Into how many pieces can the data or problem be split?</a:t>
            </a:r>
          </a:p>
          <a:p>
            <a:pPr lvl="0"/>
            <a:r>
              <a:rPr lang="en-US" dirty="0" smtClean="0"/>
              <a:t>Consider the computation and communication demands for distribution.</a:t>
            </a:r>
          </a:p>
          <a:p>
            <a:pPr lvl="0"/>
            <a:r>
              <a:rPr lang="en-US" dirty="0" smtClean="0"/>
              <a:t>Does the process of splitting outweigh the time to solve the problem itself? Does the splitting “pay off”?</a:t>
            </a:r>
          </a:p>
          <a:p>
            <a:pPr lvl="0"/>
            <a:r>
              <a:rPr lang="en-US" dirty="0" smtClean="0"/>
              <a:t>How many instances do you have at your disposal?</a:t>
            </a:r>
          </a:p>
          <a:p>
            <a:endParaRPr lang="en-US" dirty="0"/>
          </a:p>
        </p:txBody>
      </p:sp>
    </p:spTree>
    <p:extLst>
      <p:ext uri="{BB962C8B-B14F-4D97-AF65-F5344CB8AC3E}">
        <p14:creationId xmlns:p14="http://schemas.microsoft.com/office/powerpoint/2010/main" val="317922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Suitable number of VMs</a:t>
            </a:r>
            <a:endParaRPr lang="en-US" dirty="0"/>
          </a:p>
        </p:txBody>
      </p:sp>
      <p:sp>
        <p:nvSpPr>
          <p:cNvPr id="3" name="Content Placeholder 2"/>
          <p:cNvSpPr>
            <a:spLocks noGrp="1"/>
          </p:cNvSpPr>
          <p:nvPr>
            <p:ph idx="1"/>
          </p:nvPr>
        </p:nvSpPr>
        <p:spPr/>
        <p:txBody>
          <a:bodyPr/>
          <a:lstStyle/>
          <a:p>
            <a:pPr marL="0" lvl="0" indent="0">
              <a:buNone/>
            </a:pPr>
            <a:r>
              <a:rPr lang="en-US" dirty="0" smtClean="0"/>
              <a:t>Sometimes, you just need to </a:t>
            </a:r>
            <a:r>
              <a:rPr lang="en-US" b="1" dirty="0" smtClean="0"/>
              <a:t>replicate</a:t>
            </a:r>
            <a:r>
              <a:rPr lang="en-US" dirty="0" smtClean="0"/>
              <a:t> your resources, </a:t>
            </a:r>
            <a:r>
              <a:rPr lang="en-US" b="1" dirty="0" smtClean="0"/>
              <a:t>or</a:t>
            </a:r>
            <a:r>
              <a:rPr lang="en-US" dirty="0" smtClean="0"/>
              <a:t> </a:t>
            </a:r>
            <a:r>
              <a:rPr lang="en-US" b="1" dirty="0" smtClean="0">
                <a:sym typeface="Helvetica"/>
              </a:rPr>
              <a:t>auto-scale your resources</a:t>
            </a:r>
            <a:r>
              <a:rPr lang="en-US" dirty="0" smtClean="0"/>
              <a:t>, at times when heavy workloads are experienced. </a:t>
            </a:r>
          </a:p>
          <a:p>
            <a:pPr lvl="0"/>
            <a:r>
              <a:rPr lang="en-US" dirty="0" smtClean="0"/>
              <a:t>Example: When a Web-server is used at full capacity, a second (third, etc.) is automatically launched to distribute the workload.</a:t>
            </a:r>
          </a:p>
          <a:p>
            <a:endParaRPr lang="en-US" dirty="0"/>
          </a:p>
        </p:txBody>
      </p:sp>
    </p:spTree>
    <p:extLst>
      <p:ext uri="{BB962C8B-B14F-4D97-AF65-F5344CB8AC3E}">
        <p14:creationId xmlns:p14="http://schemas.microsoft.com/office/powerpoint/2010/main" val="1435692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Suitable number of VMs</a:t>
            </a:r>
            <a:endParaRPr lang="en-US" dirty="0"/>
          </a:p>
        </p:txBody>
      </p:sp>
      <p:sp>
        <p:nvSpPr>
          <p:cNvPr id="3" name="Content Placeholder 2"/>
          <p:cNvSpPr>
            <a:spLocks noGrp="1"/>
          </p:cNvSpPr>
          <p:nvPr>
            <p:ph idx="1"/>
          </p:nvPr>
        </p:nvSpPr>
        <p:spPr/>
        <p:txBody>
          <a:bodyPr/>
          <a:lstStyle/>
          <a:p>
            <a:pPr marL="0" lvl="0" indent="0">
              <a:buNone/>
            </a:pPr>
            <a:r>
              <a:rPr lang="en-US" dirty="0" smtClean="0"/>
              <a:t>The OpenStack framework provides a means to “orchestrate” your resources with the </a:t>
            </a:r>
            <a:r>
              <a:rPr lang="en-US" b="1" i="1" dirty="0" smtClean="0">
                <a:sym typeface="Helvetica"/>
              </a:rPr>
              <a:t>Heat</a:t>
            </a:r>
            <a:r>
              <a:rPr lang="en-US" dirty="0" smtClean="0"/>
              <a:t> engine:</a:t>
            </a:r>
          </a:p>
          <a:p>
            <a:pPr lvl="0"/>
            <a:r>
              <a:rPr lang="en-US" dirty="0" smtClean="0"/>
              <a:t>You specify a </a:t>
            </a:r>
            <a:r>
              <a:rPr lang="en-US" i="1" dirty="0" smtClean="0"/>
              <a:t>template</a:t>
            </a:r>
            <a:r>
              <a:rPr lang="en-US" dirty="0" smtClean="0"/>
              <a:t> which describes which resources to launch. </a:t>
            </a:r>
          </a:p>
          <a:p>
            <a:pPr lvl="0"/>
            <a:r>
              <a:rPr lang="en-US" dirty="0" smtClean="0"/>
              <a:t>Heat then manages the entire lifecycle of your infrastructure and applications.</a:t>
            </a:r>
          </a:p>
          <a:p>
            <a:pPr lvl="0"/>
            <a:r>
              <a:rPr lang="en-US" b="1" dirty="0" smtClean="0"/>
              <a:t>Heat Auto-scaling</a:t>
            </a:r>
            <a:r>
              <a:rPr lang="en-US" dirty="0" smtClean="0"/>
              <a:t>: You can define “Alarms” which trigger resource management actions (e.g. scaling up).</a:t>
            </a:r>
          </a:p>
          <a:p>
            <a:endParaRPr lang="en-US" dirty="0"/>
          </a:p>
        </p:txBody>
      </p:sp>
    </p:spTree>
    <p:extLst>
      <p:ext uri="{BB962C8B-B14F-4D97-AF65-F5344CB8AC3E}">
        <p14:creationId xmlns:p14="http://schemas.microsoft.com/office/powerpoint/2010/main" val="4125305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Suitable number of VMs</a:t>
            </a:r>
            <a:endParaRPr lang="en-US" dirty="0"/>
          </a:p>
        </p:txBody>
      </p:sp>
      <p:sp>
        <p:nvSpPr>
          <p:cNvPr id="3" name="Content Placeholder 2"/>
          <p:cNvSpPr>
            <a:spLocks noGrp="1"/>
          </p:cNvSpPr>
          <p:nvPr>
            <p:ph idx="1"/>
          </p:nvPr>
        </p:nvSpPr>
        <p:spPr/>
        <p:txBody>
          <a:bodyPr>
            <a:normAutofit lnSpcReduction="10000"/>
          </a:bodyPr>
          <a:lstStyle/>
          <a:p>
            <a:pPr marL="0" lvl="0" indent="0">
              <a:buNone/>
            </a:pPr>
            <a:r>
              <a:rPr lang="en-US" dirty="0" smtClean="0"/>
              <a:t>Or your application may be </a:t>
            </a:r>
            <a:r>
              <a:rPr lang="en-US" b="1" dirty="0" smtClean="0"/>
              <a:t>using </a:t>
            </a:r>
            <a:r>
              <a:rPr lang="en-US" b="1" dirty="0" smtClean="0">
                <a:sym typeface="Helvetica"/>
              </a:rPr>
              <a:t>MPI (Message Passing Interface)</a:t>
            </a:r>
            <a:r>
              <a:rPr lang="en-US" dirty="0" smtClean="0"/>
              <a:t>, which makes it potentially eligible for parallel processing:</a:t>
            </a:r>
          </a:p>
          <a:p>
            <a:pPr lvl="0"/>
            <a:r>
              <a:rPr lang="en-US" dirty="0" smtClean="0"/>
              <a:t>MPI is a technique which is widely spread in parallel programming. </a:t>
            </a:r>
          </a:p>
          <a:p>
            <a:pPr lvl="0"/>
            <a:r>
              <a:rPr lang="en-US" dirty="0" smtClean="0"/>
              <a:t>With MPI, you can spread the processing of your application over several instances. </a:t>
            </a:r>
          </a:p>
          <a:p>
            <a:pPr lvl="0"/>
            <a:r>
              <a:rPr lang="en-US" dirty="0" smtClean="0"/>
              <a:t>The applications running on the instances communicate over the network to </a:t>
            </a:r>
            <a:r>
              <a:rPr lang="en-US" dirty="0" err="1" smtClean="0"/>
              <a:t>synchronise</a:t>
            </a:r>
            <a:r>
              <a:rPr lang="en-US" dirty="0" smtClean="0"/>
              <a:t> their processes—this depends on what the application is trying to do. Therefore, </a:t>
            </a:r>
            <a:r>
              <a:rPr lang="en-US" dirty="0" err="1" smtClean="0"/>
              <a:t>synchronisation</a:t>
            </a:r>
            <a:r>
              <a:rPr lang="en-US" dirty="0" smtClean="0"/>
              <a:t> has to be built into the program code.</a:t>
            </a:r>
          </a:p>
          <a:p>
            <a:endParaRPr lang="en-US" dirty="0"/>
          </a:p>
        </p:txBody>
      </p:sp>
    </p:spTree>
    <p:extLst>
      <p:ext uri="{BB962C8B-B14F-4D97-AF65-F5344CB8AC3E}">
        <p14:creationId xmlns:p14="http://schemas.microsoft.com/office/powerpoint/2010/main" val="3089765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Suitable number of VMs</a:t>
            </a:r>
            <a:endParaRPr lang="en-US" dirty="0"/>
          </a:p>
        </p:txBody>
      </p:sp>
      <p:sp>
        <p:nvSpPr>
          <p:cNvPr id="3" name="Content Placeholder 2"/>
          <p:cNvSpPr>
            <a:spLocks noGrp="1"/>
          </p:cNvSpPr>
          <p:nvPr>
            <p:ph idx="1"/>
          </p:nvPr>
        </p:nvSpPr>
        <p:spPr/>
        <p:txBody>
          <a:bodyPr>
            <a:normAutofit lnSpcReduction="10000"/>
          </a:bodyPr>
          <a:lstStyle/>
          <a:p>
            <a:pPr marL="0" lvl="0" indent="0">
              <a:buNone/>
            </a:pPr>
            <a:r>
              <a:rPr lang="en-US" dirty="0" smtClean="0"/>
              <a:t>Are applications using </a:t>
            </a:r>
            <a:r>
              <a:rPr lang="en-US" b="1" dirty="0" smtClean="0">
                <a:sym typeface="Helvetica"/>
              </a:rPr>
              <a:t>MPI</a:t>
            </a:r>
            <a:r>
              <a:rPr lang="en-US" dirty="0" smtClean="0">
                <a:sym typeface="Helvetica"/>
              </a:rPr>
              <a:t> </a:t>
            </a:r>
            <a:r>
              <a:rPr lang="en-US" dirty="0" smtClean="0"/>
              <a:t>suitable for the NeCTAR Cloud?</a:t>
            </a:r>
          </a:p>
          <a:p>
            <a:pPr lvl="0"/>
            <a:r>
              <a:rPr lang="en-US" dirty="0" smtClean="0"/>
              <a:t>You may benefit from several instances—however, your better choice may be to go for a HPC solution (see Module 4). </a:t>
            </a:r>
          </a:p>
          <a:p>
            <a:pPr lvl="0"/>
            <a:r>
              <a:rPr lang="en-US" dirty="0" smtClean="0"/>
              <a:t>MPI performs poorly on common OpenStack networks because communication between the nodes is slow.</a:t>
            </a:r>
          </a:p>
          <a:p>
            <a:pPr lvl="0"/>
            <a:r>
              <a:rPr lang="en-US" dirty="0" smtClean="0"/>
              <a:t>MPI </a:t>
            </a:r>
            <a:r>
              <a:rPr lang="en-US" i="1" dirty="0" smtClean="0"/>
              <a:t>broadcast</a:t>
            </a:r>
            <a:r>
              <a:rPr lang="en-US" dirty="0" smtClean="0"/>
              <a:t> and </a:t>
            </a:r>
            <a:r>
              <a:rPr lang="en-US" i="1" dirty="0" smtClean="0"/>
              <a:t>multicast</a:t>
            </a:r>
            <a:r>
              <a:rPr lang="en-US" dirty="0" smtClean="0"/>
              <a:t> are not supported in OpenStack.</a:t>
            </a:r>
          </a:p>
          <a:p>
            <a:pPr lvl="0"/>
            <a:r>
              <a:rPr lang="en-US" dirty="0" smtClean="0"/>
              <a:t>If fast interconnects are not crucial, you can still benefit from running MPI programs in the Cloud, if your instances can communicate with each other over their fixed IPs and the used MPI ports.</a:t>
            </a:r>
          </a:p>
          <a:p>
            <a:endParaRPr lang="en-US" dirty="0"/>
          </a:p>
        </p:txBody>
      </p:sp>
    </p:spTree>
    <p:extLst>
      <p:ext uri="{BB962C8B-B14F-4D97-AF65-F5344CB8AC3E}">
        <p14:creationId xmlns:p14="http://schemas.microsoft.com/office/powerpoint/2010/main" val="18575423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Suitable number of VMs</a:t>
            </a:r>
            <a:endParaRPr lang="en-US" dirty="0"/>
          </a:p>
        </p:txBody>
      </p:sp>
      <p:sp>
        <p:nvSpPr>
          <p:cNvPr id="3" name="Content Placeholder 2"/>
          <p:cNvSpPr>
            <a:spLocks noGrp="1"/>
          </p:cNvSpPr>
          <p:nvPr>
            <p:ph idx="1"/>
          </p:nvPr>
        </p:nvSpPr>
        <p:spPr/>
        <p:txBody>
          <a:bodyPr/>
          <a:lstStyle/>
          <a:p>
            <a:pPr marL="0" lvl="0" indent="0">
              <a:buNone/>
            </a:pPr>
            <a:r>
              <a:rPr lang="en-US" dirty="0" smtClean="0"/>
              <a:t>In summary, you may use several instances, but it depends on the application whether this is beneficial.</a:t>
            </a:r>
          </a:p>
          <a:p>
            <a:pPr lvl="0"/>
            <a:r>
              <a:rPr lang="en-US" dirty="0" smtClean="0"/>
              <a:t>You may </a:t>
            </a:r>
            <a:r>
              <a:rPr lang="en-US" b="1" dirty="0" smtClean="0">
                <a:sym typeface="Helvetica"/>
              </a:rPr>
              <a:t>split the problem or data set</a:t>
            </a:r>
            <a:r>
              <a:rPr lang="en-US" b="1" dirty="0" smtClean="0"/>
              <a:t> </a:t>
            </a:r>
            <a:r>
              <a:rPr lang="en-US" dirty="0" smtClean="0"/>
              <a:t>and distribute it, for example using MapReduce frameworks.</a:t>
            </a:r>
          </a:p>
          <a:p>
            <a:pPr lvl="0"/>
            <a:r>
              <a:rPr lang="en-US" dirty="0" smtClean="0"/>
              <a:t>You may configure</a:t>
            </a:r>
            <a:r>
              <a:rPr lang="en-US" dirty="0" smtClean="0">
                <a:sym typeface="Helvetica"/>
              </a:rPr>
              <a:t> </a:t>
            </a:r>
            <a:r>
              <a:rPr lang="en-US" b="1" dirty="0" smtClean="0">
                <a:sym typeface="Helvetica"/>
              </a:rPr>
              <a:t>auto-scaling</a:t>
            </a:r>
            <a:r>
              <a:rPr lang="en-US" dirty="0" smtClean="0"/>
              <a:t> for your resources with Heat in order to adapt to current workload demands.</a:t>
            </a:r>
          </a:p>
          <a:p>
            <a:pPr lvl="0"/>
            <a:r>
              <a:rPr lang="en-US" dirty="0" smtClean="0"/>
              <a:t>You may be able to run your </a:t>
            </a:r>
            <a:r>
              <a:rPr lang="en-US" b="1" dirty="0" smtClean="0">
                <a:sym typeface="Helvetica"/>
              </a:rPr>
              <a:t>MPI application</a:t>
            </a:r>
            <a:r>
              <a:rPr lang="en-US" dirty="0" smtClean="0"/>
              <a:t> on the Cloud.</a:t>
            </a:r>
            <a:endParaRPr lang="en-US" dirty="0" smtClean="0">
              <a:sym typeface="Helvetica"/>
            </a:endParaRPr>
          </a:p>
          <a:p>
            <a:pPr marL="0" lvl="0" indent="0">
              <a:buNone/>
            </a:pPr>
            <a:r>
              <a:rPr lang="en-US" i="1" dirty="0" smtClean="0"/>
              <a:t>NOTE: </a:t>
            </a:r>
            <a:r>
              <a:rPr lang="en-US" dirty="0" smtClean="0"/>
              <a:t>The on-line course material provides a list of related literature for more details about parallel programming.</a:t>
            </a:r>
          </a:p>
          <a:p>
            <a:endParaRPr lang="en-US" dirty="0"/>
          </a:p>
        </p:txBody>
      </p:sp>
    </p:spTree>
    <p:extLst>
      <p:ext uri="{BB962C8B-B14F-4D97-AF65-F5344CB8AC3E}">
        <p14:creationId xmlns:p14="http://schemas.microsoft.com/office/powerpoint/2010/main" val="2662153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lstStyle/>
          <a:p>
            <a:pPr marL="457200" lvl="0" indent="-457200">
              <a:buFont typeface="+mj-lt"/>
              <a:buAutoNum type="arabicParenR" startAt="2"/>
            </a:pPr>
            <a:r>
              <a:rPr lang="en-US" b="1" dirty="0">
                <a:sym typeface="Helvetica"/>
              </a:rPr>
              <a:t>Block level storage</a:t>
            </a:r>
            <a:endParaRPr lang="en-US" b="1" dirty="0"/>
          </a:p>
          <a:p>
            <a:pPr lvl="1"/>
            <a:r>
              <a:rPr lang="en-US" dirty="0"/>
              <a:t>A Block is a chunk of data which may contain several files. </a:t>
            </a:r>
          </a:p>
          <a:p>
            <a:pPr lvl="1"/>
            <a:r>
              <a:rPr lang="en-US" dirty="0"/>
              <a:t>Appears to the system and the user as attached drives.</a:t>
            </a:r>
          </a:p>
          <a:p>
            <a:pPr lvl="1"/>
            <a:r>
              <a:rPr lang="en-US" dirty="0"/>
              <a:t>Required storage type for most applications, and for running things like databases</a:t>
            </a:r>
          </a:p>
          <a:p>
            <a:endParaRPr lang="en-US" dirty="0"/>
          </a:p>
        </p:txBody>
      </p:sp>
    </p:spTree>
    <p:extLst>
      <p:ext uri="{BB962C8B-B14F-4D97-AF65-F5344CB8AC3E}">
        <p14:creationId xmlns:p14="http://schemas.microsoft.com/office/powerpoint/2010/main" val="22122768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Closing note</a:t>
            </a:r>
            <a:endParaRPr lang="en-US" dirty="0"/>
          </a:p>
        </p:txBody>
      </p:sp>
      <p:sp>
        <p:nvSpPr>
          <p:cNvPr id="3" name="Content Placeholder 2"/>
          <p:cNvSpPr>
            <a:spLocks noGrp="1"/>
          </p:cNvSpPr>
          <p:nvPr>
            <p:ph idx="1"/>
          </p:nvPr>
        </p:nvSpPr>
        <p:spPr/>
        <p:txBody>
          <a:bodyPr/>
          <a:lstStyle/>
          <a:p>
            <a:pPr marL="0" lvl="0" indent="0">
              <a:buNone/>
            </a:pPr>
            <a:r>
              <a:rPr lang="en-US" dirty="0" smtClean="0"/>
              <a:t>And.. we’re done! You should now know about:</a:t>
            </a:r>
          </a:p>
          <a:p>
            <a:pPr lvl="0"/>
            <a:r>
              <a:rPr lang="en-US" dirty="0" smtClean="0"/>
              <a:t>The storage options available on the NeCTAR Cloud.</a:t>
            </a:r>
          </a:p>
          <a:p>
            <a:pPr lvl="0"/>
            <a:r>
              <a:rPr lang="en-US" dirty="0" smtClean="0"/>
              <a:t>How to find the optimal amount of cores for your application.</a:t>
            </a:r>
          </a:p>
          <a:p>
            <a:pPr lvl="0"/>
            <a:r>
              <a:rPr lang="en-US" dirty="0" smtClean="0"/>
              <a:t>Options to run your application across several instances.</a:t>
            </a:r>
          </a:p>
          <a:p>
            <a:pPr marL="0" lvl="0" indent="0">
              <a:buNone/>
            </a:pPr>
            <a:r>
              <a:rPr lang="en-US" b="1" dirty="0" smtClean="0">
                <a:sym typeface="Helvetica"/>
              </a:rPr>
              <a:t>Ready for more?</a:t>
            </a:r>
            <a:r>
              <a:rPr lang="en-US" b="1" dirty="0" smtClean="0"/>
              <a:t> </a:t>
            </a:r>
          </a:p>
          <a:p>
            <a:pPr marL="0" lvl="0" indent="0">
              <a:buNone/>
            </a:pPr>
            <a:r>
              <a:rPr lang="en-US" dirty="0" smtClean="0"/>
              <a:t>In the next Module, you will finally get some hands-on experience with using the NeCTAR Cloud!</a:t>
            </a:r>
          </a:p>
          <a:p>
            <a:endParaRPr lang="en-US" dirty="0"/>
          </a:p>
        </p:txBody>
      </p:sp>
    </p:spTree>
    <p:extLst>
      <p:ext uri="{BB962C8B-B14F-4D97-AF65-F5344CB8AC3E}">
        <p14:creationId xmlns:p14="http://schemas.microsoft.com/office/powerpoint/2010/main" val="1227860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Storage</a:t>
            </a:r>
            <a:endParaRPr lang="en-US" dirty="0"/>
          </a:p>
        </p:txBody>
      </p:sp>
      <p:sp>
        <p:nvSpPr>
          <p:cNvPr id="3" name="Content Placeholder 2"/>
          <p:cNvSpPr>
            <a:spLocks noGrp="1"/>
          </p:cNvSpPr>
          <p:nvPr>
            <p:ph idx="1"/>
          </p:nvPr>
        </p:nvSpPr>
        <p:spPr/>
        <p:txBody>
          <a:bodyPr/>
          <a:lstStyle/>
          <a:p>
            <a:pPr lvl="0"/>
            <a:r>
              <a:rPr lang="en-US" dirty="0" smtClean="0"/>
              <a:t>Both Filesystem and Block storage do not scale up well to a large number of files or large amounts of storage.</a:t>
            </a:r>
          </a:p>
          <a:p>
            <a:pPr lvl="0"/>
            <a:r>
              <a:rPr lang="en-US" dirty="0" smtClean="0"/>
              <a:t>A more scalable system has been designed which is better suited for Big Data demands: </a:t>
            </a:r>
          </a:p>
          <a:p>
            <a:pPr lvl="1"/>
            <a:r>
              <a:rPr lang="en-US" dirty="0" smtClean="0"/>
              <a:t>The </a:t>
            </a:r>
            <a:r>
              <a:rPr lang="en-US" b="1" dirty="0" smtClean="0">
                <a:sym typeface="Helvetica"/>
              </a:rPr>
              <a:t>Object Storage</a:t>
            </a:r>
            <a:r>
              <a:rPr lang="en-US" dirty="0" smtClean="0">
                <a:sym typeface="Helvetica"/>
              </a:rPr>
              <a:t> </a:t>
            </a:r>
            <a:r>
              <a:rPr lang="en-US" dirty="0" smtClean="0"/>
              <a:t>scales up nicely. </a:t>
            </a:r>
          </a:p>
          <a:p>
            <a:pPr lvl="1"/>
            <a:r>
              <a:rPr lang="en-US" dirty="0" smtClean="0"/>
              <a:t>Based on the </a:t>
            </a:r>
            <a:r>
              <a:rPr lang="en-US" i="1" dirty="0" smtClean="0"/>
              <a:t>principle</a:t>
            </a:r>
            <a:r>
              <a:rPr lang="en-US" dirty="0" smtClean="0"/>
              <a:t> of Filesystem storage.</a:t>
            </a:r>
          </a:p>
          <a:p>
            <a:endParaRPr lang="en-US" dirty="0"/>
          </a:p>
        </p:txBody>
      </p:sp>
    </p:spTree>
    <p:extLst>
      <p:ext uri="{BB962C8B-B14F-4D97-AF65-F5344CB8AC3E}">
        <p14:creationId xmlns:p14="http://schemas.microsoft.com/office/powerpoint/2010/main" val="569315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Storage</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NeCTAR offers 3 different types of storage:</a:t>
            </a:r>
          </a:p>
          <a:p>
            <a:pPr lvl="0"/>
            <a:r>
              <a:rPr lang="en-US" b="1" dirty="0" smtClean="0">
                <a:sym typeface="Helvetica"/>
              </a:rPr>
              <a:t>On-Instance storage</a:t>
            </a:r>
          </a:p>
          <a:p>
            <a:pPr lvl="1"/>
            <a:r>
              <a:rPr lang="en-US" dirty="0" smtClean="0"/>
              <a:t>A type of Block storage that comes with the instance and is </a:t>
            </a:r>
            <a:r>
              <a:rPr lang="en-US" i="1" dirty="0" smtClean="0"/>
              <a:t>ephemeral</a:t>
            </a:r>
            <a:r>
              <a:rPr lang="en-US" dirty="0" smtClean="0"/>
              <a:t>: its lifetime is limited to the instances’.</a:t>
            </a:r>
          </a:p>
          <a:p>
            <a:pPr lvl="1"/>
            <a:r>
              <a:rPr lang="en-US" dirty="0" smtClean="0"/>
              <a:t>Two disks: Primary and secondary disk.</a:t>
            </a:r>
          </a:p>
          <a:p>
            <a:pPr lvl="0"/>
            <a:r>
              <a:rPr lang="en-US" b="1" dirty="0" smtClean="0">
                <a:sym typeface="Helvetica"/>
              </a:rPr>
              <a:t>Volume Storage (Block Storage)</a:t>
            </a:r>
          </a:p>
          <a:p>
            <a:pPr lvl="1"/>
            <a:r>
              <a:rPr lang="en-US" dirty="0" smtClean="0"/>
              <a:t>Persistent block storage which can be attached to a VM.</a:t>
            </a:r>
          </a:p>
          <a:p>
            <a:pPr lvl="0"/>
            <a:r>
              <a:rPr lang="en-US" b="1" dirty="0" smtClean="0">
                <a:sym typeface="Helvetica"/>
              </a:rPr>
              <a:t>Object Storage</a:t>
            </a:r>
          </a:p>
          <a:p>
            <a:pPr lvl="1"/>
            <a:r>
              <a:rPr lang="en-US" dirty="0" smtClean="0"/>
              <a:t>Individual data files can be uploaded to the object store.</a:t>
            </a:r>
          </a:p>
          <a:p>
            <a:pPr lvl="1"/>
            <a:r>
              <a:rPr lang="en-US" dirty="0" smtClean="0"/>
              <a:t>Files are </a:t>
            </a:r>
            <a:r>
              <a:rPr lang="en-US" i="1" dirty="0" smtClean="0"/>
              <a:t>replicated</a:t>
            </a:r>
            <a:r>
              <a:rPr lang="en-US" dirty="0" smtClean="0"/>
              <a:t> across several physical locations.</a:t>
            </a:r>
          </a:p>
          <a:p>
            <a:pPr lvl="1"/>
            <a:r>
              <a:rPr lang="en-US" dirty="0" smtClean="0"/>
              <a:t>Files can be accessed from the VM or from anywhere via the Internet (e.g. using a Web Browser).</a:t>
            </a:r>
          </a:p>
          <a:p>
            <a:endParaRPr lang="en-US" dirty="0"/>
          </a:p>
        </p:txBody>
      </p:sp>
    </p:spTree>
    <p:extLst>
      <p:ext uri="{BB962C8B-B14F-4D97-AF65-F5344CB8AC3E}">
        <p14:creationId xmlns:p14="http://schemas.microsoft.com/office/powerpoint/2010/main" val="393151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a:xfrm>
            <a:off x="498474" y="1981200"/>
            <a:ext cx="7556313" cy="1088361"/>
          </a:xfrm>
        </p:spPr>
        <p:txBody>
          <a:bodyPr/>
          <a:lstStyle/>
          <a:p>
            <a:pPr marL="0" lvl="0" indent="0">
              <a:buNone/>
            </a:pPr>
            <a:r>
              <a:rPr lang="en-US" dirty="0"/>
              <a:t>Not all storage is created equal, and the different types of storage differ according to performance, persistence and data safety.</a:t>
            </a:r>
          </a:p>
          <a:p>
            <a:endParaRPr lang="en-US" dirty="0"/>
          </a:p>
        </p:txBody>
      </p:sp>
      <p:pic>
        <p:nvPicPr>
          <p:cNvPr id="4" name="Picture 3" descr="StorageTyp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74" y="3069560"/>
            <a:ext cx="7615999" cy="2910791"/>
          </a:xfrm>
          <a:prstGeom prst="rect">
            <a:avLst/>
          </a:prstGeom>
        </p:spPr>
      </p:pic>
    </p:spTree>
    <p:extLst>
      <p:ext uri="{BB962C8B-B14F-4D97-AF65-F5344CB8AC3E}">
        <p14:creationId xmlns:p14="http://schemas.microsoft.com/office/powerpoint/2010/main" val="51749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Storage</a:t>
            </a:r>
            <a:endParaRPr lang="en-US" dirty="0"/>
          </a:p>
        </p:txBody>
      </p:sp>
      <p:sp>
        <p:nvSpPr>
          <p:cNvPr id="3" name="Content Placeholder 2"/>
          <p:cNvSpPr>
            <a:spLocks noGrp="1"/>
          </p:cNvSpPr>
          <p:nvPr>
            <p:ph idx="1"/>
          </p:nvPr>
        </p:nvSpPr>
        <p:spPr/>
        <p:txBody>
          <a:bodyPr/>
          <a:lstStyle/>
          <a:p>
            <a:pPr lvl="0"/>
            <a:r>
              <a:rPr lang="en-US" dirty="0" smtClean="0"/>
              <a:t>Each instance comes with a certain amount of On-Instance storage (also called</a:t>
            </a:r>
            <a:r>
              <a:rPr lang="en-US" dirty="0" smtClean="0">
                <a:sym typeface="Helvetica"/>
              </a:rPr>
              <a:t> </a:t>
            </a:r>
            <a:r>
              <a:rPr lang="en-US" b="1" dirty="0" smtClean="0">
                <a:sym typeface="Helvetica"/>
              </a:rPr>
              <a:t>ephemeral</a:t>
            </a:r>
            <a:r>
              <a:rPr lang="en-US" dirty="0" smtClean="0">
                <a:sym typeface="Helvetica"/>
              </a:rPr>
              <a:t> storage</a:t>
            </a:r>
            <a:r>
              <a:rPr lang="en-US" dirty="0" smtClean="0"/>
              <a:t>), which appears as two separate hard disks: </a:t>
            </a:r>
          </a:p>
          <a:p>
            <a:pPr lvl="0"/>
            <a:r>
              <a:rPr lang="en-US" dirty="0" smtClean="0"/>
              <a:t>The primary disk.</a:t>
            </a:r>
          </a:p>
          <a:p>
            <a:pPr lvl="1"/>
            <a:r>
              <a:rPr lang="en-US" dirty="0" smtClean="0"/>
              <a:t>Contains the OS and your </a:t>
            </a:r>
            <a:r>
              <a:rPr lang="en-US" i="1" dirty="0" smtClean="0"/>
              <a:t>home</a:t>
            </a:r>
            <a:r>
              <a:rPr lang="en-US" dirty="0" smtClean="0"/>
              <a:t> directory.</a:t>
            </a:r>
          </a:p>
          <a:p>
            <a:pPr lvl="1"/>
            <a:r>
              <a:rPr lang="en-US" dirty="0" smtClean="0"/>
              <a:t>Backed up with Snapshots.</a:t>
            </a:r>
          </a:p>
          <a:p>
            <a:pPr lvl="0"/>
            <a:r>
              <a:rPr lang="en-US" dirty="0" smtClean="0"/>
              <a:t>The secondary disk. </a:t>
            </a:r>
          </a:p>
          <a:p>
            <a:pPr lvl="1"/>
            <a:r>
              <a:rPr lang="en-US" dirty="0" smtClean="0"/>
              <a:t>Sizes between 30GB—480GB available.</a:t>
            </a:r>
          </a:p>
          <a:p>
            <a:pPr lvl="1"/>
            <a:r>
              <a:rPr lang="en-US" i="1" dirty="0" smtClean="0"/>
              <a:t>Not</a:t>
            </a:r>
            <a:r>
              <a:rPr lang="en-US" dirty="0" smtClean="0"/>
              <a:t> backed up with Snapshots.</a:t>
            </a:r>
          </a:p>
          <a:p>
            <a:endParaRPr lang="en-US" dirty="0"/>
          </a:p>
        </p:txBody>
      </p:sp>
    </p:spTree>
    <p:extLst>
      <p:ext uri="{BB962C8B-B14F-4D97-AF65-F5344CB8AC3E}">
        <p14:creationId xmlns:p14="http://schemas.microsoft.com/office/powerpoint/2010/main" val="2098272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On-Instance Storage</a:t>
            </a:r>
            <a:endParaRPr lang="en-US" dirty="0"/>
          </a:p>
        </p:txBody>
      </p:sp>
      <p:sp>
        <p:nvSpPr>
          <p:cNvPr id="3" name="Content Placeholder 2"/>
          <p:cNvSpPr>
            <a:spLocks noGrp="1"/>
          </p:cNvSpPr>
          <p:nvPr>
            <p:ph idx="1"/>
          </p:nvPr>
        </p:nvSpPr>
        <p:spPr/>
        <p:txBody>
          <a:bodyPr/>
          <a:lstStyle/>
          <a:p>
            <a:pPr marL="0" lvl="0" indent="0">
              <a:buNone/>
            </a:pPr>
            <a:r>
              <a:rPr lang="en-US" b="1" dirty="0" smtClean="0">
                <a:sym typeface="Helvetica"/>
              </a:rPr>
              <a:t>Important!</a:t>
            </a:r>
          </a:p>
          <a:p>
            <a:pPr lvl="0"/>
            <a:r>
              <a:rPr lang="en-US" dirty="0" smtClean="0"/>
              <a:t>On-instance storage is regarded as </a:t>
            </a:r>
            <a:r>
              <a:rPr lang="en-US" b="1" dirty="0" smtClean="0">
                <a:sym typeface="Helvetica"/>
              </a:rPr>
              <a:t>ephemeral</a:t>
            </a:r>
            <a:r>
              <a:rPr lang="en-US" dirty="0" smtClean="0"/>
              <a:t> — when you terminate your VM, or an unplanned re-start of the Hypervisor takes place in the NeCTAR Node, </a:t>
            </a:r>
            <a:r>
              <a:rPr lang="en-US" u="sng" dirty="0" smtClean="0"/>
              <a:t>the data will be lost and cannot be recovered</a:t>
            </a:r>
            <a:r>
              <a:rPr lang="en-US" dirty="0" smtClean="0"/>
              <a:t>! </a:t>
            </a:r>
          </a:p>
          <a:p>
            <a:pPr lvl="0"/>
            <a:r>
              <a:rPr lang="en-US" dirty="0" smtClean="0"/>
              <a:t>You should treat it as </a:t>
            </a:r>
            <a:r>
              <a:rPr lang="en-US" b="1" dirty="0" smtClean="0">
                <a:sym typeface="Helvetica"/>
              </a:rPr>
              <a:t>scratch space</a:t>
            </a:r>
            <a:r>
              <a:rPr lang="en-US" dirty="0" smtClean="0"/>
              <a:t> and keep important data in either volumes or the object store.</a:t>
            </a:r>
          </a:p>
          <a:p>
            <a:endParaRPr lang="en-US" dirty="0"/>
          </a:p>
        </p:txBody>
      </p:sp>
    </p:spTree>
    <p:extLst>
      <p:ext uri="{BB962C8B-B14F-4D97-AF65-F5344CB8AC3E}">
        <p14:creationId xmlns:p14="http://schemas.microsoft.com/office/powerpoint/2010/main" val="1179909574"/>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33</TotalTime>
  <Words>2603</Words>
  <Application>Microsoft Macintosh PowerPoint</Application>
  <PresentationFormat>On-screen Show (4:3)</PresentationFormat>
  <Paragraphs>209</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Advantage</vt:lpstr>
      <vt:lpstr>NeCTAR Training</vt:lpstr>
      <vt:lpstr>Resource requirements for computing and storage</vt:lpstr>
      <vt:lpstr>Storage</vt:lpstr>
      <vt:lpstr>Storage</vt:lpstr>
      <vt:lpstr>Storage</vt:lpstr>
      <vt:lpstr>Storage</vt:lpstr>
      <vt:lpstr>Storage</vt:lpstr>
      <vt:lpstr>Storage</vt:lpstr>
      <vt:lpstr>On-Instance Storage</vt:lpstr>
      <vt:lpstr>Volume Storage</vt:lpstr>
      <vt:lpstr>Object Storage</vt:lpstr>
      <vt:lpstr>Object Storage</vt:lpstr>
      <vt:lpstr>Object Storage</vt:lpstr>
      <vt:lpstr>Object Storage</vt:lpstr>
      <vt:lpstr>Object Storage</vt:lpstr>
      <vt:lpstr>Object Storage</vt:lpstr>
      <vt:lpstr>Object Storage</vt:lpstr>
      <vt:lpstr>Object Storage</vt:lpstr>
      <vt:lpstr>Object Storage</vt:lpstr>
      <vt:lpstr>Volumes vs Object Storage</vt:lpstr>
      <vt:lpstr>RDSI Storage</vt:lpstr>
      <vt:lpstr>RDSI  Storage</vt:lpstr>
      <vt:lpstr>RDSI Storage</vt:lpstr>
      <vt:lpstr>Storage: Recommendations</vt:lpstr>
      <vt:lpstr>Storage: Recommendations</vt:lpstr>
      <vt:lpstr>Suitable number of cores</vt:lpstr>
      <vt:lpstr>Suitable number of cores</vt:lpstr>
      <vt:lpstr>Suitable number of cores</vt:lpstr>
      <vt:lpstr>Suitable number of cores</vt:lpstr>
      <vt:lpstr>Suitable number of cores</vt:lpstr>
      <vt:lpstr>Suitable number of VMs</vt:lpstr>
      <vt:lpstr>Suitable number of VMs</vt:lpstr>
      <vt:lpstr>Suitable number of VMs</vt:lpstr>
      <vt:lpstr>Suitable number of VMs</vt:lpstr>
      <vt:lpstr>Suitable number of VMs</vt:lpstr>
      <vt:lpstr>Suitable number of VMs</vt:lpstr>
      <vt:lpstr>Suitable number of VMs</vt:lpstr>
      <vt:lpstr>Suitable number of VMs</vt:lpstr>
      <vt:lpstr>Suitable number of VMs</vt:lpstr>
      <vt:lpstr>Closing note</vt:lpstr>
    </vt:vector>
  </TitlesOfParts>
  <Company>Intersect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NeCTAR Training</dc:title>
  <dc:creator>Jennifer Buehler</dc:creator>
  <cp:lastModifiedBy>Jennifer Buehler</cp:lastModifiedBy>
  <cp:revision>4</cp:revision>
  <dcterms:created xsi:type="dcterms:W3CDTF">2015-07-15T19:49:36Z</dcterms:created>
  <dcterms:modified xsi:type="dcterms:W3CDTF">2015-07-15T20:22:49Z</dcterms:modified>
</cp:coreProperties>
</file>